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433" r:id="rId4"/>
    <p:sldId id="263" r:id="rId5"/>
    <p:sldId id="434" r:id="rId6"/>
    <p:sldId id="260" r:id="rId7"/>
    <p:sldId id="261" r:id="rId8"/>
    <p:sldId id="265" r:id="rId9"/>
    <p:sldId id="269" r:id="rId10"/>
    <p:sldId id="268" r:id="rId11"/>
    <p:sldId id="270" r:id="rId12"/>
    <p:sldId id="271" r:id="rId13"/>
    <p:sldId id="437" r:id="rId14"/>
    <p:sldId id="273" r:id="rId15"/>
    <p:sldId id="277" r:id="rId16"/>
    <p:sldId id="282" r:id="rId17"/>
    <p:sldId id="278" r:id="rId18"/>
    <p:sldId id="280" r:id="rId19"/>
    <p:sldId id="283" r:id="rId20"/>
    <p:sldId id="284" r:id="rId21"/>
    <p:sldId id="436" r:id="rId22"/>
    <p:sldId id="287" r:id="rId23"/>
    <p:sldId id="285" r:id="rId24"/>
    <p:sldId id="444" r:id="rId25"/>
    <p:sldId id="422" r:id="rId26"/>
    <p:sldId id="445" r:id="rId27"/>
    <p:sldId id="425" r:id="rId28"/>
    <p:sldId id="426" r:id="rId29"/>
    <p:sldId id="432" r:id="rId30"/>
    <p:sldId id="424" r:id="rId31"/>
    <p:sldId id="427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1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0C21D5-57BD-4956-8F31-573F7DABF6F3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616AF9-1E04-4ECC-BBB8-6E73F190021B}">
      <dgm:prSet phldrT="[Текст]" custT="1"/>
      <dgm:spPr>
        <a:solidFill>
          <a:schemeClr val="tx2">
            <a:lumMod val="75000"/>
          </a:schemeClr>
        </a:solidFill>
        <a:ln>
          <a:solidFill>
            <a:schemeClr val="accent6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>
              <a:latin typeface="Arial Narrow" pitchFamily="34" charset="0"/>
              <a:cs typeface="Times New Roman" pitchFamily="18" charset="0"/>
            </a:rPr>
            <a:t>  Анти-С</a:t>
          </a:r>
          <a:r>
            <a:rPr lang="en-US" sz="2400" dirty="0">
              <a:latin typeface="Arial Narrow" pitchFamily="34" charset="0"/>
              <a:cs typeface="Times New Roman" pitchFamily="18" charset="0"/>
            </a:rPr>
            <a:t>D</a:t>
          </a:r>
          <a:r>
            <a:rPr lang="ru-RU" sz="2400" dirty="0">
              <a:latin typeface="Arial Narrow" pitchFamily="34" charset="0"/>
              <a:cs typeface="Times New Roman" pitchFamily="18" charset="0"/>
            </a:rPr>
            <a:t>38 связываются с </a:t>
          </a:r>
          <a:r>
            <a:rPr lang="ru-RU" sz="2400" dirty="0" err="1">
              <a:latin typeface="Arial Narrow" pitchFamily="34" charset="0"/>
              <a:cs typeface="Times New Roman" pitchFamily="18" charset="0"/>
            </a:rPr>
            <a:t>тест-эритроцитами</a:t>
          </a:r>
          <a:r>
            <a:rPr lang="ru-RU" sz="2400" dirty="0">
              <a:latin typeface="Arial Narrow" pitchFamily="34" charset="0"/>
              <a:cs typeface="Times New Roman" pitchFamily="18" charset="0"/>
            </a:rPr>
            <a:t> и донорскими эритроцитами</a:t>
          </a:r>
        </a:p>
      </dgm:t>
    </dgm:pt>
    <dgm:pt modelId="{829BD47D-BA7D-44BF-83EE-9638EA411C29}" type="parTrans" cxnId="{55E89919-7BC6-42E9-9D5C-F638856E7B65}">
      <dgm:prSet/>
      <dgm:spPr/>
      <dgm:t>
        <a:bodyPr/>
        <a:lstStyle/>
        <a:p>
          <a:endParaRPr lang="ru-RU"/>
        </a:p>
      </dgm:t>
    </dgm:pt>
    <dgm:pt modelId="{24D4E8E8-FB3B-494B-B540-19030F1E1337}" type="sibTrans" cxnId="{55E89919-7BC6-42E9-9D5C-F638856E7B65}">
      <dgm:prSet/>
      <dgm:spPr/>
      <dgm:t>
        <a:bodyPr/>
        <a:lstStyle/>
        <a:p>
          <a:endParaRPr lang="ru-RU"/>
        </a:p>
      </dgm:t>
    </dgm:pt>
    <dgm:pt modelId="{1827AC86-A4B9-40BD-9771-12EE753982FE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2000" b="1" dirty="0"/>
            <a:t>Проба на совместимость  положительна со всеми  или некоторыми образцами эритроцитов  доноров</a:t>
          </a:r>
        </a:p>
      </dgm:t>
    </dgm:pt>
    <dgm:pt modelId="{AE4B9FBE-2857-48AE-AEE8-E9DB6CCFC954}" type="parTrans" cxnId="{266EF499-D7BE-4BF1-9943-4241DD73B0C5}">
      <dgm:prSet/>
      <dgm:spPr/>
      <dgm:t>
        <a:bodyPr/>
        <a:lstStyle/>
        <a:p>
          <a:endParaRPr lang="ru-RU"/>
        </a:p>
      </dgm:t>
    </dgm:pt>
    <dgm:pt modelId="{D6D529DC-1071-40AB-8C3A-6B6EB42D676E}" type="sibTrans" cxnId="{266EF499-D7BE-4BF1-9943-4241DD73B0C5}">
      <dgm:prSet/>
      <dgm:spPr/>
      <dgm:t>
        <a:bodyPr/>
        <a:lstStyle/>
        <a:p>
          <a:endParaRPr lang="ru-RU"/>
        </a:p>
      </dgm:t>
    </dgm:pt>
    <dgm:pt modelId="{77D559AF-0823-4BA6-8143-213263EB4CD9}">
      <dgm:prSet phldrT="[Текст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b="1" dirty="0"/>
            <a:t>     Не адсорбируются с  поверхности эритроцитов</a:t>
          </a:r>
        </a:p>
      </dgm:t>
    </dgm:pt>
    <dgm:pt modelId="{6777BB9E-B0FC-46A6-95FF-365E4E8FE1FA}" type="parTrans" cxnId="{0225CA84-A2CE-4D9B-A3C4-6AC656C72955}">
      <dgm:prSet/>
      <dgm:spPr/>
      <dgm:t>
        <a:bodyPr/>
        <a:lstStyle/>
        <a:p>
          <a:endParaRPr lang="ru-RU"/>
        </a:p>
      </dgm:t>
    </dgm:pt>
    <dgm:pt modelId="{76184309-CB77-43B5-8329-0B34E1118377}" type="sibTrans" cxnId="{0225CA84-A2CE-4D9B-A3C4-6AC656C72955}">
      <dgm:prSet/>
      <dgm:spPr/>
      <dgm:t>
        <a:bodyPr/>
        <a:lstStyle/>
        <a:p>
          <a:endParaRPr lang="ru-RU"/>
        </a:p>
      </dgm:t>
    </dgm:pt>
    <dgm:pt modelId="{FAF03578-2875-4E45-A310-729E6C1EAD55}">
      <dgm:prSet custT="1"/>
      <dgm:spPr>
        <a:solidFill>
          <a:schemeClr val="tx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400" b="1" dirty="0"/>
            <a:t>Прямой </a:t>
          </a:r>
          <a:r>
            <a:rPr lang="ru-RU" sz="2400" b="1" dirty="0" err="1"/>
            <a:t>антиглобулиновый</a:t>
          </a:r>
          <a:r>
            <a:rPr lang="ru-RU" sz="2400" b="1" dirty="0"/>
            <a:t> тест (на наличие </a:t>
          </a:r>
          <a:r>
            <a:rPr lang="ru-RU" sz="2400" b="1" dirty="0" err="1"/>
            <a:t>аутоантител</a:t>
          </a:r>
          <a:r>
            <a:rPr lang="ru-RU" sz="2400" b="1" dirty="0"/>
            <a:t>)  положительный или отрицательный</a:t>
          </a:r>
        </a:p>
      </dgm:t>
    </dgm:pt>
    <dgm:pt modelId="{7885FDCE-93E1-4258-A068-6A31998E60E6}" type="parTrans" cxnId="{9CBC7D62-7551-4D9E-A527-78C80FE1F175}">
      <dgm:prSet/>
      <dgm:spPr/>
      <dgm:t>
        <a:bodyPr/>
        <a:lstStyle/>
        <a:p>
          <a:endParaRPr lang="ru-RU"/>
        </a:p>
      </dgm:t>
    </dgm:pt>
    <dgm:pt modelId="{8B61AE58-3F45-4F27-B4E0-815D0D2A60A2}" type="sibTrans" cxnId="{9CBC7D62-7551-4D9E-A527-78C80FE1F175}">
      <dgm:prSet/>
      <dgm:spPr/>
      <dgm:t>
        <a:bodyPr/>
        <a:lstStyle/>
        <a:p>
          <a:endParaRPr lang="ru-RU"/>
        </a:p>
      </dgm:t>
    </dgm:pt>
    <dgm:pt modelId="{2CDEB784-2377-4C41-9C12-75C773E93AFF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2400" b="1" dirty="0"/>
            <a:t> Вызывают </a:t>
          </a:r>
          <a:r>
            <a:rPr lang="ru-RU" sz="2400" b="1" dirty="0" err="1"/>
            <a:t>панреактивность</a:t>
          </a:r>
          <a:r>
            <a:rPr lang="ru-RU" sz="2400" b="1" dirty="0"/>
            <a:t> со всеми  или отдельными образцами тест-эритроцитов</a:t>
          </a:r>
        </a:p>
      </dgm:t>
    </dgm:pt>
    <dgm:pt modelId="{0808A8D8-507B-4D65-B741-D722D3E69D18}" type="parTrans" cxnId="{94902242-3AC7-4CC5-87A2-7E128BBF2525}">
      <dgm:prSet/>
      <dgm:spPr/>
      <dgm:t>
        <a:bodyPr/>
        <a:lstStyle/>
        <a:p>
          <a:endParaRPr lang="ru-RU"/>
        </a:p>
      </dgm:t>
    </dgm:pt>
    <dgm:pt modelId="{4A8254E8-EC47-4D57-8CF0-7A16B9BBAB37}" type="sibTrans" cxnId="{94902242-3AC7-4CC5-87A2-7E128BBF2525}">
      <dgm:prSet/>
      <dgm:spPr/>
      <dgm:t>
        <a:bodyPr/>
        <a:lstStyle/>
        <a:p>
          <a:endParaRPr lang="ru-RU"/>
        </a:p>
      </dgm:t>
    </dgm:pt>
    <dgm:pt modelId="{6153981D-F223-4588-829F-BD2B559E8513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2400" b="1" dirty="0"/>
            <a:t>Вызывают </a:t>
          </a:r>
          <a:r>
            <a:rPr lang="ru-RU" sz="2400" b="1" dirty="0" err="1"/>
            <a:t>ложно-положительный</a:t>
          </a:r>
          <a:r>
            <a:rPr lang="ru-RU" sz="2400" b="1" dirty="0"/>
            <a:t> скрининг антител</a:t>
          </a:r>
        </a:p>
      </dgm:t>
    </dgm:pt>
    <dgm:pt modelId="{0A5759B4-70C2-4AA6-B7D5-16D32B177333}" type="parTrans" cxnId="{E6A151A4-E590-4E72-8664-A42F73867B7C}">
      <dgm:prSet/>
      <dgm:spPr/>
      <dgm:t>
        <a:bodyPr/>
        <a:lstStyle/>
        <a:p>
          <a:endParaRPr lang="ru-RU"/>
        </a:p>
      </dgm:t>
    </dgm:pt>
    <dgm:pt modelId="{1B65CBBB-C1AA-4BD1-A802-CC48D783D433}" type="sibTrans" cxnId="{E6A151A4-E590-4E72-8664-A42F73867B7C}">
      <dgm:prSet/>
      <dgm:spPr/>
      <dgm:t>
        <a:bodyPr/>
        <a:lstStyle/>
        <a:p>
          <a:endParaRPr lang="ru-RU"/>
        </a:p>
      </dgm:t>
    </dgm:pt>
    <dgm:pt modelId="{10A27002-4FCE-4E6C-8202-84159FB8AA48}" type="pres">
      <dgm:prSet presAssocID="{200C21D5-57BD-4956-8F31-573F7DABF6F3}" presName="linearFlow" presStyleCnt="0">
        <dgm:presLayoutVars>
          <dgm:dir/>
          <dgm:resizeHandles val="exact"/>
        </dgm:presLayoutVars>
      </dgm:prSet>
      <dgm:spPr/>
    </dgm:pt>
    <dgm:pt modelId="{213240B1-C5E1-4D4D-B8C3-384633409972}" type="pres">
      <dgm:prSet presAssocID="{74616AF9-1E04-4ECC-BBB8-6E73F190021B}" presName="composite" presStyleCnt="0"/>
      <dgm:spPr/>
    </dgm:pt>
    <dgm:pt modelId="{2E6BF789-A4A3-4ADA-B9C4-6F1173F30E00}" type="pres">
      <dgm:prSet presAssocID="{74616AF9-1E04-4ECC-BBB8-6E73F190021B}" presName="imgShp" presStyleLbl="fgImgPlace1" presStyleIdx="0" presStyleCnt="6" custScaleX="68755" custScaleY="68755" custLinFactX="-15133" custLinFactNeighborX="-100000" custLinFactNeighborY="-300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CBB6ABA-F75B-4B33-AB9F-F78ACAA483B3}" type="pres">
      <dgm:prSet presAssocID="{74616AF9-1E04-4ECC-BBB8-6E73F190021B}" presName="txShp" presStyleLbl="node1" presStyleIdx="0" presStyleCnt="6" custScaleX="134547">
        <dgm:presLayoutVars>
          <dgm:bulletEnabled val="1"/>
        </dgm:presLayoutVars>
      </dgm:prSet>
      <dgm:spPr/>
    </dgm:pt>
    <dgm:pt modelId="{F1FE65AF-A6C3-4F9C-B66E-5E8AD85ECCF9}" type="pres">
      <dgm:prSet presAssocID="{24D4E8E8-FB3B-494B-B540-19030F1E1337}" presName="spacing" presStyleCnt="0"/>
      <dgm:spPr/>
    </dgm:pt>
    <dgm:pt modelId="{4D785EC3-3F75-4304-8AED-4FCB3851F931}" type="pres">
      <dgm:prSet presAssocID="{FAF03578-2875-4E45-A310-729E6C1EAD55}" presName="composite" presStyleCnt="0"/>
      <dgm:spPr/>
    </dgm:pt>
    <dgm:pt modelId="{57C81AE4-BB47-4792-BB77-74E214FB6FCD}" type="pres">
      <dgm:prSet presAssocID="{FAF03578-2875-4E45-A310-729E6C1EAD55}" presName="imgShp" presStyleLbl="fgImgPlace1" presStyleIdx="1" presStyleCnt="6" custScaleX="10834" custScaleY="107193" custLinFactX="-895" custLinFactNeighborX="-100000" custLinFactNeighborY="-8356"/>
      <dgm:spPr>
        <a:solidFill>
          <a:schemeClr val="bg1"/>
        </a:solidFill>
      </dgm:spPr>
    </dgm:pt>
    <dgm:pt modelId="{7E4D97FD-FFED-4002-845A-02A39786EBB6}" type="pres">
      <dgm:prSet presAssocID="{FAF03578-2875-4E45-A310-729E6C1EAD55}" presName="txShp" presStyleLbl="node1" presStyleIdx="1" presStyleCnt="6" custScaleX="145100" custLinFactY="219057" custLinFactNeighborX="11872" custLinFactNeighborY="300000">
        <dgm:presLayoutVars>
          <dgm:bulletEnabled val="1"/>
        </dgm:presLayoutVars>
      </dgm:prSet>
      <dgm:spPr/>
    </dgm:pt>
    <dgm:pt modelId="{C90C511E-16F1-481A-BD0E-8EBB33872817}" type="pres">
      <dgm:prSet presAssocID="{8B61AE58-3F45-4F27-B4E0-815D0D2A60A2}" presName="spacing" presStyleCnt="0"/>
      <dgm:spPr/>
    </dgm:pt>
    <dgm:pt modelId="{AA15DFC6-E081-46CD-9EF2-398FE4F621CE}" type="pres">
      <dgm:prSet presAssocID="{6153981D-F223-4588-829F-BD2B559E8513}" presName="composite" presStyleCnt="0"/>
      <dgm:spPr/>
    </dgm:pt>
    <dgm:pt modelId="{40285557-BB7E-496E-8606-A20B690FCE6A}" type="pres">
      <dgm:prSet presAssocID="{6153981D-F223-4588-829F-BD2B559E8513}" presName="imgShp" presStyleLbl="fgImgPlace1" presStyleIdx="2" presStyleCnt="6" custScaleX="87506" custScaleY="87506" custLinFactNeighborX="-53301" custLinFactNeighborY="-382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8570AB8-4395-41BD-AD8F-0F02C00A7864}" type="pres">
      <dgm:prSet presAssocID="{6153981D-F223-4588-829F-BD2B559E8513}" presName="txShp" presStyleLbl="node1" presStyleIdx="2" presStyleCnt="6" custScaleX="119597">
        <dgm:presLayoutVars>
          <dgm:bulletEnabled val="1"/>
        </dgm:presLayoutVars>
      </dgm:prSet>
      <dgm:spPr/>
    </dgm:pt>
    <dgm:pt modelId="{E26003B6-EAE1-46A3-A00B-5A0DBF233024}" type="pres">
      <dgm:prSet presAssocID="{1B65CBBB-C1AA-4BD1-A802-CC48D783D433}" presName="spacing" presStyleCnt="0"/>
      <dgm:spPr/>
    </dgm:pt>
    <dgm:pt modelId="{DCDC4A48-074C-4F72-A0B3-FE6B39AA0200}" type="pres">
      <dgm:prSet presAssocID="{2CDEB784-2377-4C41-9C12-75C773E93AFF}" presName="composite" presStyleCnt="0"/>
      <dgm:spPr/>
    </dgm:pt>
    <dgm:pt modelId="{2361F2EE-6DE7-4C21-9986-1E045705052E}" type="pres">
      <dgm:prSet presAssocID="{2CDEB784-2377-4C41-9C12-75C773E93AFF}" presName="imgShp" presStyleLbl="fgImgPlace1" presStyleIdx="3" presStyleCnt="6" custFlipHor="1" custScaleX="94750" custScaleY="87139" custLinFactX="-50820" custLinFactNeighborX="-100000" custLinFactNeighborY="-377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7D4E171-2040-44DA-8B66-80CB70DEC580}" type="pres">
      <dgm:prSet presAssocID="{2CDEB784-2377-4C41-9C12-75C773E93AFF}" presName="txShp" presStyleLbl="node1" presStyleIdx="3" presStyleCnt="6" custScaleX="142461">
        <dgm:presLayoutVars>
          <dgm:bulletEnabled val="1"/>
        </dgm:presLayoutVars>
      </dgm:prSet>
      <dgm:spPr/>
    </dgm:pt>
    <dgm:pt modelId="{2B430313-2257-4557-A024-2B2D7566515B}" type="pres">
      <dgm:prSet presAssocID="{4A8254E8-EC47-4D57-8CF0-7A16B9BBAB37}" presName="spacing" presStyleCnt="0"/>
      <dgm:spPr/>
    </dgm:pt>
    <dgm:pt modelId="{EF59E335-8BD3-4D7F-8EC5-C49A1EE946B0}" type="pres">
      <dgm:prSet presAssocID="{1827AC86-A4B9-40BD-9771-12EE753982FE}" presName="composite" presStyleCnt="0"/>
      <dgm:spPr/>
    </dgm:pt>
    <dgm:pt modelId="{C2B55B88-D1E7-40F7-B2D1-AA7D4651A178}" type="pres">
      <dgm:prSet presAssocID="{1827AC86-A4B9-40BD-9771-12EE753982FE}" presName="imgShp" presStyleLbl="fgImgPlace1" presStyleIdx="4" presStyleCnt="6" custFlipHor="0" custScaleX="73800" custScaleY="79822" custLinFactX="-31254" custLinFactNeighborX="-100000" custLinFactNeighborY="-1352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C885837-C437-4833-BAC8-9E992216CDD3}" type="pres">
      <dgm:prSet presAssocID="{1827AC86-A4B9-40BD-9771-12EE753982FE}" presName="txShp" presStyleLbl="node1" presStyleIdx="4" presStyleCnt="6" custScaleX="142461">
        <dgm:presLayoutVars>
          <dgm:bulletEnabled val="1"/>
        </dgm:presLayoutVars>
      </dgm:prSet>
      <dgm:spPr/>
    </dgm:pt>
    <dgm:pt modelId="{82FC150A-C93D-4623-9FB8-F7176464BEEB}" type="pres">
      <dgm:prSet presAssocID="{D6D529DC-1071-40AB-8C3A-6B6EB42D676E}" presName="spacing" presStyleCnt="0"/>
      <dgm:spPr/>
    </dgm:pt>
    <dgm:pt modelId="{00DC693F-F3E4-4B84-9DEE-CA065E6BD0B2}" type="pres">
      <dgm:prSet presAssocID="{77D559AF-0823-4BA6-8143-213263EB4CD9}" presName="composite" presStyleCnt="0"/>
      <dgm:spPr/>
    </dgm:pt>
    <dgm:pt modelId="{060D0F3E-0AFA-4262-8FB5-39FCB7E4252F}" type="pres">
      <dgm:prSet presAssocID="{77D559AF-0823-4BA6-8143-213263EB4CD9}" presName="imgShp" presStyleLbl="fgImgPlace1" presStyleIdx="5" presStyleCnt="6" custScaleX="89277" custScaleY="82426" custLinFactX="-11329" custLinFactNeighborX="-100000" custLinFactNeighborY="-310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650A013-20C0-4549-9A9F-93C4CDFF890C}" type="pres">
      <dgm:prSet presAssocID="{77D559AF-0823-4BA6-8143-213263EB4CD9}" presName="txShp" presStyleLbl="node1" presStyleIdx="5" presStyleCnt="6" custScaleX="120551" custLinFactY="-233588" custLinFactNeighborX="-9108" custLinFactNeighborY="-300000">
        <dgm:presLayoutVars>
          <dgm:bulletEnabled val="1"/>
        </dgm:presLayoutVars>
      </dgm:prSet>
      <dgm:spPr/>
    </dgm:pt>
  </dgm:ptLst>
  <dgm:cxnLst>
    <dgm:cxn modelId="{5705230C-159D-4CFB-83C3-743ACF26E741}" type="presOf" srcId="{1827AC86-A4B9-40BD-9771-12EE753982FE}" destId="{8C885837-C437-4833-BAC8-9E992216CDD3}" srcOrd="0" destOrd="0" presId="urn:microsoft.com/office/officeart/2005/8/layout/vList3#1"/>
    <dgm:cxn modelId="{E9643D11-2428-41FE-AC8A-8CDECBCEEFF0}" type="presOf" srcId="{FAF03578-2875-4E45-A310-729E6C1EAD55}" destId="{7E4D97FD-FFED-4002-845A-02A39786EBB6}" srcOrd="0" destOrd="0" presId="urn:microsoft.com/office/officeart/2005/8/layout/vList3#1"/>
    <dgm:cxn modelId="{55E89919-7BC6-42E9-9D5C-F638856E7B65}" srcId="{200C21D5-57BD-4956-8F31-573F7DABF6F3}" destId="{74616AF9-1E04-4ECC-BBB8-6E73F190021B}" srcOrd="0" destOrd="0" parTransId="{829BD47D-BA7D-44BF-83EE-9638EA411C29}" sibTransId="{24D4E8E8-FB3B-494B-B540-19030F1E1337}"/>
    <dgm:cxn modelId="{94902242-3AC7-4CC5-87A2-7E128BBF2525}" srcId="{200C21D5-57BD-4956-8F31-573F7DABF6F3}" destId="{2CDEB784-2377-4C41-9C12-75C773E93AFF}" srcOrd="3" destOrd="0" parTransId="{0808A8D8-507B-4D65-B741-D722D3E69D18}" sibTransId="{4A8254E8-EC47-4D57-8CF0-7A16B9BBAB37}"/>
    <dgm:cxn modelId="{9CBC7D62-7551-4D9E-A527-78C80FE1F175}" srcId="{200C21D5-57BD-4956-8F31-573F7DABF6F3}" destId="{FAF03578-2875-4E45-A310-729E6C1EAD55}" srcOrd="1" destOrd="0" parTransId="{7885FDCE-93E1-4258-A068-6A31998E60E6}" sibTransId="{8B61AE58-3F45-4F27-B4E0-815D0D2A60A2}"/>
    <dgm:cxn modelId="{0225CA84-A2CE-4D9B-A3C4-6AC656C72955}" srcId="{200C21D5-57BD-4956-8F31-573F7DABF6F3}" destId="{77D559AF-0823-4BA6-8143-213263EB4CD9}" srcOrd="5" destOrd="0" parTransId="{6777BB9E-B0FC-46A6-95FF-365E4E8FE1FA}" sibTransId="{76184309-CB77-43B5-8329-0B34E1118377}"/>
    <dgm:cxn modelId="{4B1ACA8D-E511-49D6-85C7-798C71BE8515}" type="presOf" srcId="{2CDEB784-2377-4C41-9C12-75C773E93AFF}" destId="{47D4E171-2040-44DA-8B66-80CB70DEC580}" srcOrd="0" destOrd="0" presId="urn:microsoft.com/office/officeart/2005/8/layout/vList3#1"/>
    <dgm:cxn modelId="{266EF499-D7BE-4BF1-9943-4241DD73B0C5}" srcId="{200C21D5-57BD-4956-8F31-573F7DABF6F3}" destId="{1827AC86-A4B9-40BD-9771-12EE753982FE}" srcOrd="4" destOrd="0" parTransId="{AE4B9FBE-2857-48AE-AEE8-E9DB6CCFC954}" sibTransId="{D6D529DC-1071-40AB-8C3A-6B6EB42D676E}"/>
    <dgm:cxn modelId="{E6A151A4-E590-4E72-8664-A42F73867B7C}" srcId="{200C21D5-57BD-4956-8F31-573F7DABF6F3}" destId="{6153981D-F223-4588-829F-BD2B559E8513}" srcOrd="2" destOrd="0" parTransId="{0A5759B4-70C2-4AA6-B7D5-16D32B177333}" sibTransId="{1B65CBBB-C1AA-4BD1-A802-CC48D783D433}"/>
    <dgm:cxn modelId="{100B53A8-401C-4A63-B68F-9A80CFC9296F}" type="presOf" srcId="{74616AF9-1E04-4ECC-BBB8-6E73F190021B}" destId="{ECBB6ABA-F75B-4B33-AB9F-F78ACAA483B3}" srcOrd="0" destOrd="0" presId="urn:microsoft.com/office/officeart/2005/8/layout/vList3#1"/>
    <dgm:cxn modelId="{C7247ABF-CA14-4EB2-84F5-64832EC2DC58}" type="presOf" srcId="{6153981D-F223-4588-829F-BD2B559E8513}" destId="{48570AB8-4395-41BD-AD8F-0F02C00A7864}" srcOrd="0" destOrd="0" presId="urn:microsoft.com/office/officeart/2005/8/layout/vList3#1"/>
    <dgm:cxn modelId="{7CEAA5F2-1721-444E-99E7-A8A1E5CCBD11}" type="presOf" srcId="{200C21D5-57BD-4956-8F31-573F7DABF6F3}" destId="{10A27002-4FCE-4E6C-8202-84159FB8AA48}" srcOrd="0" destOrd="0" presId="urn:microsoft.com/office/officeart/2005/8/layout/vList3#1"/>
    <dgm:cxn modelId="{95D8FFF5-DD2E-4577-B2D5-2C23975AF9E6}" type="presOf" srcId="{77D559AF-0823-4BA6-8143-213263EB4CD9}" destId="{E650A013-20C0-4549-9A9F-93C4CDFF890C}" srcOrd="0" destOrd="0" presId="urn:microsoft.com/office/officeart/2005/8/layout/vList3#1"/>
    <dgm:cxn modelId="{D44D5F07-7532-47E0-94B1-6C71F055179B}" type="presParOf" srcId="{10A27002-4FCE-4E6C-8202-84159FB8AA48}" destId="{213240B1-C5E1-4D4D-B8C3-384633409972}" srcOrd="0" destOrd="0" presId="urn:microsoft.com/office/officeart/2005/8/layout/vList3#1"/>
    <dgm:cxn modelId="{FC89344C-435F-472A-98AB-A87634C48EB6}" type="presParOf" srcId="{213240B1-C5E1-4D4D-B8C3-384633409972}" destId="{2E6BF789-A4A3-4ADA-B9C4-6F1173F30E00}" srcOrd="0" destOrd="0" presId="urn:microsoft.com/office/officeart/2005/8/layout/vList3#1"/>
    <dgm:cxn modelId="{F6F2359C-ABCD-4809-97EE-F5D47FD60463}" type="presParOf" srcId="{213240B1-C5E1-4D4D-B8C3-384633409972}" destId="{ECBB6ABA-F75B-4B33-AB9F-F78ACAA483B3}" srcOrd="1" destOrd="0" presId="urn:microsoft.com/office/officeart/2005/8/layout/vList3#1"/>
    <dgm:cxn modelId="{39407A9E-987F-474A-AAE0-2E64BF73A813}" type="presParOf" srcId="{10A27002-4FCE-4E6C-8202-84159FB8AA48}" destId="{F1FE65AF-A6C3-4F9C-B66E-5E8AD85ECCF9}" srcOrd="1" destOrd="0" presId="urn:microsoft.com/office/officeart/2005/8/layout/vList3#1"/>
    <dgm:cxn modelId="{9DD0BF79-8DBD-4292-916C-EAA39630AA5A}" type="presParOf" srcId="{10A27002-4FCE-4E6C-8202-84159FB8AA48}" destId="{4D785EC3-3F75-4304-8AED-4FCB3851F931}" srcOrd="2" destOrd="0" presId="urn:microsoft.com/office/officeart/2005/8/layout/vList3#1"/>
    <dgm:cxn modelId="{98EBC3AD-A9F3-4397-B41B-16483C4AE874}" type="presParOf" srcId="{4D785EC3-3F75-4304-8AED-4FCB3851F931}" destId="{57C81AE4-BB47-4792-BB77-74E214FB6FCD}" srcOrd="0" destOrd="0" presId="urn:microsoft.com/office/officeart/2005/8/layout/vList3#1"/>
    <dgm:cxn modelId="{0A1218DC-FDD1-4A83-87CF-C2DE1753CFB0}" type="presParOf" srcId="{4D785EC3-3F75-4304-8AED-4FCB3851F931}" destId="{7E4D97FD-FFED-4002-845A-02A39786EBB6}" srcOrd="1" destOrd="0" presId="urn:microsoft.com/office/officeart/2005/8/layout/vList3#1"/>
    <dgm:cxn modelId="{100D6A66-48DE-4DC0-9ED5-ED793B3DBC6E}" type="presParOf" srcId="{10A27002-4FCE-4E6C-8202-84159FB8AA48}" destId="{C90C511E-16F1-481A-BD0E-8EBB33872817}" srcOrd="3" destOrd="0" presId="urn:microsoft.com/office/officeart/2005/8/layout/vList3#1"/>
    <dgm:cxn modelId="{2004DBF9-04E0-4A01-9470-877ECDFFE4A4}" type="presParOf" srcId="{10A27002-4FCE-4E6C-8202-84159FB8AA48}" destId="{AA15DFC6-E081-46CD-9EF2-398FE4F621CE}" srcOrd="4" destOrd="0" presId="urn:microsoft.com/office/officeart/2005/8/layout/vList3#1"/>
    <dgm:cxn modelId="{7C8EEF0E-79D5-4097-A587-1F0483697C56}" type="presParOf" srcId="{AA15DFC6-E081-46CD-9EF2-398FE4F621CE}" destId="{40285557-BB7E-496E-8606-A20B690FCE6A}" srcOrd="0" destOrd="0" presId="urn:microsoft.com/office/officeart/2005/8/layout/vList3#1"/>
    <dgm:cxn modelId="{AF485511-04C8-4F3F-982E-DC33622D3D82}" type="presParOf" srcId="{AA15DFC6-E081-46CD-9EF2-398FE4F621CE}" destId="{48570AB8-4395-41BD-AD8F-0F02C00A7864}" srcOrd="1" destOrd="0" presId="urn:microsoft.com/office/officeart/2005/8/layout/vList3#1"/>
    <dgm:cxn modelId="{11A2BC73-DC2B-46B8-AAE9-88BFF3CC2629}" type="presParOf" srcId="{10A27002-4FCE-4E6C-8202-84159FB8AA48}" destId="{E26003B6-EAE1-46A3-A00B-5A0DBF233024}" srcOrd="5" destOrd="0" presId="urn:microsoft.com/office/officeart/2005/8/layout/vList3#1"/>
    <dgm:cxn modelId="{602F5F03-150E-44D0-9E5E-98E6E6E79211}" type="presParOf" srcId="{10A27002-4FCE-4E6C-8202-84159FB8AA48}" destId="{DCDC4A48-074C-4F72-A0B3-FE6B39AA0200}" srcOrd="6" destOrd="0" presId="urn:microsoft.com/office/officeart/2005/8/layout/vList3#1"/>
    <dgm:cxn modelId="{CD854166-7E5C-4BCB-80B7-2BB3D1777771}" type="presParOf" srcId="{DCDC4A48-074C-4F72-A0B3-FE6B39AA0200}" destId="{2361F2EE-6DE7-4C21-9986-1E045705052E}" srcOrd="0" destOrd="0" presId="urn:microsoft.com/office/officeart/2005/8/layout/vList3#1"/>
    <dgm:cxn modelId="{CBBD6B4A-D7AE-47A3-9923-8BB5086B9389}" type="presParOf" srcId="{DCDC4A48-074C-4F72-A0B3-FE6B39AA0200}" destId="{47D4E171-2040-44DA-8B66-80CB70DEC580}" srcOrd="1" destOrd="0" presId="urn:microsoft.com/office/officeart/2005/8/layout/vList3#1"/>
    <dgm:cxn modelId="{662E4FC9-AD42-4C46-B6E2-D56DF84BA899}" type="presParOf" srcId="{10A27002-4FCE-4E6C-8202-84159FB8AA48}" destId="{2B430313-2257-4557-A024-2B2D7566515B}" srcOrd="7" destOrd="0" presId="urn:microsoft.com/office/officeart/2005/8/layout/vList3#1"/>
    <dgm:cxn modelId="{6705C863-314D-46B1-A661-E1E6AE48E3C9}" type="presParOf" srcId="{10A27002-4FCE-4E6C-8202-84159FB8AA48}" destId="{EF59E335-8BD3-4D7F-8EC5-C49A1EE946B0}" srcOrd="8" destOrd="0" presId="urn:microsoft.com/office/officeart/2005/8/layout/vList3#1"/>
    <dgm:cxn modelId="{0697FAF2-DAFF-4384-934B-0CD9B5011661}" type="presParOf" srcId="{EF59E335-8BD3-4D7F-8EC5-C49A1EE946B0}" destId="{C2B55B88-D1E7-40F7-B2D1-AA7D4651A178}" srcOrd="0" destOrd="0" presId="urn:microsoft.com/office/officeart/2005/8/layout/vList3#1"/>
    <dgm:cxn modelId="{E6B2B3B9-D80B-4E66-96C2-99157ACE6070}" type="presParOf" srcId="{EF59E335-8BD3-4D7F-8EC5-C49A1EE946B0}" destId="{8C885837-C437-4833-BAC8-9E992216CDD3}" srcOrd="1" destOrd="0" presId="urn:microsoft.com/office/officeart/2005/8/layout/vList3#1"/>
    <dgm:cxn modelId="{538B4A5D-74B5-4B51-8E41-202D84913CBB}" type="presParOf" srcId="{10A27002-4FCE-4E6C-8202-84159FB8AA48}" destId="{82FC150A-C93D-4623-9FB8-F7176464BEEB}" srcOrd="9" destOrd="0" presId="urn:microsoft.com/office/officeart/2005/8/layout/vList3#1"/>
    <dgm:cxn modelId="{295B3A10-0F13-4B7E-8C6D-4A049421ED33}" type="presParOf" srcId="{10A27002-4FCE-4E6C-8202-84159FB8AA48}" destId="{00DC693F-F3E4-4B84-9DEE-CA065E6BD0B2}" srcOrd="10" destOrd="0" presId="urn:microsoft.com/office/officeart/2005/8/layout/vList3#1"/>
    <dgm:cxn modelId="{3A3BF641-835B-49EE-9A99-700D01B7A7BF}" type="presParOf" srcId="{00DC693F-F3E4-4B84-9DEE-CA065E6BD0B2}" destId="{060D0F3E-0AFA-4262-8FB5-39FCB7E4252F}" srcOrd="0" destOrd="0" presId="urn:microsoft.com/office/officeart/2005/8/layout/vList3#1"/>
    <dgm:cxn modelId="{FA9ACF1E-1F05-4E97-A5F1-107FC1238136}" type="presParOf" srcId="{00DC693F-F3E4-4B84-9DEE-CA065E6BD0B2}" destId="{E650A013-20C0-4549-9A9F-93C4CDFF890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02B849-0854-4148-91DE-C9D7B0576536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E9D8045-1740-4786-B10F-60F5D1DFDB22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3200" b="1" dirty="0">
              <a:solidFill>
                <a:schemeClr val="accent6">
                  <a:lumMod val="40000"/>
                  <a:lumOff val="60000"/>
                </a:schemeClr>
              </a:solidFill>
            </a:rPr>
            <a:t>АВО и </a:t>
          </a:r>
          <a:r>
            <a:rPr lang="en-US" sz="3200" b="1" dirty="0" err="1">
              <a:solidFill>
                <a:schemeClr val="accent6">
                  <a:lumMod val="40000"/>
                  <a:lumOff val="60000"/>
                </a:schemeClr>
              </a:solidFill>
            </a:rPr>
            <a:t>RhD</a:t>
          </a:r>
          <a:r>
            <a:rPr lang="en-US" sz="3200" b="1" dirty="0">
              <a:solidFill>
                <a:schemeClr val="accent6">
                  <a:lumMod val="40000"/>
                  <a:lumOff val="60000"/>
                </a:schemeClr>
              </a:solidFill>
            </a:rPr>
            <a:t> </a:t>
          </a:r>
          <a:r>
            <a:rPr lang="ru-RU" sz="3200" b="1" dirty="0">
              <a:solidFill>
                <a:schemeClr val="accent6">
                  <a:lumMod val="40000"/>
                  <a:lumOff val="60000"/>
                </a:schemeClr>
              </a:solidFill>
            </a:rPr>
            <a:t>типирование, </a:t>
          </a:r>
          <a:r>
            <a:rPr lang="ru-RU" sz="3200" b="1" dirty="0" err="1">
              <a:solidFill>
                <a:schemeClr val="accent6">
                  <a:lumMod val="40000"/>
                  <a:lumOff val="60000"/>
                </a:schemeClr>
              </a:solidFill>
            </a:rPr>
            <a:t>фенотипирование</a:t>
          </a:r>
          <a:r>
            <a:rPr lang="ru-RU" sz="3200" b="1" dirty="0">
              <a:solidFill>
                <a:schemeClr val="accent6">
                  <a:lumMod val="40000"/>
                  <a:lumOff val="60000"/>
                </a:schemeClr>
              </a:solidFill>
            </a:rPr>
            <a:t> (особенно антигенов К и к)</a:t>
          </a:r>
        </a:p>
      </dgm:t>
    </dgm:pt>
    <dgm:pt modelId="{37F8F290-409F-465A-9884-BFA65C1C58C5}" type="parTrans" cxnId="{6CC90ED5-1121-45DD-B210-2AF88BA5FEE0}">
      <dgm:prSet/>
      <dgm:spPr/>
      <dgm:t>
        <a:bodyPr/>
        <a:lstStyle/>
        <a:p>
          <a:endParaRPr lang="ru-RU"/>
        </a:p>
      </dgm:t>
    </dgm:pt>
    <dgm:pt modelId="{B22154F2-CC61-4DDD-B23C-638C3D283B10}" type="sibTrans" cxnId="{6CC90ED5-1121-45DD-B210-2AF88BA5FEE0}">
      <dgm:prSet/>
      <dgm:spPr/>
      <dgm:t>
        <a:bodyPr/>
        <a:lstStyle/>
        <a:p>
          <a:endParaRPr lang="ru-RU"/>
        </a:p>
      </dgm:t>
    </dgm:pt>
    <dgm:pt modelId="{4F9382F7-9DCC-4293-B409-D477DC6ABF9E}">
      <dgm:prSet phldrT="[Текст]" custT="1"/>
      <dgm:spPr/>
      <dgm:t>
        <a:bodyPr/>
        <a:lstStyle/>
        <a:p>
          <a:r>
            <a:rPr lang="ru-RU" sz="3200" b="1" dirty="0">
              <a:solidFill>
                <a:schemeClr val="tx2">
                  <a:lumMod val="75000"/>
                </a:schemeClr>
              </a:solidFill>
            </a:rPr>
            <a:t>Скрининг антител к антигенам эритроцитов </a:t>
          </a:r>
        </a:p>
      </dgm:t>
    </dgm:pt>
    <dgm:pt modelId="{E727B92A-46F6-4BA3-9D67-B223EB245F1A}" type="parTrans" cxnId="{CB44D954-ABC9-445F-9573-161807AB285E}">
      <dgm:prSet/>
      <dgm:spPr/>
      <dgm:t>
        <a:bodyPr/>
        <a:lstStyle/>
        <a:p>
          <a:endParaRPr lang="ru-RU"/>
        </a:p>
      </dgm:t>
    </dgm:pt>
    <dgm:pt modelId="{962C669C-3312-4246-95D0-D4BB9CCC1FB2}" type="sibTrans" cxnId="{CB44D954-ABC9-445F-9573-161807AB285E}">
      <dgm:prSet/>
      <dgm:spPr/>
      <dgm:t>
        <a:bodyPr/>
        <a:lstStyle/>
        <a:p>
          <a:endParaRPr lang="ru-RU"/>
        </a:p>
      </dgm:t>
    </dgm:pt>
    <dgm:pt modelId="{F303B4F1-45E9-4DDC-8043-760949EF1050}">
      <dgm:prSet phldrT="[Текст]" custT="1"/>
      <dgm:spPr/>
      <dgm:t>
        <a:bodyPr/>
        <a:lstStyle/>
        <a:p>
          <a:r>
            <a:rPr lang="ru-RU" sz="3200" b="1" dirty="0">
              <a:solidFill>
                <a:schemeClr val="accent1">
                  <a:lumMod val="75000"/>
                </a:schemeClr>
              </a:solidFill>
            </a:rPr>
            <a:t>Проба на совместимость в лаборатории и у постели больного</a:t>
          </a:r>
        </a:p>
      </dgm:t>
    </dgm:pt>
    <dgm:pt modelId="{1EC0929B-0A6B-483D-8204-EC672098E17F}" type="parTrans" cxnId="{406E3B83-6317-4F2C-A1B5-61A74A0C57CB}">
      <dgm:prSet/>
      <dgm:spPr/>
      <dgm:t>
        <a:bodyPr/>
        <a:lstStyle/>
        <a:p>
          <a:endParaRPr lang="ru-RU"/>
        </a:p>
      </dgm:t>
    </dgm:pt>
    <dgm:pt modelId="{41B97F12-2D5C-4092-B9FB-580750899DCA}" type="sibTrans" cxnId="{406E3B83-6317-4F2C-A1B5-61A74A0C57CB}">
      <dgm:prSet/>
      <dgm:spPr/>
      <dgm:t>
        <a:bodyPr/>
        <a:lstStyle/>
        <a:p>
          <a:endParaRPr lang="ru-RU"/>
        </a:p>
      </dgm:t>
    </dgm:pt>
    <dgm:pt modelId="{690E6FD5-51C2-488C-9181-B06D93861BA3}" type="pres">
      <dgm:prSet presAssocID="{BB02B849-0854-4148-91DE-C9D7B0576536}" presName="linear" presStyleCnt="0">
        <dgm:presLayoutVars>
          <dgm:dir/>
          <dgm:animLvl val="lvl"/>
          <dgm:resizeHandles val="exact"/>
        </dgm:presLayoutVars>
      </dgm:prSet>
      <dgm:spPr/>
    </dgm:pt>
    <dgm:pt modelId="{93E852F6-775C-499B-AE06-12B6896DA77E}" type="pres">
      <dgm:prSet presAssocID="{8E9D8045-1740-4786-B10F-60F5D1DFDB22}" presName="parentLin" presStyleCnt="0"/>
      <dgm:spPr/>
    </dgm:pt>
    <dgm:pt modelId="{EA4F62C3-4BBA-4038-81EB-78DCAF06D2DC}" type="pres">
      <dgm:prSet presAssocID="{8E9D8045-1740-4786-B10F-60F5D1DFDB22}" presName="parentLeftMargin" presStyleLbl="node1" presStyleIdx="0" presStyleCnt="3"/>
      <dgm:spPr/>
    </dgm:pt>
    <dgm:pt modelId="{30C60F4E-A122-4054-87AF-F9419A46C1F5}" type="pres">
      <dgm:prSet presAssocID="{8E9D8045-1740-4786-B10F-60F5D1DFDB22}" presName="parentText" presStyleLbl="node1" presStyleIdx="0" presStyleCnt="3" custScaleX="97424" custScaleY="323402">
        <dgm:presLayoutVars>
          <dgm:chMax val="0"/>
          <dgm:bulletEnabled val="1"/>
        </dgm:presLayoutVars>
      </dgm:prSet>
      <dgm:spPr/>
    </dgm:pt>
    <dgm:pt modelId="{007C7B03-5510-45F9-893A-5B8C37D5D6F8}" type="pres">
      <dgm:prSet presAssocID="{8E9D8045-1740-4786-B10F-60F5D1DFDB22}" presName="negativeSpace" presStyleCnt="0"/>
      <dgm:spPr/>
    </dgm:pt>
    <dgm:pt modelId="{8E656B89-194F-453A-9C36-002AE5047457}" type="pres">
      <dgm:prSet presAssocID="{8E9D8045-1740-4786-B10F-60F5D1DFDB22}" presName="childText" presStyleLbl="conFgAcc1" presStyleIdx="0" presStyleCnt="3">
        <dgm:presLayoutVars>
          <dgm:bulletEnabled val="1"/>
        </dgm:presLayoutVars>
      </dgm:prSet>
      <dgm:spPr/>
    </dgm:pt>
    <dgm:pt modelId="{5BCD24F0-3C06-4881-B313-995EE8D8171E}" type="pres">
      <dgm:prSet presAssocID="{B22154F2-CC61-4DDD-B23C-638C3D283B10}" presName="spaceBetweenRectangles" presStyleCnt="0"/>
      <dgm:spPr/>
    </dgm:pt>
    <dgm:pt modelId="{1D434248-82BB-4071-AD47-63B634BC1FA6}" type="pres">
      <dgm:prSet presAssocID="{4F9382F7-9DCC-4293-B409-D477DC6ABF9E}" presName="parentLin" presStyleCnt="0"/>
      <dgm:spPr/>
    </dgm:pt>
    <dgm:pt modelId="{A7C7081D-780B-4300-B232-CA2522C3D8C1}" type="pres">
      <dgm:prSet presAssocID="{4F9382F7-9DCC-4293-B409-D477DC6ABF9E}" presName="parentLeftMargin" presStyleLbl="node1" presStyleIdx="0" presStyleCnt="3"/>
      <dgm:spPr/>
    </dgm:pt>
    <dgm:pt modelId="{F73337C7-1500-4869-A250-8B28C55A6B60}" type="pres">
      <dgm:prSet presAssocID="{4F9382F7-9DCC-4293-B409-D477DC6ABF9E}" presName="parentText" presStyleLbl="node1" presStyleIdx="1" presStyleCnt="3" custScaleX="107937" custScaleY="252328">
        <dgm:presLayoutVars>
          <dgm:chMax val="0"/>
          <dgm:bulletEnabled val="1"/>
        </dgm:presLayoutVars>
      </dgm:prSet>
      <dgm:spPr/>
    </dgm:pt>
    <dgm:pt modelId="{26A5DE29-DF39-485E-9B29-AEB4A40B1B1F}" type="pres">
      <dgm:prSet presAssocID="{4F9382F7-9DCC-4293-B409-D477DC6ABF9E}" presName="negativeSpace" presStyleCnt="0"/>
      <dgm:spPr/>
    </dgm:pt>
    <dgm:pt modelId="{F7478F92-DD1A-42AF-B831-54947D29F47F}" type="pres">
      <dgm:prSet presAssocID="{4F9382F7-9DCC-4293-B409-D477DC6ABF9E}" presName="childText" presStyleLbl="conFgAcc1" presStyleIdx="1" presStyleCnt="3">
        <dgm:presLayoutVars>
          <dgm:bulletEnabled val="1"/>
        </dgm:presLayoutVars>
      </dgm:prSet>
      <dgm:spPr/>
    </dgm:pt>
    <dgm:pt modelId="{134D9339-2839-4005-BD2F-917431C24C17}" type="pres">
      <dgm:prSet presAssocID="{962C669C-3312-4246-95D0-D4BB9CCC1FB2}" presName="spaceBetweenRectangles" presStyleCnt="0"/>
      <dgm:spPr/>
    </dgm:pt>
    <dgm:pt modelId="{DACB64D6-3992-4F92-AA3A-D023DDAC3783}" type="pres">
      <dgm:prSet presAssocID="{F303B4F1-45E9-4DDC-8043-760949EF1050}" presName="parentLin" presStyleCnt="0"/>
      <dgm:spPr/>
    </dgm:pt>
    <dgm:pt modelId="{3B527A3C-A916-4ADB-84DB-4FD41E77AC18}" type="pres">
      <dgm:prSet presAssocID="{F303B4F1-45E9-4DDC-8043-760949EF1050}" presName="parentLeftMargin" presStyleLbl="node1" presStyleIdx="1" presStyleCnt="3"/>
      <dgm:spPr/>
    </dgm:pt>
    <dgm:pt modelId="{88380274-A4EF-450C-AD92-7B654EA7DA1C}" type="pres">
      <dgm:prSet presAssocID="{F303B4F1-45E9-4DDC-8043-760949EF1050}" presName="parentText" presStyleLbl="node1" presStyleIdx="2" presStyleCnt="3" custScaleX="127778" custScaleY="287017" custLinFactNeighborX="49446" custLinFactNeighborY="2747">
        <dgm:presLayoutVars>
          <dgm:chMax val="0"/>
          <dgm:bulletEnabled val="1"/>
        </dgm:presLayoutVars>
      </dgm:prSet>
      <dgm:spPr/>
    </dgm:pt>
    <dgm:pt modelId="{768235C3-3526-4125-B198-7BE371B231B7}" type="pres">
      <dgm:prSet presAssocID="{F303B4F1-45E9-4DDC-8043-760949EF1050}" presName="negativeSpace" presStyleCnt="0"/>
      <dgm:spPr/>
    </dgm:pt>
    <dgm:pt modelId="{21A1E262-E058-4ADB-B79A-16576D1B194F}" type="pres">
      <dgm:prSet presAssocID="{F303B4F1-45E9-4DDC-8043-760949EF105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79F9E0D-92F6-4466-ADCA-7C860DB1DD23}" type="presOf" srcId="{4F9382F7-9DCC-4293-B409-D477DC6ABF9E}" destId="{A7C7081D-780B-4300-B232-CA2522C3D8C1}" srcOrd="0" destOrd="0" presId="urn:microsoft.com/office/officeart/2005/8/layout/list1"/>
    <dgm:cxn modelId="{2EEB1E15-CFEC-452D-9AD5-A38CC40ABFBF}" type="presOf" srcId="{BB02B849-0854-4148-91DE-C9D7B0576536}" destId="{690E6FD5-51C2-488C-9181-B06D93861BA3}" srcOrd="0" destOrd="0" presId="urn:microsoft.com/office/officeart/2005/8/layout/list1"/>
    <dgm:cxn modelId="{BD6C0E31-209F-4837-82F4-556878009A70}" type="presOf" srcId="{8E9D8045-1740-4786-B10F-60F5D1DFDB22}" destId="{EA4F62C3-4BBA-4038-81EB-78DCAF06D2DC}" srcOrd="0" destOrd="0" presId="urn:microsoft.com/office/officeart/2005/8/layout/list1"/>
    <dgm:cxn modelId="{50ED435D-A58F-4F86-96E0-2AC324AB2942}" type="presOf" srcId="{F303B4F1-45E9-4DDC-8043-760949EF1050}" destId="{3B527A3C-A916-4ADB-84DB-4FD41E77AC18}" srcOrd="0" destOrd="0" presId="urn:microsoft.com/office/officeart/2005/8/layout/list1"/>
    <dgm:cxn modelId="{CB44D954-ABC9-445F-9573-161807AB285E}" srcId="{BB02B849-0854-4148-91DE-C9D7B0576536}" destId="{4F9382F7-9DCC-4293-B409-D477DC6ABF9E}" srcOrd="1" destOrd="0" parTransId="{E727B92A-46F6-4BA3-9D67-B223EB245F1A}" sibTransId="{962C669C-3312-4246-95D0-D4BB9CCC1FB2}"/>
    <dgm:cxn modelId="{406E3B83-6317-4F2C-A1B5-61A74A0C57CB}" srcId="{BB02B849-0854-4148-91DE-C9D7B0576536}" destId="{F303B4F1-45E9-4DDC-8043-760949EF1050}" srcOrd="2" destOrd="0" parTransId="{1EC0929B-0A6B-483D-8204-EC672098E17F}" sibTransId="{41B97F12-2D5C-4092-B9FB-580750899DCA}"/>
    <dgm:cxn modelId="{B96DF19B-9986-4DBD-8CA3-5CA2E4734CA5}" type="presOf" srcId="{F303B4F1-45E9-4DDC-8043-760949EF1050}" destId="{88380274-A4EF-450C-AD92-7B654EA7DA1C}" srcOrd="1" destOrd="0" presId="urn:microsoft.com/office/officeart/2005/8/layout/list1"/>
    <dgm:cxn modelId="{F24C01A6-7FDE-490C-835F-BC17FCE9C45B}" type="presOf" srcId="{4F9382F7-9DCC-4293-B409-D477DC6ABF9E}" destId="{F73337C7-1500-4869-A250-8B28C55A6B60}" srcOrd="1" destOrd="0" presId="urn:microsoft.com/office/officeart/2005/8/layout/list1"/>
    <dgm:cxn modelId="{86486AA7-1771-4FC4-9688-34C3AE44867B}" type="presOf" srcId="{8E9D8045-1740-4786-B10F-60F5D1DFDB22}" destId="{30C60F4E-A122-4054-87AF-F9419A46C1F5}" srcOrd="1" destOrd="0" presId="urn:microsoft.com/office/officeart/2005/8/layout/list1"/>
    <dgm:cxn modelId="{6CC90ED5-1121-45DD-B210-2AF88BA5FEE0}" srcId="{BB02B849-0854-4148-91DE-C9D7B0576536}" destId="{8E9D8045-1740-4786-B10F-60F5D1DFDB22}" srcOrd="0" destOrd="0" parTransId="{37F8F290-409F-465A-9884-BFA65C1C58C5}" sibTransId="{B22154F2-CC61-4DDD-B23C-638C3D283B10}"/>
    <dgm:cxn modelId="{A0C3D6BA-EF72-4B98-91BA-6FC9B6B3865E}" type="presParOf" srcId="{690E6FD5-51C2-488C-9181-B06D93861BA3}" destId="{93E852F6-775C-499B-AE06-12B6896DA77E}" srcOrd="0" destOrd="0" presId="urn:microsoft.com/office/officeart/2005/8/layout/list1"/>
    <dgm:cxn modelId="{EC3E2D1E-30D6-4A8D-B9D9-87BE7C0C6385}" type="presParOf" srcId="{93E852F6-775C-499B-AE06-12B6896DA77E}" destId="{EA4F62C3-4BBA-4038-81EB-78DCAF06D2DC}" srcOrd="0" destOrd="0" presId="urn:microsoft.com/office/officeart/2005/8/layout/list1"/>
    <dgm:cxn modelId="{5BA923D8-8D9B-4E4B-A2A7-DEF8166C9A77}" type="presParOf" srcId="{93E852F6-775C-499B-AE06-12B6896DA77E}" destId="{30C60F4E-A122-4054-87AF-F9419A46C1F5}" srcOrd="1" destOrd="0" presId="urn:microsoft.com/office/officeart/2005/8/layout/list1"/>
    <dgm:cxn modelId="{659E9157-8B8F-466F-AD58-7F5B89DA1C05}" type="presParOf" srcId="{690E6FD5-51C2-488C-9181-B06D93861BA3}" destId="{007C7B03-5510-45F9-893A-5B8C37D5D6F8}" srcOrd="1" destOrd="0" presId="urn:microsoft.com/office/officeart/2005/8/layout/list1"/>
    <dgm:cxn modelId="{5FAE0A3C-EBED-4271-BAED-B99F81BE7DD4}" type="presParOf" srcId="{690E6FD5-51C2-488C-9181-B06D93861BA3}" destId="{8E656B89-194F-453A-9C36-002AE5047457}" srcOrd="2" destOrd="0" presId="urn:microsoft.com/office/officeart/2005/8/layout/list1"/>
    <dgm:cxn modelId="{B5B92E49-BDE9-4EFF-A891-1376155383E1}" type="presParOf" srcId="{690E6FD5-51C2-488C-9181-B06D93861BA3}" destId="{5BCD24F0-3C06-4881-B313-995EE8D8171E}" srcOrd="3" destOrd="0" presId="urn:microsoft.com/office/officeart/2005/8/layout/list1"/>
    <dgm:cxn modelId="{B5C5C9C1-2F86-4642-817A-D2291F3D704F}" type="presParOf" srcId="{690E6FD5-51C2-488C-9181-B06D93861BA3}" destId="{1D434248-82BB-4071-AD47-63B634BC1FA6}" srcOrd="4" destOrd="0" presId="urn:microsoft.com/office/officeart/2005/8/layout/list1"/>
    <dgm:cxn modelId="{9702F40C-7F41-4595-BCCC-BF9366BD5EAA}" type="presParOf" srcId="{1D434248-82BB-4071-AD47-63B634BC1FA6}" destId="{A7C7081D-780B-4300-B232-CA2522C3D8C1}" srcOrd="0" destOrd="0" presId="urn:microsoft.com/office/officeart/2005/8/layout/list1"/>
    <dgm:cxn modelId="{5A249349-1229-4237-969A-DCDE4371C690}" type="presParOf" srcId="{1D434248-82BB-4071-AD47-63B634BC1FA6}" destId="{F73337C7-1500-4869-A250-8B28C55A6B60}" srcOrd="1" destOrd="0" presId="urn:microsoft.com/office/officeart/2005/8/layout/list1"/>
    <dgm:cxn modelId="{7DB164B9-CBB3-4AF0-82F1-E15F906A607F}" type="presParOf" srcId="{690E6FD5-51C2-488C-9181-B06D93861BA3}" destId="{26A5DE29-DF39-485E-9B29-AEB4A40B1B1F}" srcOrd="5" destOrd="0" presId="urn:microsoft.com/office/officeart/2005/8/layout/list1"/>
    <dgm:cxn modelId="{1A5FE581-105C-4A94-B7CB-DA2229DF7D1E}" type="presParOf" srcId="{690E6FD5-51C2-488C-9181-B06D93861BA3}" destId="{F7478F92-DD1A-42AF-B831-54947D29F47F}" srcOrd="6" destOrd="0" presId="urn:microsoft.com/office/officeart/2005/8/layout/list1"/>
    <dgm:cxn modelId="{A23B66F7-D335-46EF-8AFF-71D4F536068D}" type="presParOf" srcId="{690E6FD5-51C2-488C-9181-B06D93861BA3}" destId="{134D9339-2839-4005-BD2F-917431C24C17}" srcOrd="7" destOrd="0" presId="urn:microsoft.com/office/officeart/2005/8/layout/list1"/>
    <dgm:cxn modelId="{8A9D7047-9E66-460F-968E-7F72669EA349}" type="presParOf" srcId="{690E6FD5-51C2-488C-9181-B06D93861BA3}" destId="{DACB64D6-3992-4F92-AA3A-D023DDAC3783}" srcOrd="8" destOrd="0" presId="urn:microsoft.com/office/officeart/2005/8/layout/list1"/>
    <dgm:cxn modelId="{8488CD30-E9DF-4876-94CD-C80C8E210196}" type="presParOf" srcId="{DACB64D6-3992-4F92-AA3A-D023DDAC3783}" destId="{3B527A3C-A916-4ADB-84DB-4FD41E77AC18}" srcOrd="0" destOrd="0" presId="urn:microsoft.com/office/officeart/2005/8/layout/list1"/>
    <dgm:cxn modelId="{2A96D37E-E21C-4519-9B27-D23C2C021326}" type="presParOf" srcId="{DACB64D6-3992-4F92-AA3A-D023DDAC3783}" destId="{88380274-A4EF-450C-AD92-7B654EA7DA1C}" srcOrd="1" destOrd="0" presId="urn:microsoft.com/office/officeart/2005/8/layout/list1"/>
    <dgm:cxn modelId="{074DE925-0BA9-448B-ACBD-BD92DA47950E}" type="presParOf" srcId="{690E6FD5-51C2-488C-9181-B06D93861BA3}" destId="{768235C3-3526-4125-B198-7BE371B231B7}" srcOrd="9" destOrd="0" presId="urn:microsoft.com/office/officeart/2005/8/layout/list1"/>
    <dgm:cxn modelId="{3143BEDE-9ABE-433F-9E26-58A5D46BB109}" type="presParOf" srcId="{690E6FD5-51C2-488C-9181-B06D93861BA3}" destId="{21A1E262-E058-4ADB-B79A-16576D1B194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B6ABA-F75B-4B33-AB9F-F78ACAA483B3}">
      <dsp:nvSpPr>
        <dsp:cNvPr id="0" name=""/>
        <dsp:cNvSpPr/>
      </dsp:nvSpPr>
      <dsp:spPr>
        <a:xfrm rot="10800000">
          <a:off x="571500" y="2395"/>
          <a:ext cx="9715575" cy="754877"/>
        </a:xfrm>
        <a:prstGeom prst="homePlate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880" tIns="91440" rIns="170688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>
              <a:latin typeface="Arial Narrow" pitchFamily="34" charset="0"/>
              <a:cs typeface="Times New Roman" pitchFamily="18" charset="0"/>
            </a:rPr>
            <a:t>  Анти-С</a:t>
          </a:r>
          <a:r>
            <a:rPr lang="en-US" sz="2400" kern="1200" dirty="0">
              <a:latin typeface="Arial Narrow" pitchFamily="34" charset="0"/>
              <a:cs typeface="Times New Roman" pitchFamily="18" charset="0"/>
            </a:rPr>
            <a:t>D</a:t>
          </a:r>
          <a:r>
            <a:rPr lang="ru-RU" sz="2400" kern="1200" dirty="0">
              <a:latin typeface="Arial Narrow" pitchFamily="34" charset="0"/>
              <a:cs typeface="Times New Roman" pitchFamily="18" charset="0"/>
            </a:rPr>
            <a:t>38 связываются с </a:t>
          </a:r>
          <a:r>
            <a:rPr lang="ru-RU" sz="2400" kern="1200" dirty="0" err="1">
              <a:latin typeface="Arial Narrow" pitchFamily="34" charset="0"/>
              <a:cs typeface="Times New Roman" pitchFamily="18" charset="0"/>
            </a:rPr>
            <a:t>тест-эритроцитами</a:t>
          </a:r>
          <a:r>
            <a:rPr lang="ru-RU" sz="2400" kern="1200" dirty="0">
              <a:latin typeface="Arial Narrow" pitchFamily="34" charset="0"/>
              <a:cs typeface="Times New Roman" pitchFamily="18" charset="0"/>
            </a:rPr>
            <a:t> и донорскими эритроцитами</a:t>
          </a:r>
        </a:p>
      </dsp:txBody>
      <dsp:txXfrm rot="10800000">
        <a:off x="760219" y="2395"/>
        <a:ext cx="9526856" cy="754877"/>
      </dsp:txXfrm>
    </dsp:sp>
    <dsp:sp modelId="{2E6BF789-A4A3-4ADA-B9C4-6F1173F30E00}">
      <dsp:nvSpPr>
        <dsp:cNvPr id="0" name=""/>
        <dsp:cNvSpPr/>
      </dsp:nvSpPr>
      <dsp:spPr>
        <a:xfrm>
          <a:off x="690189" y="97657"/>
          <a:ext cx="519016" cy="51901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D97FD-FFED-4002-845A-02A39786EBB6}">
      <dsp:nvSpPr>
        <dsp:cNvPr id="0" name=""/>
        <dsp:cNvSpPr/>
      </dsp:nvSpPr>
      <dsp:spPr>
        <a:xfrm rot="10800000">
          <a:off x="380973" y="4928005"/>
          <a:ext cx="10477602" cy="754877"/>
        </a:xfrm>
        <a:prstGeom prst="homePlate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88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Прямой </a:t>
          </a:r>
          <a:r>
            <a:rPr lang="ru-RU" sz="2400" b="1" kern="1200" dirty="0" err="1"/>
            <a:t>антиглобулиновый</a:t>
          </a:r>
          <a:r>
            <a:rPr lang="ru-RU" sz="2400" b="1" kern="1200" dirty="0"/>
            <a:t> тест (на наличие </a:t>
          </a:r>
          <a:r>
            <a:rPr lang="ru-RU" sz="2400" b="1" kern="1200" dirty="0" err="1"/>
            <a:t>аутоантител</a:t>
          </a:r>
          <a:r>
            <a:rPr lang="ru-RU" sz="2400" b="1" kern="1200" dirty="0"/>
            <a:t>)  положительный или отрицательный</a:t>
          </a:r>
        </a:p>
      </dsp:txBody>
      <dsp:txXfrm rot="10800000">
        <a:off x="569692" y="4928005"/>
        <a:ext cx="10288883" cy="754877"/>
      </dsp:txXfrm>
    </dsp:sp>
    <dsp:sp modelId="{57C81AE4-BB47-4792-BB77-74E214FB6FCD}">
      <dsp:nvSpPr>
        <dsp:cNvPr id="0" name=""/>
        <dsp:cNvSpPr/>
      </dsp:nvSpPr>
      <dsp:spPr>
        <a:xfrm>
          <a:off x="1016285" y="919532"/>
          <a:ext cx="81783" cy="809176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570AB8-4395-41BD-AD8F-0F02C00A7864}">
      <dsp:nvSpPr>
        <dsp:cNvPr id="0" name=""/>
        <dsp:cNvSpPr/>
      </dsp:nvSpPr>
      <dsp:spPr>
        <a:xfrm rot="10800000">
          <a:off x="1111266" y="2017123"/>
          <a:ext cx="8636043" cy="754877"/>
        </a:xfrm>
        <a:prstGeom prst="homePlate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88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Вызывают </a:t>
          </a:r>
          <a:r>
            <a:rPr lang="ru-RU" sz="2400" b="1" kern="1200" dirty="0" err="1"/>
            <a:t>ложно-положительный</a:t>
          </a:r>
          <a:r>
            <a:rPr lang="ru-RU" sz="2400" b="1" kern="1200" dirty="0"/>
            <a:t> скрининг антител</a:t>
          </a:r>
        </a:p>
      </dsp:txBody>
      <dsp:txXfrm rot="10800000">
        <a:off x="1299985" y="2017123"/>
        <a:ext cx="8447324" cy="754877"/>
      </dsp:txXfrm>
    </dsp:sp>
    <dsp:sp modelId="{40285557-BB7E-496E-8606-A20B690FCE6A}">
      <dsp:nvSpPr>
        <dsp:cNvPr id="0" name=""/>
        <dsp:cNvSpPr/>
      </dsp:nvSpPr>
      <dsp:spPr>
        <a:xfrm>
          <a:off x="1086172" y="2035406"/>
          <a:ext cx="660563" cy="66056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4E171-2040-44DA-8B66-80CB70DEC580}">
      <dsp:nvSpPr>
        <dsp:cNvPr id="0" name=""/>
        <dsp:cNvSpPr/>
      </dsp:nvSpPr>
      <dsp:spPr>
        <a:xfrm rot="10800000">
          <a:off x="285767" y="2997337"/>
          <a:ext cx="10287041" cy="754877"/>
        </a:xfrm>
        <a:prstGeom prst="homePlate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88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 Вызывают </a:t>
          </a:r>
          <a:r>
            <a:rPr lang="ru-RU" sz="2400" b="1" kern="1200" dirty="0" err="1"/>
            <a:t>панреактивность</a:t>
          </a:r>
          <a:r>
            <a:rPr lang="ru-RU" sz="2400" b="1" kern="1200" dirty="0"/>
            <a:t> со всеми  или отдельными образцами тест-эритроцитов</a:t>
          </a:r>
        </a:p>
      </dsp:txBody>
      <dsp:txXfrm rot="10800000">
        <a:off x="474486" y="2997337"/>
        <a:ext cx="10098322" cy="754877"/>
      </dsp:txXfrm>
    </dsp:sp>
    <dsp:sp modelId="{2361F2EE-6DE7-4C21-9986-1E045705052E}">
      <dsp:nvSpPr>
        <dsp:cNvPr id="0" name=""/>
        <dsp:cNvSpPr/>
      </dsp:nvSpPr>
      <dsp:spPr>
        <a:xfrm flipH="1">
          <a:off x="322681" y="3017405"/>
          <a:ext cx="715246" cy="65779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885837-C437-4833-BAC8-9E992216CDD3}">
      <dsp:nvSpPr>
        <dsp:cNvPr id="0" name=""/>
        <dsp:cNvSpPr/>
      </dsp:nvSpPr>
      <dsp:spPr>
        <a:xfrm rot="10800000">
          <a:off x="285767" y="3977551"/>
          <a:ext cx="10287041" cy="754877"/>
        </a:xfrm>
        <a:prstGeom prst="homePlate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88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Проба на совместимость  положительна со всеми  или некоторыми образцами эритроцитов  доноров</a:t>
          </a:r>
        </a:p>
      </dsp:txBody>
      <dsp:txXfrm rot="10800000">
        <a:off x="474486" y="3977551"/>
        <a:ext cx="10098322" cy="754877"/>
      </dsp:txXfrm>
    </dsp:sp>
    <dsp:sp modelId="{C2B55B88-D1E7-40F7-B2D1-AA7D4651A178}">
      <dsp:nvSpPr>
        <dsp:cNvPr id="0" name=""/>
        <dsp:cNvSpPr/>
      </dsp:nvSpPr>
      <dsp:spPr>
        <a:xfrm>
          <a:off x="549454" y="3951637"/>
          <a:ext cx="557099" cy="60255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50A013-20C0-4549-9A9F-93C4CDFF890C}">
      <dsp:nvSpPr>
        <dsp:cNvPr id="0" name=""/>
        <dsp:cNvSpPr/>
      </dsp:nvSpPr>
      <dsp:spPr>
        <a:xfrm rot="10800000">
          <a:off x="419138" y="929829"/>
          <a:ext cx="8704931" cy="754877"/>
        </a:xfrm>
        <a:prstGeom prst="homePlate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880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kern="1200" dirty="0"/>
            <a:t>     Не адсорбируются с  поверхности эритроцитов</a:t>
          </a:r>
        </a:p>
      </dsp:txBody>
      <dsp:txXfrm rot="10800000">
        <a:off x="607857" y="929829"/>
        <a:ext cx="8516212" cy="754877"/>
      </dsp:txXfrm>
    </dsp:sp>
    <dsp:sp modelId="{060D0F3E-0AFA-4262-8FB5-39FCB7E4252F}">
      <dsp:nvSpPr>
        <dsp:cNvPr id="0" name=""/>
        <dsp:cNvSpPr/>
      </dsp:nvSpPr>
      <dsp:spPr>
        <a:xfrm>
          <a:off x="641447" y="5000643"/>
          <a:ext cx="673932" cy="62221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656B89-194F-453A-9C36-002AE5047457}">
      <dsp:nvSpPr>
        <dsp:cNvPr id="0" name=""/>
        <dsp:cNvSpPr/>
      </dsp:nvSpPr>
      <dsp:spPr>
        <a:xfrm>
          <a:off x="0" y="1247583"/>
          <a:ext cx="109728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C60F4E-A122-4054-87AF-F9419A46C1F5}">
      <dsp:nvSpPr>
        <dsp:cNvPr id="0" name=""/>
        <dsp:cNvSpPr/>
      </dsp:nvSpPr>
      <dsp:spPr>
        <a:xfrm>
          <a:off x="548104" y="36959"/>
          <a:ext cx="7475790" cy="14320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chemeClr val="accent6">
                  <a:lumMod val="40000"/>
                  <a:lumOff val="60000"/>
                </a:schemeClr>
              </a:solidFill>
            </a:rPr>
            <a:t>АВО и </a:t>
          </a:r>
          <a:r>
            <a:rPr lang="en-US" sz="3200" b="1" kern="1200" dirty="0" err="1">
              <a:solidFill>
                <a:schemeClr val="accent6">
                  <a:lumMod val="40000"/>
                  <a:lumOff val="60000"/>
                </a:schemeClr>
              </a:solidFill>
            </a:rPr>
            <a:t>RhD</a:t>
          </a:r>
          <a:r>
            <a:rPr lang="en-US" sz="3200" b="1" kern="1200" dirty="0">
              <a:solidFill>
                <a:schemeClr val="accent6">
                  <a:lumMod val="40000"/>
                  <a:lumOff val="60000"/>
                </a:schemeClr>
              </a:solidFill>
            </a:rPr>
            <a:t> </a:t>
          </a:r>
          <a:r>
            <a:rPr lang="ru-RU" sz="3200" b="1" kern="1200" dirty="0">
              <a:solidFill>
                <a:schemeClr val="accent6">
                  <a:lumMod val="40000"/>
                  <a:lumOff val="60000"/>
                </a:schemeClr>
              </a:solidFill>
            </a:rPr>
            <a:t>типирование, </a:t>
          </a:r>
          <a:r>
            <a:rPr lang="ru-RU" sz="3200" b="1" kern="1200" dirty="0" err="1">
              <a:solidFill>
                <a:schemeClr val="accent6">
                  <a:lumMod val="40000"/>
                  <a:lumOff val="60000"/>
                </a:schemeClr>
              </a:solidFill>
            </a:rPr>
            <a:t>фенотипирование</a:t>
          </a:r>
          <a:r>
            <a:rPr lang="ru-RU" sz="3200" b="1" kern="1200" dirty="0">
              <a:solidFill>
                <a:schemeClr val="accent6">
                  <a:lumMod val="40000"/>
                  <a:lumOff val="60000"/>
                </a:schemeClr>
              </a:solidFill>
            </a:rPr>
            <a:t> (особенно антигенов К и к)</a:t>
          </a:r>
        </a:p>
      </dsp:txBody>
      <dsp:txXfrm>
        <a:off x="548104" y="36959"/>
        <a:ext cx="7475790" cy="1432024"/>
      </dsp:txXfrm>
    </dsp:sp>
    <dsp:sp modelId="{F7478F92-DD1A-42AF-B831-54947D29F47F}">
      <dsp:nvSpPr>
        <dsp:cNvPr id="0" name=""/>
        <dsp:cNvSpPr/>
      </dsp:nvSpPr>
      <dsp:spPr>
        <a:xfrm>
          <a:off x="0" y="2602492"/>
          <a:ext cx="109728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3337C7-1500-4869-A250-8B28C55A6B60}">
      <dsp:nvSpPr>
        <dsp:cNvPr id="0" name=""/>
        <dsp:cNvSpPr/>
      </dsp:nvSpPr>
      <dsp:spPr>
        <a:xfrm>
          <a:off x="548104" y="1706583"/>
          <a:ext cx="8282501" cy="111730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chemeClr val="tx2">
                  <a:lumMod val="75000"/>
                </a:schemeClr>
              </a:solidFill>
            </a:rPr>
            <a:t>Скрининг антител к антигенам эритроцитов </a:t>
          </a:r>
        </a:p>
      </dsp:txBody>
      <dsp:txXfrm>
        <a:off x="548104" y="1706583"/>
        <a:ext cx="8282501" cy="1117308"/>
      </dsp:txXfrm>
    </dsp:sp>
    <dsp:sp modelId="{21A1E262-E058-4ADB-B79A-16576D1B194F}">
      <dsp:nvSpPr>
        <dsp:cNvPr id="0" name=""/>
        <dsp:cNvSpPr/>
      </dsp:nvSpPr>
      <dsp:spPr>
        <a:xfrm>
          <a:off x="0" y="4111003"/>
          <a:ext cx="109728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380274-A4EF-450C-AD92-7B654EA7DA1C}">
      <dsp:nvSpPr>
        <dsp:cNvPr id="0" name=""/>
        <dsp:cNvSpPr/>
      </dsp:nvSpPr>
      <dsp:spPr>
        <a:xfrm>
          <a:off x="819119" y="3073655"/>
          <a:ext cx="9804992" cy="127091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chemeClr val="accent1">
                  <a:lumMod val="75000"/>
                </a:schemeClr>
              </a:solidFill>
            </a:rPr>
            <a:t>Проба на совместимость в лаборатории и у постели больного</a:t>
          </a:r>
        </a:p>
      </dsp:txBody>
      <dsp:txXfrm>
        <a:off x="819119" y="3073655"/>
        <a:ext cx="9804992" cy="12709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769CF-94E7-4C10-98E2-A1F1CC8D2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C2A074-D990-447B-BA59-5CFD79517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27BEB0-B30E-4748-A409-5D8B91E0C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8C22-6E24-429B-8289-9A74770FC44F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D5945B-0E7D-461E-AF17-0FB2C4C0C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DFF936-0694-4BB8-89DB-B5064BBF8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34CA-D770-4340-9993-959632F2E8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923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F3D3E-9344-4A08-9E41-6EB2C75D3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06B721-79E3-4D23-8A0E-3990E4DC3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B8587D-D8B2-4622-AF53-21513CB40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8C22-6E24-429B-8289-9A74770FC44F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7F5FB3-042C-48CD-B05C-DF93115E7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FB4D35-4B95-43CC-B183-0DE863167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34CA-D770-4340-9993-959632F2E8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52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4F815D1-C0EB-4BFB-AC43-CB2153F0FD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90ED11-88C1-4607-9E83-2C3C207DE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DBC1A8-7EAE-41BF-ADFC-63F3CE416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8C22-6E24-429B-8289-9A74770FC44F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4D9309-CA5D-40AE-922B-28330A73C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B0B37B-EA2A-4685-B87B-E3D34C8BB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34CA-D770-4340-9993-959632F2E8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289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>
            <a:extLst>
              <a:ext uri="{FF2B5EF4-FFF2-40B4-BE49-F238E27FC236}">
                <a16:creationId xmlns:a16="http://schemas.microsoft.com/office/drawing/2014/main" id="{185D08B0-D942-4B87-8E61-94427E0BAF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lIns="0" tIns="0" rIns="0" bIns="0" numCol="1" anchorCtr="0" compatLnSpc="1">
            <a:prstTxWarp prst="textNoShape">
              <a:avLst/>
            </a:prstTxWarp>
          </a:bodyPr>
          <a:lstStyle>
            <a:lvl1pPr fontAlgn="base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rgbClr val="003366"/>
                </a:solidFill>
                <a:cs typeface="Calibri" pitchFamily="34" charset="0"/>
              </a:defRPr>
            </a:lvl1pPr>
          </a:lstStyle>
          <a:p>
            <a:pPr>
              <a:defRPr/>
            </a:pPr>
            <a:r>
              <a:rPr lang="ru-RU"/>
              <a:t>Собственные данные</a:t>
            </a:r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97F3B7B5-F810-4284-8A1F-EB84E3C86CD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E6E53B5A-C052-425A-ACA2-F2D817A5728C}" type="datetimeFigureOut">
              <a:rPr lang="en-US"/>
              <a:pPr>
                <a:defRPr/>
              </a:pPr>
              <a:t>10/26/2021</a:t>
            </a:fld>
            <a:endParaRPr lang="en-US"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95AA9803-B159-46DF-97EB-DBADFA8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E4657057-D8F6-4603-9047-A5F1CE2B89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159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DA0E2B-4C6F-406F-B5F9-9EAB4F737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80BCF6-6BDA-43E2-8A5C-D974E5EAA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9C21A8-D7DC-46C5-B1B4-4A7D0E319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8C22-6E24-429B-8289-9A74770FC44F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9FC105-0E84-426C-96D3-0821BA0B2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DD1708-2608-4101-B177-B85BCDD24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34CA-D770-4340-9993-959632F2E8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184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29E5F-2848-4C4A-A108-FFC3D3516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DC7183-DB24-4C2C-9FB5-EDF8A12F7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E128C9-F91F-4C36-8CE8-3D521E538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8C22-6E24-429B-8289-9A74770FC44F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03F943-5E07-4BE6-9A32-C5A4ED4E1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6CA728-3139-4F50-A872-B671AF312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34CA-D770-4340-9993-959632F2E8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368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34C275-C5CD-4123-85CF-25F310817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E61A09-C644-4BEB-AFEE-4DB916F84B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496F59-0919-44CE-8E91-91D9B6006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8E5711-4D79-4946-A65E-B27D1AB8E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8C22-6E24-429B-8289-9A74770FC44F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487F9E-75D7-4458-9CF2-F7E2A4298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F415A4-6559-4114-BF92-9563FA99A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34CA-D770-4340-9993-959632F2E8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117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429A1-C2AA-48F3-98A1-E36EF8DFD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B34E2A-0424-4783-95CD-740A36653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F0E64D-AAA2-4476-8E2B-5DF685D21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B3AC888-1C85-4503-BF29-A17EA1386E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48CBE4-2245-49E8-BE1B-97B08157D2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4A650D-2D42-4D73-A159-3418F55E8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8C22-6E24-429B-8289-9A74770FC44F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DADC708-1A89-48DE-8D04-D7F13C607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2255E5-B6A9-466C-8A38-6B7F0C629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34CA-D770-4340-9993-959632F2E8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453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22FF8E-B98F-4E18-B1AC-3D4CE9FBD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550081-732C-47CC-AE4D-F84E7AF70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8C22-6E24-429B-8289-9A74770FC44F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691BF9-020E-4B64-86C3-7306115E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39A7E9E-527E-4DA7-8316-F58EB93A2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34CA-D770-4340-9993-959632F2E8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894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D1F49A3-8FA9-49E3-9944-6CB3CA3C2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8C22-6E24-429B-8289-9A74770FC44F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376AABE-FE78-47CD-831E-3ABC6C5D1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3490B-4165-407F-8353-2689FF01E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34CA-D770-4340-9993-959632F2E8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565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D9CBE8-6423-4FBB-A077-92FA4C780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6B1951-5D5D-468A-920C-6A90DACC8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81C0F1-EA58-403F-86CE-31F04E030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E13499-91C7-47FF-9ADF-608D25614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8C22-6E24-429B-8289-9A74770FC44F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CA89CA-36E1-4E01-A58A-2ECA3B641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7FE9DF-7867-4C96-BF22-16839D4CD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34CA-D770-4340-9993-959632F2E8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801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32362-F043-42E9-B824-622C0F5F6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7292B5D-BBAB-460C-92AF-3AE6416F5D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B93B39-AB8A-4E66-91EA-C913000289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CABB4B-52C3-4D6B-A29F-3DBA79B3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8C22-6E24-429B-8289-9A74770FC44F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E6C578-41AF-4A78-A68F-781261EAA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893C52-8B73-4E27-B9C3-8A4260E9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34CA-D770-4340-9993-959632F2E8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733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7E5FEF-4EA5-44FC-8A4C-5D97E629C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CD91DA-6213-4606-BCCA-1871BBC86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0B7EED-54F9-439B-927C-3D9FD4966A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C8C22-6E24-429B-8289-9A74770FC44F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8E1C48-65E0-4BEF-8921-A997CE41EF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604B1B-F0FA-4630-AF1B-AC29EEBA7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C34CA-D770-4340-9993-959632F2E8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81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760941" y="4215244"/>
            <a:ext cx="11184467" cy="19605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346200" algn="ctr">
              <a:lnSpc>
                <a:spcPct val="120000"/>
              </a:lnSpc>
            </a:pPr>
            <a:r>
              <a:rPr lang="ru-RU" sz="3600" b="1" dirty="0">
                <a:solidFill>
                  <a:srgbClr val="000000"/>
                </a:solidFill>
              </a:rPr>
              <a:t>НИИ Гематологии и трансфузиологии</a:t>
            </a:r>
          </a:p>
          <a:p>
            <a:pPr marL="1346200" algn="ctr">
              <a:lnSpc>
                <a:spcPct val="120000"/>
              </a:lnSpc>
            </a:pPr>
            <a:r>
              <a:rPr lang="ru-RU" sz="3600" b="1" dirty="0">
                <a:solidFill>
                  <a:srgbClr val="000000"/>
                </a:solidFill>
              </a:rPr>
              <a:t>г. Санкт-Петербург</a:t>
            </a:r>
          </a:p>
          <a:p>
            <a:pPr marL="1346200" algn="ctr">
              <a:spcBef>
                <a:spcPts val="575"/>
              </a:spcBef>
            </a:pPr>
            <a:r>
              <a:rPr lang="ru-RU" sz="3600" b="1" dirty="0">
                <a:solidFill>
                  <a:srgbClr val="000000"/>
                </a:solidFill>
              </a:rPr>
              <a:t>Проф. Минеева Н.В.</a:t>
            </a:r>
          </a:p>
        </p:txBody>
      </p:sp>
      <p:sp>
        <p:nvSpPr>
          <p:cNvPr id="3075" name="object 7"/>
          <p:cNvSpPr txBox="1">
            <a:spLocks noChangeArrowheads="1"/>
          </p:cNvSpPr>
          <p:nvPr/>
        </p:nvSpPr>
        <p:spPr bwMode="auto">
          <a:xfrm>
            <a:off x="397933" y="1943100"/>
            <a:ext cx="1179406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algn="ctr">
              <a:tabLst>
                <a:tab pos="3259138" algn="l"/>
              </a:tabLst>
            </a:pPr>
            <a:r>
              <a:rPr lang="ru-RU" sz="4400" b="1" dirty="0"/>
              <a:t>Влияние </a:t>
            </a:r>
            <a:r>
              <a:rPr lang="ru-RU" sz="4400" b="1" dirty="0" err="1"/>
              <a:t>Даратумумаба</a:t>
            </a:r>
            <a:r>
              <a:rPr lang="ru-RU" sz="4400" b="1" dirty="0"/>
              <a:t> на результаты тестов на совместимость крови доноров </a:t>
            </a:r>
            <a:r>
              <a:rPr lang="ru-RU" sz="4400" b="1"/>
              <a:t>и реципиентов: методы </a:t>
            </a:r>
            <a:r>
              <a:rPr lang="ru-RU" sz="4400" b="1" dirty="0"/>
              <a:t>устранения</a:t>
            </a:r>
            <a:endParaRPr lang="ru-RU" sz="4400" b="1" dirty="0">
              <a:solidFill>
                <a:srgbClr val="000000"/>
              </a:solidFill>
            </a:endParaRPr>
          </a:p>
        </p:txBody>
      </p:sp>
      <p:sp>
        <p:nvSpPr>
          <p:cNvPr id="3076" name="object 3"/>
          <p:cNvSpPr>
            <a:spLocks noChangeArrowheads="1"/>
          </p:cNvSpPr>
          <p:nvPr/>
        </p:nvSpPr>
        <p:spPr bwMode="auto">
          <a:xfrm>
            <a:off x="812800" y="188913"/>
            <a:ext cx="2618317" cy="182086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/>
              <a:t>Тесты на совместимость перед введением  ДАРА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822671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000251" y="142875"/>
            <a:ext cx="10191749" cy="1143000"/>
          </a:xfrm>
        </p:spPr>
        <p:txBody>
          <a:bodyPr/>
          <a:lstStyle/>
          <a:p>
            <a:pPr eaLnBrk="1" hangingPunct="1"/>
            <a:r>
              <a:rPr lang="ru-RU" sz="2800" b="1">
                <a:latin typeface="Arial Narrow" pitchFamily="34" charset="0"/>
              </a:rPr>
              <a:t>Результаты тестирования больных, получающих анти-</a:t>
            </a:r>
            <a:r>
              <a:rPr lang="en-US" sz="2800" b="1">
                <a:latin typeface="Arial Narrow" pitchFamily="34" charset="0"/>
              </a:rPr>
              <a:t>CD 38</a:t>
            </a:r>
            <a:r>
              <a:rPr lang="ru-RU" sz="2800" b="1">
                <a:latin typeface="Arial Narrow" pitchFamily="34" charset="0"/>
              </a:rPr>
              <a:t>  зависят от  применяемого реактива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81001" y="4143376"/>
            <a:ext cx="5238751" cy="192881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dirty="0"/>
              <a:t>Наши данные: </a:t>
            </a:r>
          </a:p>
          <a:p>
            <a:pPr>
              <a:defRPr/>
            </a:pPr>
            <a:r>
              <a:rPr lang="ru-RU" sz="2800" dirty="0"/>
              <a:t>ПАГТ положительный у 43% пациентов   при использовании моноспецифического анти-</a:t>
            </a:r>
            <a:r>
              <a:rPr lang="en-US" sz="2800" dirty="0"/>
              <a:t> </a:t>
            </a:r>
            <a:r>
              <a:rPr lang="en-US" sz="2800" dirty="0" err="1"/>
              <a:t>IgG</a:t>
            </a:r>
            <a:r>
              <a:rPr lang="ru-RU" sz="2800" dirty="0"/>
              <a:t> </a:t>
            </a:r>
          </a:p>
        </p:txBody>
      </p:sp>
      <p:pic>
        <p:nvPicPr>
          <p:cNvPr id="1536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143000"/>
            <a:ext cx="3632200" cy="2505075"/>
          </a:xfrm>
          <a:noFill/>
        </p:spPr>
      </p:pic>
      <p:sp>
        <p:nvSpPr>
          <p:cNvPr id="15365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/>
              <a:t>39 БОЛЬНЫХ: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617633" cy="432593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b="1" dirty="0"/>
              <a:t>Прямой </a:t>
            </a:r>
            <a:r>
              <a:rPr lang="ru-RU" b="1" dirty="0" err="1"/>
              <a:t>антиглобулиновый</a:t>
            </a:r>
            <a:r>
              <a:rPr lang="ru-RU" b="1" dirty="0"/>
              <a:t> тест положительный у </a:t>
            </a:r>
            <a:r>
              <a:rPr lang="ru-RU" sz="4000" b="1" dirty="0"/>
              <a:t>53% </a:t>
            </a:r>
            <a:r>
              <a:rPr lang="ru-RU" b="1" dirty="0"/>
              <a:t>при использовании </a:t>
            </a:r>
            <a:r>
              <a:rPr lang="ru-RU" b="1" dirty="0" err="1"/>
              <a:t>полиспецифического</a:t>
            </a:r>
            <a:r>
              <a:rPr lang="ru-RU" b="1" dirty="0"/>
              <a:t> </a:t>
            </a:r>
            <a:r>
              <a:rPr lang="ru-RU" b="1" dirty="0" err="1"/>
              <a:t>антиглобулинового</a:t>
            </a:r>
            <a:r>
              <a:rPr lang="ru-RU" b="1" dirty="0"/>
              <a:t> реактива (</a:t>
            </a:r>
            <a:r>
              <a:rPr lang="ru-RU" b="1" dirty="0">
                <a:solidFill>
                  <a:srgbClr val="FF0000"/>
                </a:solidFill>
              </a:rPr>
              <a:t>анти-</a:t>
            </a:r>
            <a:r>
              <a:rPr lang="en-US" b="1" dirty="0">
                <a:solidFill>
                  <a:srgbClr val="FF0000"/>
                </a:solidFill>
              </a:rPr>
              <a:t>IgG+C3d</a:t>
            </a:r>
            <a:r>
              <a:rPr lang="en-US" b="1" dirty="0"/>
              <a:t>)</a:t>
            </a:r>
          </a:p>
          <a:p>
            <a:pPr>
              <a:defRPr/>
            </a:pPr>
            <a:r>
              <a:rPr lang="ru-RU" b="1" dirty="0"/>
              <a:t>При использовании моноспецифического анти-</a:t>
            </a:r>
            <a:r>
              <a:rPr lang="en-US" b="1" dirty="0"/>
              <a:t> </a:t>
            </a:r>
            <a:r>
              <a:rPr lang="en-US" b="1" dirty="0" err="1"/>
              <a:t>IgG</a:t>
            </a:r>
            <a:r>
              <a:rPr lang="ru-RU" b="1" dirty="0"/>
              <a:t>  - у </a:t>
            </a:r>
            <a:r>
              <a:rPr lang="ru-RU" sz="3600" b="1" dirty="0"/>
              <a:t>46%</a:t>
            </a:r>
            <a:endParaRPr lang="ru-RU" b="1" dirty="0"/>
          </a:p>
          <a:p>
            <a:pPr>
              <a:defRPr/>
            </a:pPr>
            <a:r>
              <a:rPr lang="en-US" sz="2000" b="1" dirty="0" err="1"/>
              <a:t>Waseem</a:t>
            </a:r>
            <a:r>
              <a:rPr lang="en-US" sz="2000" b="1" dirty="0"/>
              <a:t> Q. </a:t>
            </a:r>
            <a:r>
              <a:rPr lang="en-US" sz="2000" b="1" dirty="0" err="1"/>
              <a:t>Anani</a:t>
            </a:r>
            <a:r>
              <a:rPr lang="ru-RU" sz="2000" b="1" dirty="0"/>
              <a:t> с </a:t>
            </a:r>
            <a:r>
              <a:rPr lang="ru-RU" sz="2000" b="1" dirty="0" err="1"/>
              <a:t>соавт</a:t>
            </a:r>
            <a:r>
              <a:rPr lang="ru-RU" sz="2000" b="1" dirty="0"/>
              <a:t>. 2017.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/>
              <a:t>анти-</a:t>
            </a:r>
            <a:r>
              <a:rPr lang="en-US"/>
              <a:t>CD 38</a:t>
            </a:r>
            <a:r>
              <a:rPr lang="ru-RU"/>
              <a:t> могут маскировать присутствие аллоантител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29000" y="1714501"/>
            <a:ext cx="2844800" cy="1857375"/>
          </a:xfrm>
          <a:noFill/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6477001" y="2428875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ДАРА</a:t>
            </a: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6572251" y="3071813"/>
            <a:ext cx="4000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Аллоантитела к антигенам  эритроцитов</a:t>
            </a:r>
          </a:p>
        </p:txBody>
      </p: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1619251" y="428625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</a:rPr>
              <a:t>Невыявление аллоантител к антигенам  эритроцитов может привести  к посттрансфузионному осложнению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2">
            <a:extLst>
              <a:ext uri="{FF2B5EF4-FFF2-40B4-BE49-F238E27FC236}">
                <a16:creationId xmlns:a16="http://schemas.microsoft.com/office/drawing/2014/main" id="{4BEDE4CA-0B33-4AAC-9B9F-2C325D657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8375" y="714376"/>
            <a:ext cx="8401050" cy="2314574"/>
          </a:xfrm>
        </p:spPr>
        <p:txBody>
          <a:bodyPr>
            <a:normAutofit fontScale="90000"/>
          </a:bodyPr>
          <a:lstStyle/>
          <a:p>
            <a:r>
              <a:rPr lang="ru-RU" altLang="ru-RU" b="1" dirty="0"/>
              <a:t>Устранение влияния </a:t>
            </a:r>
            <a:r>
              <a:rPr lang="ru-RU" altLang="ru-RU" b="1" i="1" dirty="0"/>
              <a:t>CD38</a:t>
            </a:r>
            <a:br>
              <a:rPr lang="ru-RU" altLang="ru-RU" b="1" i="1" dirty="0"/>
            </a:br>
            <a:r>
              <a:rPr lang="ru-RU" altLang="ru-RU" b="1" i="1" dirty="0"/>
              <a:t>на пробу на совместимость и скрининг антител</a:t>
            </a:r>
            <a:endParaRPr lang="ru-RU" altLang="ru-RU" b="1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1AC377C1-945C-4C76-877E-0C2174D3A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2545" y="2840183"/>
            <a:ext cx="8976879" cy="330344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ru-RU" b="1" i="1" dirty="0">
              <a:solidFill>
                <a:srgbClr val="7030A0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ru-RU" sz="3200" b="1" i="1" dirty="0"/>
              <a:t>Денатурация белка CD38 на эритроцитах </a:t>
            </a:r>
            <a:r>
              <a:rPr lang="ru-RU" sz="3200" b="1" i="1" dirty="0" err="1"/>
              <a:t>дитиотреитолом</a:t>
            </a:r>
            <a:endParaRPr lang="ru-RU" sz="3200" b="1" i="1" dirty="0"/>
          </a:p>
          <a:p>
            <a:pPr>
              <a:buFont typeface="Arial" charset="0"/>
              <a:buNone/>
              <a:defRPr/>
            </a:pPr>
            <a:r>
              <a:rPr lang="ru-RU" sz="3200" b="1" dirty="0"/>
              <a:t>Доказано, что </a:t>
            </a:r>
            <a:r>
              <a:rPr lang="ru-RU" sz="3200" b="1" dirty="0" err="1"/>
              <a:t>дитиотреитол</a:t>
            </a:r>
            <a:r>
              <a:rPr lang="ru-RU" sz="3200" b="1" dirty="0"/>
              <a:t> (ДТТ)  снижает связывание анти-CD38 антител с эритроцитами на 92% </a:t>
            </a:r>
          </a:p>
          <a:p>
            <a:pPr>
              <a:buFont typeface="Arial" charset="0"/>
              <a:buNone/>
              <a:defRPr/>
            </a:pPr>
            <a:endParaRPr lang="ru-RU" b="1" dirty="0"/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/>
              <a:t>Результаты тестирования образцов сыворотки до и после обработки  тест-эритроцитов ДТТ</a:t>
            </a: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03600" y="2433638"/>
            <a:ext cx="5384800" cy="2857500"/>
          </a:xfrm>
          <a:noFill/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857251" y="257175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До обработки</a:t>
            </a:r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3524251" y="1928814"/>
            <a:ext cx="2095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ДАРА</a:t>
            </a: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6191251" y="1928814"/>
            <a:ext cx="2952749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ДАРА+</a:t>
            </a:r>
            <a:r>
              <a:rPr lang="en-US"/>
              <a:t>  </a:t>
            </a:r>
            <a:r>
              <a:rPr lang="ru-RU"/>
              <a:t>анти-</a:t>
            </a:r>
            <a:r>
              <a:rPr lang="en-US"/>
              <a:t>Fya</a:t>
            </a:r>
            <a:endParaRPr lang="ru-RU"/>
          </a:p>
        </p:txBody>
      </p:sp>
      <p:sp>
        <p:nvSpPr>
          <p:cNvPr id="18439" name="TextBox 7"/>
          <p:cNvSpPr txBox="1">
            <a:spLocks noChangeArrowheads="1"/>
          </p:cNvSpPr>
          <p:nvPr/>
        </p:nvSpPr>
        <p:spPr bwMode="auto">
          <a:xfrm>
            <a:off x="762000" y="4214813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После обработки  ДТТ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66751" y="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Arial Black" panose="020B0A04020102020204" pitchFamily="34" charset="0"/>
              </a:rPr>
              <a:t>Результаты скрининга антител у больных ММ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666751" y="1371600"/>
            <a:ext cx="11192740" cy="519545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Исследовано наличие антител у </a:t>
            </a:r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больных после повторного введения ДАРА.</a:t>
            </a:r>
          </a:p>
          <a:p>
            <a:pPr marL="0" indent="0">
              <a:buNone/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Скрининг антител  - отрицательный 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5 человек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(сыворотка больных не взаимодействовала с тест-эритроцитами).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11 больных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–  выявлено присутствие в сыворотке неспецифических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IgM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IgG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антител.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7 больных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выявлены алло антитела специфичности анти-С, анти-Е,  анти-К.</a:t>
            </a:r>
          </a:p>
          <a:p>
            <a:pPr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Специфичность антител у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больных установить не удалось.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ПАГТ положительный выявлен у 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больных.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3384" y="99421"/>
            <a:ext cx="10576983" cy="1218795"/>
          </a:xfrm>
        </p:spPr>
        <p:txBody>
          <a:bodyPr rtlCol="0">
            <a:spAutoFit/>
          </a:bodyPr>
          <a:lstStyle/>
          <a:p>
            <a:pPr>
              <a:defRPr/>
            </a:pPr>
            <a:r>
              <a:rPr lang="ru-RU" sz="4400" dirty="0"/>
              <a:t>Скрининг антител до и после обработки </a:t>
            </a:r>
            <a:r>
              <a:rPr sz="4400" spc="-30" dirty="0"/>
              <a:t> ДТТ</a:t>
            </a:r>
            <a:endParaRPr sz="4400" dirty="0"/>
          </a:p>
        </p:txBody>
      </p:sp>
      <p:sp>
        <p:nvSpPr>
          <p:cNvPr id="26627" name="object 3"/>
          <p:cNvSpPr>
            <a:spLocks noChangeArrowheads="1"/>
          </p:cNvSpPr>
          <p:nvPr/>
        </p:nvSpPr>
        <p:spPr bwMode="auto">
          <a:xfrm>
            <a:off x="0" y="2365376"/>
            <a:ext cx="12192000" cy="29384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6628" name="object 4"/>
          <p:cNvSpPr>
            <a:spLocks/>
          </p:cNvSpPr>
          <p:nvPr/>
        </p:nvSpPr>
        <p:spPr bwMode="auto">
          <a:xfrm>
            <a:off x="624417" y="1341439"/>
            <a:ext cx="4800600" cy="503237"/>
          </a:xfrm>
          <a:custGeom>
            <a:avLst/>
            <a:gdLst>
              <a:gd name="T0" fmla="*/ 0 w 3600450"/>
              <a:gd name="T1" fmla="*/ 502148 h 504189"/>
              <a:gd name="T2" fmla="*/ 3600450 w 3600450"/>
              <a:gd name="T3" fmla="*/ 502148 h 504189"/>
              <a:gd name="T4" fmla="*/ 3600450 w 3600450"/>
              <a:gd name="T5" fmla="*/ 0 h 504189"/>
              <a:gd name="T6" fmla="*/ 0 w 3600450"/>
              <a:gd name="T7" fmla="*/ 0 h 504189"/>
              <a:gd name="T8" fmla="*/ 0 w 3600450"/>
              <a:gd name="T9" fmla="*/ 502148 h 504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00450"/>
              <a:gd name="T16" fmla="*/ 0 h 504189"/>
              <a:gd name="T17" fmla="*/ 3600450 w 3600450"/>
              <a:gd name="T18" fmla="*/ 504189 h 504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00450" h="504189">
                <a:moveTo>
                  <a:pt x="0" y="504050"/>
                </a:moveTo>
                <a:lnTo>
                  <a:pt x="3600450" y="504050"/>
                </a:lnTo>
                <a:lnTo>
                  <a:pt x="3600450" y="0"/>
                </a:lnTo>
                <a:lnTo>
                  <a:pt x="0" y="0"/>
                </a:lnTo>
                <a:lnTo>
                  <a:pt x="0" y="5040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629" name="object 5"/>
          <p:cNvSpPr>
            <a:spLocks/>
          </p:cNvSpPr>
          <p:nvPr/>
        </p:nvSpPr>
        <p:spPr bwMode="auto">
          <a:xfrm>
            <a:off x="6959600" y="1341439"/>
            <a:ext cx="4800600" cy="503237"/>
          </a:xfrm>
          <a:custGeom>
            <a:avLst/>
            <a:gdLst>
              <a:gd name="T0" fmla="*/ 0 w 3600450"/>
              <a:gd name="T1" fmla="*/ 502148 h 504189"/>
              <a:gd name="T2" fmla="*/ 3600450 w 3600450"/>
              <a:gd name="T3" fmla="*/ 502148 h 504189"/>
              <a:gd name="T4" fmla="*/ 3600450 w 3600450"/>
              <a:gd name="T5" fmla="*/ 0 h 504189"/>
              <a:gd name="T6" fmla="*/ 0 w 3600450"/>
              <a:gd name="T7" fmla="*/ 0 h 504189"/>
              <a:gd name="T8" fmla="*/ 0 w 3600450"/>
              <a:gd name="T9" fmla="*/ 502148 h 504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00450"/>
              <a:gd name="T16" fmla="*/ 0 h 504189"/>
              <a:gd name="T17" fmla="*/ 3600450 w 3600450"/>
              <a:gd name="T18" fmla="*/ 504189 h 504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00450" h="504189">
                <a:moveTo>
                  <a:pt x="0" y="504050"/>
                </a:moveTo>
                <a:lnTo>
                  <a:pt x="3600450" y="504050"/>
                </a:lnTo>
                <a:lnTo>
                  <a:pt x="3600450" y="0"/>
                </a:lnTo>
                <a:lnTo>
                  <a:pt x="0" y="0"/>
                </a:lnTo>
                <a:lnTo>
                  <a:pt x="0" y="5040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Наши наблюдения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285751" y="1600201"/>
            <a:ext cx="11620500" cy="452596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3200" b="1" dirty="0"/>
              <a:t>Наличие положительного прямого </a:t>
            </a:r>
            <a:r>
              <a:rPr lang="ru-RU" sz="3200" b="1" dirty="0" err="1"/>
              <a:t>антиглобулинового</a:t>
            </a:r>
            <a:r>
              <a:rPr lang="ru-RU" sz="3200" b="1" dirty="0"/>
              <a:t> теста не означает, что  скрининг антител также будет положительным и необходима обработка ДТТ.</a:t>
            </a:r>
          </a:p>
          <a:p>
            <a:pPr>
              <a:defRPr/>
            </a:pPr>
            <a:r>
              <a:rPr lang="ru-RU" sz="3200" b="1" dirty="0"/>
              <a:t>При хранении некоторых образцов крови больных анти-С</a:t>
            </a:r>
            <a:r>
              <a:rPr lang="en-US" sz="3200" b="1" dirty="0"/>
              <a:t>D 38</a:t>
            </a:r>
            <a:r>
              <a:rPr lang="ru-RU" sz="3200" b="1" dirty="0"/>
              <a:t>  переставали  взаимодействовать с тест-эритроцитами через 5 дней. </a:t>
            </a:r>
          </a:p>
          <a:p>
            <a:pPr>
              <a:defRPr/>
            </a:pPr>
            <a:r>
              <a:rPr lang="ru-RU" sz="3200" b="1" dirty="0"/>
              <a:t>Присутствие </a:t>
            </a:r>
            <a:r>
              <a:rPr lang="ru-RU" sz="3200" b="1" dirty="0" err="1"/>
              <a:t>анти-С</a:t>
            </a:r>
            <a:r>
              <a:rPr lang="en-US" sz="3200" b="1" dirty="0"/>
              <a:t>D 38 </a:t>
            </a:r>
            <a:r>
              <a:rPr lang="ru-RU" sz="3200" b="1" dirty="0"/>
              <a:t>не влияет на  результаты определения группы крови, резус-принадлежности</a:t>
            </a:r>
            <a:r>
              <a:rPr lang="ru-RU" sz="3200" b="1" dirty="0">
                <a:solidFill>
                  <a:srgbClr val="FF0000"/>
                </a:solidFill>
              </a:rPr>
              <a:t>,  </a:t>
            </a:r>
            <a:r>
              <a:rPr lang="ru-RU" sz="3200" b="1" dirty="0" err="1">
                <a:solidFill>
                  <a:srgbClr val="FF0000"/>
                </a:solidFill>
              </a:rPr>
              <a:t>фенотипирования</a:t>
            </a:r>
            <a:r>
              <a:rPr lang="ru-RU" sz="3200" b="1" dirty="0">
                <a:solidFill>
                  <a:srgbClr val="FF0000"/>
                </a:solidFill>
              </a:rPr>
              <a:t>.?</a:t>
            </a:r>
          </a:p>
          <a:p>
            <a:pPr>
              <a:defRPr/>
            </a:pPr>
            <a:endParaRPr lang="ru-RU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Наталья\Documents\без дтт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72218" y="1600201"/>
            <a:ext cx="8047567" cy="4525963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762000" y="428626"/>
            <a:ext cx="10972800" cy="785813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Arial Black" panose="020B0A04020102020204" pitchFamily="34" charset="0"/>
              </a:rPr>
              <a:t>Алгоритм иммуногематологических исследований при лечении ДАРА (1)</a:t>
            </a:r>
            <a:br>
              <a:rPr lang="ru-RU" dirty="0">
                <a:latin typeface="Arial Black" panose="020B0A04020102020204" pitchFamily="34" charset="0"/>
              </a:rPr>
            </a:b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571500" y="1143000"/>
            <a:ext cx="10972800" cy="557212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FF0000"/>
                </a:solidFill>
              </a:rPr>
              <a:t>До введения</a:t>
            </a:r>
            <a:r>
              <a:rPr lang="ru-RU" sz="3600" b="1" dirty="0"/>
              <a:t>: Определить группу крови, резус-принадлежность, </a:t>
            </a:r>
            <a:r>
              <a:rPr lang="ru-RU" sz="3600" b="1" dirty="0" err="1"/>
              <a:t>фенотипирование</a:t>
            </a:r>
            <a:r>
              <a:rPr lang="ru-RU" sz="3600" b="1" dirty="0"/>
              <a:t> антигенов </a:t>
            </a:r>
            <a:r>
              <a:rPr lang="ru-RU" sz="3600" b="1" dirty="0" err="1"/>
              <a:t>СсЕе</a:t>
            </a:r>
            <a:r>
              <a:rPr lang="ru-RU" sz="3600" b="1" dirty="0"/>
              <a:t> К, провести скрининг антител, при обнаружении антител провести идентификацию антител и определение расширенного фенотипа антигенов эритроцитов.</a:t>
            </a:r>
          </a:p>
          <a:p>
            <a:pPr>
              <a:defRPr/>
            </a:pPr>
            <a:r>
              <a:rPr lang="ru-RU" sz="4000" b="1" dirty="0">
                <a:solidFill>
                  <a:srgbClr val="FF0000"/>
                </a:solidFill>
              </a:rPr>
              <a:t>После введения </a:t>
            </a:r>
            <a:r>
              <a:rPr lang="ru-RU" sz="3600" b="1" dirty="0"/>
              <a:t>при необходимости трансфузий: </a:t>
            </a:r>
            <a:r>
              <a:rPr lang="ru-RU" sz="3600" b="1" dirty="0">
                <a:solidFill>
                  <a:srgbClr val="FF0000"/>
                </a:solidFill>
              </a:rPr>
              <a:t>ПАГТ??</a:t>
            </a:r>
            <a:r>
              <a:rPr lang="ru-RU" sz="3600" b="1" dirty="0"/>
              <a:t>, скрининг антител. При положительном скрининге – провести обработку ДТТ.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2501" y="428625"/>
            <a:ext cx="10325100" cy="3100388"/>
          </a:xfrm>
        </p:spPr>
        <p:txBody>
          <a:bodyPr/>
          <a:lstStyle/>
          <a:p>
            <a:pPr>
              <a:defRPr/>
            </a:pPr>
            <a:r>
              <a:rPr lang="ru-RU" sz="3600" b="1" dirty="0"/>
              <a:t>Для лечения множественной миеломы используют </a:t>
            </a:r>
            <a:r>
              <a:rPr lang="ru-RU" sz="3600" b="1" dirty="0" err="1"/>
              <a:t>моноклональне</a:t>
            </a:r>
            <a:r>
              <a:rPr lang="ru-RU" sz="3600" b="1" dirty="0"/>
              <a:t> антитела </a:t>
            </a:r>
            <a:r>
              <a:rPr lang="ru-RU" sz="3600" b="1" spc="-10" dirty="0">
                <a:solidFill>
                  <a:prstClr val="black"/>
                </a:solidFill>
                <a:cs typeface="Calibri"/>
              </a:rPr>
              <a:t>человека </a:t>
            </a:r>
            <a:r>
              <a:rPr lang="ru-RU" sz="3600" b="1" dirty="0"/>
              <a:t>анти-</a:t>
            </a:r>
            <a:r>
              <a:rPr lang="en-US" sz="3600" b="1" dirty="0"/>
              <a:t>CD</a:t>
            </a:r>
            <a:r>
              <a:rPr lang="ru-RU" sz="3600" b="1" dirty="0"/>
              <a:t>38, т.к. </a:t>
            </a:r>
            <a:r>
              <a:rPr lang="en-US" sz="3600" b="1" dirty="0"/>
              <a:t>CD</a:t>
            </a:r>
            <a:r>
              <a:rPr lang="ru-RU" sz="3600" b="1" dirty="0"/>
              <a:t>38 присутствует на злокачественных плазматических клетках 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500" y="3857625"/>
            <a:ext cx="8534400" cy="1752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spc="-5" dirty="0">
                <a:solidFill>
                  <a:prstClr val="black"/>
                </a:solidFill>
                <a:cs typeface="Calibri"/>
              </a:rPr>
              <a:t>Анти-CD38 </a:t>
            </a:r>
            <a:r>
              <a:rPr lang="ru-RU" sz="3600" b="1" spc="-5" dirty="0" err="1">
                <a:solidFill>
                  <a:prstClr val="black"/>
                </a:solidFill>
                <a:cs typeface="Calibri"/>
              </a:rPr>
              <a:t>моноклональные</a:t>
            </a:r>
            <a:r>
              <a:rPr lang="ru-RU" sz="3600" b="1" spc="-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3600" b="1" spc="-10" dirty="0">
                <a:solidFill>
                  <a:prstClr val="black"/>
                </a:solidFill>
                <a:cs typeface="Calibri"/>
              </a:rPr>
              <a:t>антитела, </a:t>
            </a:r>
            <a:r>
              <a:rPr lang="ru-RU" sz="3600" b="1" spc="-5" dirty="0">
                <a:solidFill>
                  <a:prstClr val="black"/>
                </a:solidFill>
                <a:cs typeface="Calibri"/>
              </a:rPr>
              <a:t>принадлежат к </a:t>
            </a:r>
            <a:r>
              <a:rPr lang="ru-RU" sz="3600" b="1" spc="-5" dirty="0" err="1">
                <a:solidFill>
                  <a:prstClr val="black"/>
                </a:solidFill>
                <a:cs typeface="Calibri"/>
              </a:rPr>
              <a:t>IgG</a:t>
            </a:r>
            <a:endParaRPr lang="ru-RU" sz="36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609600" y="142876"/>
            <a:ext cx="10972800" cy="1071563"/>
          </a:xfrm>
        </p:spPr>
        <p:txBody>
          <a:bodyPr>
            <a:normAutofit fontScale="90000"/>
          </a:bodyPr>
          <a:lstStyle/>
          <a:p>
            <a:br>
              <a:rPr lang="ru-RU" sz="3200" b="1" dirty="0"/>
            </a:br>
            <a:r>
              <a:rPr lang="ru-RU" sz="4000" b="1" dirty="0">
                <a:latin typeface="Arial Black" panose="020B0A04020102020204" pitchFamily="34" charset="0"/>
              </a:rPr>
              <a:t>Алгоритм иммуногематологических исследований при лечении ДАРА (2)</a:t>
            </a:r>
            <a:br>
              <a:rPr lang="ru-RU" sz="4000" b="1" dirty="0">
                <a:latin typeface="Arial Black" panose="020B0A04020102020204" pitchFamily="34" charset="0"/>
              </a:rPr>
            </a:br>
            <a:endParaRPr lang="ru-RU" sz="4000" b="1" dirty="0">
              <a:latin typeface="Arial Black" panose="020B0A04020102020204" pitchFamily="34" charset="0"/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15636" y="1214438"/>
            <a:ext cx="11452515" cy="56435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3200" b="1" dirty="0"/>
              <a:t>После обработки ДТТ – повторный скрининг антител. Если антитела не выявлены – подобрать эритроциты донора совместимого фенотипа, с учетом </a:t>
            </a:r>
            <a:r>
              <a:rPr lang="ru-RU" sz="3200" b="1" dirty="0" err="1"/>
              <a:t>Кк</a:t>
            </a:r>
            <a:r>
              <a:rPr lang="ru-RU" sz="3200" b="1" dirty="0"/>
              <a:t> антигенов.</a:t>
            </a:r>
          </a:p>
          <a:p>
            <a:pPr>
              <a:defRPr/>
            </a:pPr>
            <a:r>
              <a:rPr lang="ru-RU" sz="3200" b="1" dirty="0"/>
              <a:t>Если антитела выявляются после обработки ДТТ – провести их  идентификацию с расширенной панелью тест-эритроцитов.</a:t>
            </a:r>
          </a:p>
          <a:p>
            <a:pPr>
              <a:defRPr/>
            </a:pPr>
            <a:r>
              <a:rPr lang="ru-RU" sz="3200" b="1" dirty="0"/>
              <a:t>     </a:t>
            </a:r>
            <a:r>
              <a:rPr lang="ru-RU" sz="4800" b="1" dirty="0"/>
              <a:t>или:</a:t>
            </a:r>
            <a:endParaRPr lang="ru-RU" sz="3200" b="1" dirty="0"/>
          </a:p>
          <a:p>
            <a:pPr algn="ctr">
              <a:buFont typeface="Arial" charset="0"/>
              <a:buNone/>
              <a:defRPr/>
            </a:pPr>
            <a:r>
              <a:rPr lang="ru-RU" sz="4800" b="1" dirty="0">
                <a:solidFill>
                  <a:schemeClr val="accent2"/>
                </a:solidFill>
              </a:rPr>
              <a:t>    Провести расширенное генотипирование  антигенов эритроцитов больного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A4FE58-CA66-48AD-A503-214A210F4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5085" y="190500"/>
            <a:ext cx="8646740" cy="1415749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r>
              <a:rPr lang="ru-RU" b="1" dirty="0"/>
              <a:t>Недостатки использования </a:t>
            </a:r>
            <a:r>
              <a:rPr lang="en-US" b="1" dirty="0"/>
              <a:t>DTT</a:t>
            </a:r>
            <a:endParaRPr lang="ru-RU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4E74CB-B2FA-43EC-9297-38B097ED1C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6582" y="1693243"/>
            <a:ext cx="11236036" cy="483224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 marL="457200" indent="-457200" algn="l">
              <a:lnSpc>
                <a:spcPct val="120000"/>
              </a:lnSpc>
              <a:buFontTx/>
              <a:buChar char="-"/>
            </a:pPr>
            <a:r>
              <a:rPr lang="ru-RU" sz="12800" b="1" dirty="0">
                <a:latin typeface="Arial" panose="020B0604020202020204" pitchFamily="34" charset="0"/>
                <a:cs typeface="Arial" panose="020B0604020202020204" pitchFamily="34" charset="0"/>
              </a:rPr>
              <a:t>Препарат токсичный.</a:t>
            </a:r>
          </a:p>
          <a:p>
            <a:pPr marL="457200" indent="-457200" algn="l">
              <a:lnSpc>
                <a:spcPct val="120000"/>
              </a:lnSpc>
              <a:buFontTx/>
              <a:buChar char="-"/>
            </a:pPr>
            <a:r>
              <a:rPr lang="ru-RU" sz="12800" b="1" dirty="0">
                <a:latin typeface="Arial" panose="020B0604020202020204" pitchFamily="34" charset="0"/>
                <a:cs typeface="Arial" panose="020B0604020202020204" pitchFamily="34" charset="0"/>
              </a:rPr>
              <a:t>Необходимо оборудование – вытяжной шкаф.</a:t>
            </a:r>
          </a:p>
          <a:p>
            <a:pPr marL="457200" indent="-457200" algn="l">
              <a:lnSpc>
                <a:spcPct val="120000"/>
              </a:lnSpc>
              <a:buFontTx/>
              <a:buChar char="-"/>
            </a:pPr>
            <a:r>
              <a:rPr lang="ru-RU" altLang="ru-RU" sz="12800" b="1" dirty="0">
                <a:latin typeface="Arial" panose="020B0604020202020204" pitchFamily="34" charset="0"/>
                <a:cs typeface="Arial" panose="020B0604020202020204" pitchFamily="34" charset="0"/>
              </a:rPr>
              <a:t>ДТТ разрушает антигены, имеющие </a:t>
            </a:r>
            <a:r>
              <a:rPr lang="ru-RU" altLang="ru-RU" sz="12800" b="1" dirty="0" err="1">
                <a:latin typeface="Arial" panose="020B0604020202020204" pitchFamily="34" charset="0"/>
                <a:cs typeface="Arial" panose="020B0604020202020204" pitchFamily="34" charset="0"/>
              </a:rPr>
              <a:t>дисульфидные</a:t>
            </a:r>
            <a:r>
              <a:rPr lang="ru-RU" altLang="ru-RU" sz="12800" b="1" dirty="0">
                <a:latin typeface="Arial" panose="020B0604020202020204" pitchFamily="34" charset="0"/>
                <a:cs typeface="Arial" panose="020B0604020202020204" pitchFamily="34" charset="0"/>
              </a:rPr>
              <a:t> связи:  систем </a:t>
            </a:r>
            <a:r>
              <a:rPr lang="en-US" altLang="ru-RU" sz="12800" b="1" dirty="0">
                <a:latin typeface="Arial" panose="020B0604020202020204" pitchFamily="34" charset="0"/>
                <a:cs typeface="Arial" panose="020B0604020202020204" pitchFamily="34" charset="0"/>
              </a:rPr>
              <a:t>Kell</a:t>
            </a:r>
            <a:r>
              <a:rPr lang="ru-RU" altLang="ru-RU" sz="1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12800" b="1" dirty="0" err="1">
                <a:latin typeface="Arial" panose="020B0604020202020204" pitchFamily="34" charset="0"/>
                <a:cs typeface="Arial" panose="020B0604020202020204" pitchFamily="34" charset="0"/>
              </a:rPr>
              <a:t>Dombrock</a:t>
            </a:r>
            <a:r>
              <a:rPr lang="ru-RU" altLang="ru-RU" sz="1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12800" b="1" dirty="0">
                <a:latin typeface="Arial" panose="020B0604020202020204" pitchFamily="34" charset="0"/>
                <a:cs typeface="Arial" panose="020B0604020202020204" pitchFamily="34" charset="0"/>
              </a:rPr>
              <a:t>Indian</a:t>
            </a:r>
            <a:r>
              <a:rPr lang="ru-RU" altLang="ru-RU" sz="1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12800" b="1" dirty="0">
                <a:latin typeface="Arial" panose="020B0604020202020204" pitchFamily="34" charset="0"/>
                <a:cs typeface="Arial" panose="020B0604020202020204" pitchFamily="34" charset="0"/>
              </a:rPr>
              <a:t>John Milton Hagen</a:t>
            </a:r>
            <a:r>
              <a:rPr lang="ru-RU" altLang="ru-RU" sz="128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ru-RU" sz="12800" b="1" dirty="0">
                <a:latin typeface="Arial" panose="020B0604020202020204" pitchFamily="34" charset="0"/>
                <a:cs typeface="Arial" panose="020B0604020202020204" pitchFamily="34" charset="0"/>
              </a:rPr>
              <a:t>JMH</a:t>
            </a:r>
            <a:r>
              <a:rPr lang="ru-RU" altLang="ru-RU" sz="12800" b="1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altLang="ru-RU" sz="12800" b="1" dirty="0">
                <a:latin typeface="Arial" panose="020B0604020202020204" pitchFamily="34" charset="0"/>
                <a:cs typeface="Arial" panose="020B0604020202020204" pitchFamily="34" charset="0"/>
              </a:rPr>
              <a:t>Knops</a:t>
            </a:r>
            <a:r>
              <a:rPr lang="ru-RU" altLang="ru-RU" sz="12800" b="1" dirty="0">
                <a:latin typeface="Arial" panose="020B0604020202020204" pitchFamily="34" charset="0"/>
                <a:cs typeface="Arial" panose="020B0604020202020204" pitchFamily="34" charset="0"/>
              </a:rPr>
              <a:t> ,</a:t>
            </a:r>
            <a:r>
              <a:rPr lang="en-US" altLang="ru-RU" sz="12800" b="1" dirty="0">
                <a:latin typeface="Arial" panose="020B0604020202020204" pitchFamily="34" charset="0"/>
                <a:cs typeface="Arial" panose="020B0604020202020204" pitchFamily="34" charset="0"/>
              </a:rPr>
              <a:t>Landsteiner</a:t>
            </a:r>
            <a:r>
              <a:rPr lang="ru-RU" altLang="ru-RU" sz="12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ru-RU" sz="12800" b="1" dirty="0">
                <a:latin typeface="Arial" panose="020B0604020202020204" pitchFamily="34" charset="0"/>
                <a:cs typeface="Arial" panose="020B0604020202020204" pitchFamily="34" charset="0"/>
              </a:rPr>
              <a:t>Wiener</a:t>
            </a:r>
            <a:r>
              <a:rPr lang="ru-RU" altLang="ru-RU" sz="128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ru-RU" sz="12800" b="1" dirty="0">
                <a:latin typeface="Arial" panose="020B0604020202020204" pitchFamily="34" charset="0"/>
                <a:cs typeface="Arial" panose="020B0604020202020204" pitchFamily="34" charset="0"/>
              </a:rPr>
              <a:t>LW</a:t>
            </a:r>
            <a:r>
              <a:rPr lang="ru-RU" altLang="ru-RU" sz="12800" b="1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altLang="ru-RU" sz="12800" b="1" dirty="0">
                <a:latin typeface="Arial" panose="020B0604020202020204" pitchFamily="34" charset="0"/>
                <a:cs typeface="Arial" panose="020B0604020202020204" pitchFamily="34" charset="0"/>
              </a:rPr>
              <a:t>Lutheran</a:t>
            </a:r>
            <a:r>
              <a:rPr lang="ru-RU" altLang="ru-RU" sz="1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2800" b="1" dirty="0" err="1">
                <a:latin typeface="Arial" panose="020B0604020202020204" pitchFamily="34" charset="0"/>
                <a:cs typeface="Arial" panose="020B0604020202020204" pitchFamily="34" charset="0"/>
              </a:rPr>
              <a:t>Raph</a:t>
            </a:r>
            <a:r>
              <a:rPr lang="ru-RU" altLang="ru-RU" sz="1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12800" b="1" dirty="0">
                <a:latin typeface="Arial" panose="020B0604020202020204" pitchFamily="34" charset="0"/>
                <a:cs typeface="Arial" panose="020B0604020202020204" pitchFamily="34" charset="0"/>
              </a:rPr>
              <a:t>Cartwright</a:t>
            </a:r>
            <a:r>
              <a:rPr lang="ru-RU" altLang="ru-RU" sz="1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 algn="l">
              <a:lnSpc>
                <a:spcPct val="120000"/>
              </a:lnSpc>
              <a:buFontTx/>
              <a:buChar char="-"/>
            </a:pPr>
            <a:r>
              <a:rPr lang="ru-RU" altLang="ru-RU" sz="12800" b="1" dirty="0">
                <a:latin typeface="Arial" panose="020B0604020202020204" pitchFamily="34" charset="0"/>
                <a:cs typeface="Arial" panose="020B0604020202020204" pitchFamily="34" charset="0"/>
              </a:rPr>
              <a:t>Для России значение имеет антиген К системы </a:t>
            </a:r>
            <a:r>
              <a:rPr lang="en-US" altLang="ru-RU" sz="12800" b="1" dirty="0">
                <a:latin typeface="Arial" panose="020B0604020202020204" pitchFamily="34" charset="0"/>
                <a:cs typeface="Arial" panose="020B0604020202020204" pitchFamily="34" charset="0"/>
              </a:rPr>
              <a:t>Kell</a:t>
            </a:r>
            <a:r>
              <a:rPr lang="ru-RU" altLang="ru-RU" sz="12800" b="1" dirty="0">
                <a:latin typeface="Arial" panose="020B0604020202020204" pitchFamily="34" charset="0"/>
                <a:cs typeface="Arial" panose="020B0604020202020204" pitchFamily="34" charset="0"/>
              </a:rPr>
              <a:t>, который имеет высокую </a:t>
            </a:r>
            <a:r>
              <a:rPr lang="ru-RU" altLang="ru-RU" sz="12800" b="1" dirty="0" err="1">
                <a:latin typeface="Arial" panose="020B0604020202020204" pitchFamily="34" charset="0"/>
                <a:cs typeface="Arial" panose="020B0604020202020204" pitchFamily="34" charset="0"/>
              </a:rPr>
              <a:t>иммуногенную</a:t>
            </a:r>
            <a:r>
              <a:rPr lang="ru-RU" altLang="ru-RU" sz="12800" b="1" dirty="0">
                <a:latin typeface="Arial" panose="020B0604020202020204" pitchFamily="34" charset="0"/>
                <a:cs typeface="Arial" panose="020B0604020202020204" pitchFamily="34" charset="0"/>
              </a:rPr>
              <a:t> активность.</a:t>
            </a:r>
            <a:endParaRPr lang="ru-RU" sz="1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580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pPr eaLnBrk="1" hangingPunct="1"/>
            <a:r>
              <a:rPr lang="ru-RU" sz="3600" b="1"/>
              <a:t>Вопросы  для  дальнейших  исследований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2800" b="1" dirty="0"/>
              <a:t>Срок циркуляции </a:t>
            </a:r>
            <a:r>
              <a:rPr lang="ru-RU" sz="2800" b="1" dirty="0" err="1"/>
              <a:t>анти-С</a:t>
            </a:r>
            <a:r>
              <a:rPr lang="en-US" sz="2800" b="1" dirty="0"/>
              <a:t>D 38</a:t>
            </a:r>
            <a:r>
              <a:rPr lang="ru-RU" sz="2800" b="1" dirty="0"/>
              <a:t> у больного?</a:t>
            </a:r>
          </a:p>
          <a:p>
            <a:pPr eaLnBrk="1" hangingPunct="1">
              <a:defRPr/>
            </a:pPr>
            <a:r>
              <a:rPr lang="ru-RU" sz="2800" b="1" dirty="0"/>
              <a:t>Срок хранения образца крови  больного до постановки проб на совместимость?</a:t>
            </a:r>
          </a:p>
          <a:p>
            <a:pPr eaLnBrk="1" hangingPunct="1">
              <a:defRPr/>
            </a:pPr>
            <a:r>
              <a:rPr lang="ru-RU" sz="2800" b="1" dirty="0"/>
              <a:t>Что делать при необходимости многократных гемотрансфузий?</a:t>
            </a:r>
          </a:p>
          <a:p>
            <a:pPr eaLnBrk="1" hangingPunct="1">
              <a:defRPr/>
            </a:pPr>
            <a:r>
              <a:rPr lang="ru-RU" sz="2800" b="1" dirty="0"/>
              <a:t>Как убедить </a:t>
            </a:r>
            <a:r>
              <a:rPr lang="ru-RU" sz="2800" b="1" dirty="0" err="1"/>
              <a:t>трансфузиологов</a:t>
            </a:r>
            <a:r>
              <a:rPr lang="ru-RU" sz="2800" b="1" dirty="0"/>
              <a:t> переливать  эритроциты без проведения пробы на совместимость у постели больного? Или после обработки ДТТ достаточно  результатов индивидуального подбора  в лаборатории?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ctrTitle"/>
          </p:nvPr>
        </p:nvSpPr>
        <p:spPr>
          <a:xfrm>
            <a:off x="1132609" y="0"/>
            <a:ext cx="10363200" cy="1470025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4000" b="1" dirty="0">
                <a:latin typeface="Arial Black" panose="020B0A04020102020204" pitchFamily="34" charset="0"/>
              </a:rPr>
              <a:t>Генотипирование  для  антигенов эритроцитов позволяет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71500" y="1714501"/>
            <a:ext cx="11144251" cy="471487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 eaLnBrk="1" hangingPunct="1">
              <a:buFont typeface="Arial" pitchFamily="34" charset="0"/>
              <a:buChar char="•"/>
              <a:defRPr/>
            </a:pPr>
            <a:r>
              <a:rPr lang="ru-RU" sz="3600" b="1" dirty="0">
                <a:solidFill>
                  <a:schemeClr val="tx1"/>
                </a:solidFill>
              </a:rPr>
              <a:t>Выяснить фенотип клинически значимых антигенов эритроцитов больного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ru-RU" sz="3600" b="1" dirty="0">
                <a:solidFill>
                  <a:schemeClr val="tx1"/>
                </a:solidFill>
              </a:rPr>
              <a:t>Определить наличие 32-34 антигенов эритроцитов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ru-RU" sz="3600" b="1" dirty="0">
                <a:solidFill>
                  <a:schemeClr val="tx1"/>
                </a:solidFill>
              </a:rPr>
              <a:t>Дает возможность  определить перечень антигенов к которым могут выработаться антитела (антиген у реципиента отсутствует), и к каким не могут выработаться (антиген у реципиента присутствует)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Содержимое 4">
            <a:extLst>
              <a:ext uri="{FF2B5EF4-FFF2-40B4-BE49-F238E27FC236}">
                <a16:creationId xmlns:a16="http://schemas.microsoft.com/office/drawing/2014/main" id="{5ECF826B-7FFF-4078-87AE-C3117E8B9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945" y="928688"/>
            <a:ext cx="10931237" cy="522273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  <a:defRPr/>
            </a:pPr>
            <a:endParaRPr lang="ru-RU" b="1" dirty="0"/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ru-RU" sz="4000" b="1" dirty="0"/>
              <a:t>Стоимость  скрининга антител с обработкой тест-эритроцитов ДТТ при многократных трансфузиях сопоставима с  таковой при использовании подбора  по результатам генотипирования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D67378-0B88-412F-9AE3-2B81C88CF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5A87B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Технология </a:t>
            </a:r>
            <a:r>
              <a:rPr lang="ru-RU" b="1" dirty="0" err="1">
                <a:solidFill>
                  <a:srgbClr val="5A87B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DaraEx</a:t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857C9E-0655-41A4-A40B-C7953DD4A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383" y="1166017"/>
            <a:ext cx="9989126" cy="5326857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fontAlgn="base"/>
            <a:r>
              <a:rPr lang="ru-RU" sz="2400" b="1" dirty="0">
                <a:latin typeface="Verdana" panose="020B0604030504040204" pitchFamily="34" charset="0"/>
                <a:ea typeface="Times New Roman" panose="02020603050405020304" pitchFamily="18" charset="0"/>
              </a:rPr>
              <a:t>Запатентованная технология фирмы  </a:t>
            </a:r>
            <a:r>
              <a:rPr lang="ru-RU" sz="2400" b="1" dirty="0" err="1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Imusyn</a:t>
            </a:r>
            <a:r>
              <a:rPr lang="ru-RU" sz="2400" b="1" dirty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GmbH &amp; Co.KG Hannover, Germany</a:t>
            </a:r>
            <a:r>
              <a:rPr lang="ru-RU" b="1" dirty="0">
                <a:solidFill>
                  <a:srgbClr val="FF0000"/>
                </a:solidFill>
              </a:rPr>
              <a:t>, которая позволяет </a:t>
            </a:r>
            <a:r>
              <a:rPr lang="ru-RU" sz="2400" b="1" dirty="0">
                <a:latin typeface="Verdana" panose="020B0604030504040204" pitchFamily="34" charset="0"/>
                <a:ea typeface="Times New Roman" panose="02020603050405020304" pitchFamily="18" charset="0"/>
              </a:rPr>
              <a:t>маскировать CD38 на поверхности эритроцитов. </a:t>
            </a:r>
          </a:p>
          <a:p>
            <a:pPr fontAlgn="base"/>
            <a:r>
              <a:rPr lang="ru-RU" sz="2400" b="1" dirty="0" err="1">
                <a:latin typeface="Verdana" panose="020B0604030504040204" pitchFamily="34" charset="0"/>
                <a:ea typeface="Times New Roman" panose="02020603050405020304" pitchFamily="18" charset="0"/>
              </a:rPr>
              <a:t>DaraEx</a:t>
            </a:r>
            <a:r>
              <a:rPr lang="ru-RU" sz="2400" b="1" dirty="0">
                <a:latin typeface="Verdana" panose="020B0604030504040204" pitchFamily="34" charset="0"/>
                <a:ea typeface="Times New Roman" panose="02020603050405020304" pitchFamily="18" charset="0"/>
              </a:rPr>
              <a:t> представляет собой антитела против CD38, у которых удален </a:t>
            </a:r>
            <a:r>
              <a:rPr lang="ru-RU" sz="2400" b="1" dirty="0" err="1">
                <a:latin typeface="Verdana" panose="020B0604030504040204" pitchFamily="34" charset="0"/>
                <a:ea typeface="Times New Roman" panose="02020603050405020304" pitchFamily="18" charset="0"/>
              </a:rPr>
              <a:t>Fc</a:t>
            </a:r>
            <a:r>
              <a:rPr lang="ru-RU" sz="2400" b="1" dirty="0">
                <a:latin typeface="Verdana" panose="020B0604030504040204" pitchFamily="34" charset="0"/>
                <a:ea typeface="Times New Roman" panose="02020603050405020304" pitchFamily="18" charset="0"/>
              </a:rPr>
              <a:t> фрагмент. </a:t>
            </a:r>
          </a:p>
          <a:p>
            <a:pPr fontAlgn="base"/>
            <a:r>
              <a:rPr lang="ru-RU" sz="2400" b="1" dirty="0">
                <a:latin typeface="Verdana" panose="020B0604030504040204" pitchFamily="34" charset="0"/>
                <a:ea typeface="Times New Roman" panose="02020603050405020304" pitchFamily="18" charset="0"/>
              </a:rPr>
              <a:t>При обработке эритроцитов антитела </a:t>
            </a:r>
            <a:r>
              <a:rPr lang="ru-RU" sz="2400" b="1" dirty="0" err="1">
                <a:latin typeface="Verdana" panose="020B0604030504040204" pitchFamily="34" charset="0"/>
                <a:ea typeface="Times New Roman" panose="02020603050405020304" pitchFamily="18" charset="0"/>
              </a:rPr>
              <a:t>DaraEx</a:t>
            </a:r>
            <a:r>
              <a:rPr lang="ru-RU" sz="2400" b="1" dirty="0">
                <a:latin typeface="Verdana" panose="020B0604030504040204" pitchFamily="34" charset="0"/>
                <a:ea typeface="Times New Roman" panose="02020603050405020304" pitchFamily="18" charset="0"/>
              </a:rPr>
              <a:t> связывают CD38, таким образом закрывая эпитоп </a:t>
            </a:r>
            <a:r>
              <a:rPr lang="ru-RU" sz="2400" b="1" dirty="0" err="1">
                <a:latin typeface="Verdana" panose="020B0604030504040204" pitchFamily="34" charset="0"/>
                <a:ea typeface="Times New Roman" panose="02020603050405020304" pitchFamily="18" charset="0"/>
              </a:rPr>
              <a:t>даратумумаба</a:t>
            </a:r>
            <a:r>
              <a:rPr lang="ru-RU" sz="2400" b="1" dirty="0">
                <a:latin typeface="Verdana" panose="020B0604030504040204" pitchFamily="34" charset="0"/>
                <a:ea typeface="Times New Roman" panose="02020603050405020304" pitchFamily="18" charset="0"/>
              </a:rPr>
              <a:t>. </a:t>
            </a:r>
          </a:p>
          <a:p>
            <a:pPr fontAlgn="base"/>
            <a:r>
              <a:rPr lang="ru-RU" sz="2400" b="1" dirty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Эритроциты, обработанные </a:t>
            </a:r>
            <a:r>
              <a:rPr lang="ru-RU" sz="2400" b="1" dirty="0" err="1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DaraEx</a:t>
            </a:r>
            <a:r>
              <a:rPr lang="ru-RU" sz="2400" b="1" dirty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, будут вести себя так, как если бы в образце не было </a:t>
            </a:r>
            <a:r>
              <a:rPr lang="ru-RU" sz="2400" b="1" dirty="0" err="1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даратумумаба</a:t>
            </a:r>
            <a:r>
              <a:rPr lang="ru-RU" sz="2400" b="1" dirty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5975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D6CA426-A874-47A9-A274-5F882C315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1123156"/>
            <a:ext cx="7988301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141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E0282-4AAE-4E1D-963E-6881635D2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560" y="116632"/>
            <a:ext cx="8075240" cy="1584176"/>
          </a:xfrm>
        </p:spPr>
        <p:txBody>
          <a:bodyPr>
            <a:noAutofit/>
          </a:bodyPr>
          <a:lstStyle/>
          <a:p>
            <a:br>
              <a:rPr lang="ru-RU" sz="3200" b="1" kern="150" dirty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</a:br>
            <a:r>
              <a:rPr lang="ru-RU" sz="3200" b="1" kern="1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Использование </a:t>
            </a:r>
            <a:r>
              <a:rPr lang="en-US" sz="3200" b="1" kern="1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Dara Ex </a:t>
            </a:r>
            <a:r>
              <a:rPr lang="ru-RU" sz="3200" b="1" kern="1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для </a:t>
            </a:r>
            <a:br>
              <a:rPr lang="en-US" sz="3200" b="1" kern="150" dirty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</a:br>
            <a:r>
              <a:rPr lang="ru-RU" sz="3200" b="1" kern="150" dirty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Скрининга (и идентификации) антител  пациента</a:t>
            </a:r>
            <a:br>
              <a:rPr lang="ru-RU" sz="3200" kern="150" dirty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</a:b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707385-9FDF-4ABB-930E-8BFA6016F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9715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800" kern="150" dirty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 </a:t>
            </a:r>
            <a:r>
              <a:rPr lang="ru-RU" sz="2600" b="1" kern="150" dirty="0">
                <a:latin typeface="Century Gothic" panose="020B0502020202020204" pitchFamily="34" charset="0"/>
                <a:ea typeface="Andale Sans UI"/>
                <a:cs typeface="Segoe UI" panose="020B0502040204020203" pitchFamily="34" charset="0"/>
              </a:rPr>
              <a:t>Обработка тест-эритроцитов для скрининга или идентификации </a:t>
            </a:r>
            <a:r>
              <a:rPr lang="ru-RU" b="1" kern="150" dirty="0">
                <a:latin typeface="Century Gothic" panose="020B0502020202020204" pitchFamily="34" charset="0"/>
                <a:ea typeface="Andale Sans UI"/>
                <a:cs typeface="Segoe UI" panose="020B0502040204020203" pitchFamily="34" charset="0"/>
              </a:rPr>
              <a:t>препаратом  </a:t>
            </a:r>
            <a:r>
              <a:rPr lang="en-US" b="1" kern="150" dirty="0" err="1">
                <a:latin typeface="Century Gothic" panose="020B0502020202020204" pitchFamily="34" charset="0"/>
                <a:ea typeface="Andale Sans UI"/>
                <a:cs typeface="Segoe UI" panose="020B0502040204020203" pitchFamily="34" charset="0"/>
              </a:rPr>
              <a:t>DaraEx</a:t>
            </a:r>
            <a:r>
              <a:rPr lang="ru-RU" b="1" kern="150" dirty="0">
                <a:latin typeface="Century Gothic" panose="020B0502020202020204" pitchFamily="34" charset="0"/>
                <a:ea typeface="Andale Sans UI"/>
                <a:cs typeface="Segoe UI" panose="020B0502040204020203" pitchFamily="34" charset="0"/>
              </a:rPr>
              <a:t>:</a:t>
            </a:r>
            <a:endParaRPr lang="ru-RU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600" b="1" kern="150" dirty="0">
                <a:latin typeface="Century Gothic" panose="020B0502020202020204" pitchFamily="34" charset="0"/>
                <a:ea typeface="Andale Sans UI"/>
                <a:cs typeface="Segoe UI" panose="020B0502040204020203" pitchFamily="34" charset="0"/>
              </a:rPr>
              <a:t>соотношение объемов: </a:t>
            </a:r>
            <a:r>
              <a:rPr lang="ru-RU" sz="2600" b="1" kern="150" dirty="0">
                <a:solidFill>
                  <a:srgbClr val="000000"/>
                </a:solidFill>
                <a:latin typeface="Century Gothic" panose="020B0502020202020204" pitchFamily="34" charset="0"/>
                <a:ea typeface="Andale Sans UI"/>
                <a:cs typeface="Segoe UI" panose="020B0502040204020203" pitchFamily="34" charset="0"/>
              </a:rPr>
              <a:t>0,3 объема </a:t>
            </a:r>
            <a:r>
              <a:rPr lang="ru-RU" sz="2600" b="1" kern="150" dirty="0">
                <a:latin typeface="Century Gothic" panose="020B0502020202020204" pitchFamily="34" charset="0"/>
                <a:ea typeface="Andale Sans UI"/>
                <a:cs typeface="Segoe UI" panose="020B0502040204020203" pitchFamily="34" charset="0"/>
              </a:rPr>
              <a:t> </a:t>
            </a:r>
            <a:r>
              <a:rPr lang="en-US" sz="2600" b="1" kern="150" dirty="0" err="1">
                <a:latin typeface="Century Gothic" panose="020B0502020202020204" pitchFamily="34" charset="0"/>
                <a:ea typeface="Andale Sans UI"/>
                <a:cs typeface="Segoe UI" panose="020B0502040204020203" pitchFamily="34" charset="0"/>
              </a:rPr>
              <a:t>DaraEx</a:t>
            </a:r>
            <a:r>
              <a:rPr lang="ru-RU" sz="2600" b="1" kern="150" dirty="0">
                <a:latin typeface="Century Gothic" panose="020B0502020202020204" pitchFamily="34" charset="0"/>
                <a:ea typeface="Andale Sans UI"/>
                <a:cs typeface="Segoe UI" panose="020B0502040204020203" pitchFamily="34" charset="0"/>
              </a:rPr>
              <a:t> : </a:t>
            </a:r>
            <a:r>
              <a:rPr lang="ru-RU" sz="2600" b="1" kern="150" dirty="0">
                <a:solidFill>
                  <a:srgbClr val="000000"/>
                </a:solidFill>
                <a:latin typeface="Century Gothic" panose="020B0502020202020204" pitchFamily="34" charset="0"/>
                <a:ea typeface="Andale Sans UI"/>
                <a:cs typeface="Segoe UI" panose="020B0502040204020203" pitchFamily="34" charset="0"/>
              </a:rPr>
              <a:t>1</a:t>
            </a:r>
            <a:r>
              <a:rPr lang="ru-RU" sz="2600" b="1" kern="150" dirty="0">
                <a:latin typeface="Century Gothic" panose="020B0502020202020204" pitchFamily="34" charset="0"/>
                <a:ea typeface="Andale Sans UI"/>
                <a:cs typeface="Segoe UI" panose="020B0502040204020203" pitchFamily="34" charset="0"/>
              </a:rPr>
              <a:t> объем тест-эритроцитов (</a:t>
            </a:r>
            <a:r>
              <a:rPr lang="ru-RU" sz="2600" b="1" kern="150" dirty="0">
                <a:solidFill>
                  <a:srgbClr val="000000"/>
                </a:solidFill>
                <a:latin typeface="Century Gothic" panose="020B0502020202020204" pitchFamily="34" charset="0"/>
                <a:ea typeface="Andale Sans UI"/>
                <a:cs typeface="Segoe UI" panose="020B0502040204020203" pitchFamily="34" charset="0"/>
              </a:rPr>
              <a:t>0,8%</a:t>
            </a:r>
            <a:r>
              <a:rPr lang="ru-RU" sz="2600" b="1" kern="150" dirty="0">
                <a:latin typeface="Century Gothic" panose="020B0502020202020204" pitchFamily="34" charset="0"/>
                <a:ea typeface="Andale Sans UI"/>
                <a:cs typeface="Segoe UI" panose="020B0502040204020203" pitchFamily="34" charset="0"/>
              </a:rPr>
              <a:t> р-р),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600" b="1" kern="150" dirty="0">
                <a:latin typeface="Century Gothic" panose="020B0502020202020204" pitchFamily="34" charset="0"/>
                <a:ea typeface="Andale Sans UI"/>
                <a:cs typeface="Segoe UI" panose="020B0502040204020203" pitchFamily="34" charset="0"/>
              </a:rPr>
              <a:t>ИНКУБАЦИЯ тест-эритроцитов 30 мин в шейкере на 600 </a:t>
            </a:r>
            <a:r>
              <a:rPr lang="en-US" sz="2600" b="1" kern="150" dirty="0">
                <a:latin typeface="Century Gothic" panose="020B0502020202020204" pitchFamily="34" charset="0"/>
                <a:ea typeface="Andale Sans UI"/>
                <a:cs typeface="Segoe UI" panose="020B0502040204020203" pitchFamily="34" charset="0"/>
              </a:rPr>
              <a:t>rpm</a:t>
            </a:r>
            <a:r>
              <a:rPr lang="ru-RU" sz="2600" b="1" kern="150" dirty="0">
                <a:latin typeface="Century Gothic" panose="020B0502020202020204" pitchFamily="34" charset="0"/>
                <a:ea typeface="Andale Sans UI"/>
                <a:cs typeface="Segoe UI" panose="020B0502040204020203" pitchFamily="34" charset="0"/>
              </a:rPr>
              <a:t>, далее использовать эти тест-эритроциты как обычно в НПАГТ.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b="1" kern="150" dirty="0" err="1">
                <a:latin typeface="Century Gothic" panose="020B0502020202020204" pitchFamily="34" charset="0"/>
                <a:ea typeface="Andale Sans UI"/>
                <a:cs typeface="Segoe UI" panose="020B0502040204020203" pitchFamily="34" charset="0"/>
              </a:rPr>
              <a:t>DaraEx</a:t>
            </a:r>
            <a:r>
              <a:rPr lang="ru-RU" sz="2600" b="1" kern="150" dirty="0">
                <a:latin typeface="Century Gothic" panose="020B0502020202020204" pitchFamily="34" charset="0"/>
                <a:ea typeface="Andale Sans UI"/>
                <a:cs typeface="Segoe UI" panose="020B0502040204020203" pitchFamily="34" charset="0"/>
              </a:rPr>
              <a:t> закрывает </a:t>
            </a:r>
            <a:r>
              <a:rPr lang="en-US" sz="2600" b="1" kern="150" dirty="0">
                <a:latin typeface="Century Gothic" panose="020B0502020202020204" pitchFamily="34" charset="0"/>
                <a:ea typeface="Andale Sans UI"/>
                <a:cs typeface="Segoe UI" panose="020B0502040204020203" pitchFamily="34" charset="0"/>
              </a:rPr>
              <a:t>CD</a:t>
            </a:r>
            <a:r>
              <a:rPr lang="ru-RU" sz="2600" b="1" kern="150" dirty="0">
                <a:latin typeface="Century Gothic" panose="020B0502020202020204" pitchFamily="34" charset="0"/>
                <a:ea typeface="Andale Sans UI"/>
                <a:cs typeface="Segoe UI" panose="020B0502040204020203" pitchFamily="34" charset="0"/>
              </a:rPr>
              <a:t>38 на эритроцитах от </a:t>
            </a:r>
            <a:r>
              <a:rPr lang="ru-RU" sz="2600" b="1" kern="150" dirty="0" err="1">
                <a:latin typeface="Century Gothic" panose="020B0502020202020204" pitchFamily="34" charset="0"/>
                <a:ea typeface="Andale Sans UI"/>
                <a:cs typeface="Segoe UI" panose="020B0502040204020203" pitchFamily="34" charset="0"/>
              </a:rPr>
              <a:t>даратумумаба</a:t>
            </a:r>
            <a:r>
              <a:rPr lang="ru-RU" sz="2600" b="1" kern="150" dirty="0">
                <a:latin typeface="Century Gothic" panose="020B0502020202020204" pitchFamily="34" charset="0"/>
                <a:ea typeface="Andale Sans UI"/>
                <a:cs typeface="Segoe UI" panose="020B0502040204020203" pitchFamily="34" charset="0"/>
              </a:rPr>
              <a:t>, </a:t>
            </a:r>
            <a:r>
              <a:rPr lang="ru-RU" sz="2600" b="1" u="sng" kern="150" dirty="0">
                <a:latin typeface="Century Gothic" panose="020B0502020202020204" pitchFamily="34" charset="0"/>
                <a:ea typeface="Andale Sans UI"/>
                <a:cs typeface="Segoe UI" panose="020B0502040204020203" pitchFamily="34" charset="0"/>
              </a:rPr>
              <a:t>содержащегося в плазме пациента</a:t>
            </a:r>
            <a:r>
              <a:rPr lang="ru-RU" sz="2600" b="1" kern="150" dirty="0">
                <a:latin typeface="Century Gothic" panose="020B0502020202020204" pitchFamily="34" charset="0"/>
                <a:ea typeface="Andale Sans UI"/>
                <a:cs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12826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B37EE-C005-469B-96C2-00B930188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992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kern="150" dirty="0">
                <a:solidFill>
                  <a:schemeClr val="tx2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Использование </a:t>
            </a:r>
            <a:r>
              <a:rPr lang="en-US" b="1" kern="150" dirty="0">
                <a:solidFill>
                  <a:schemeClr val="tx2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Dara Ex </a:t>
            </a:r>
            <a:r>
              <a:rPr lang="ru-RU" b="1" kern="150" dirty="0">
                <a:solidFill>
                  <a:schemeClr val="tx2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для </a:t>
            </a:r>
            <a:r>
              <a:rPr lang="ru-RU" sz="4000" b="1" kern="150" dirty="0">
                <a:solidFill>
                  <a:schemeClr val="tx2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Индивидуального подбора доноров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F2EDDC-047D-4A60-AD83-99D4700ED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512" y="1417638"/>
            <a:ext cx="8805664" cy="532373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9600" b="1" u="sng" kern="15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Препаратом </a:t>
            </a:r>
            <a:r>
              <a:rPr lang="en-US" sz="9600" b="1" kern="15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DaraEx</a:t>
            </a:r>
            <a:r>
              <a:rPr lang="ru-RU" sz="9600" b="1" kern="15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обрабатывают </a:t>
            </a:r>
            <a:r>
              <a:rPr lang="ru-RU" sz="9600" b="1" u="sng" kern="15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эритроциты донора. </a:t>
            </a:r>
          </a:p>
          <a:p>
            <a:pPr marL="0" indent="0">
              <a:lnSpc>
                <a:spcPct val="120000"/>
              </a:lnSpc>
              <a:buNone/>
            </a:pPr>
            <a:endParaRPr lang="ru-RU" sz="9600" b="1" kern="15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9600" b="1" kern="15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Соотношение: 1 объем </a:t>
            </a:r>
            <a:r>
              <a:rPr lang="en-US" sz="9600" b="1" kern="15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DaraEx</a:t>
            </a:r>
            <a:r>
              <a:rPr lang="ru-RU" sz="9600" b="1" kern="15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: 1 объем эритроцитов донора, взвешенных в </a:t>
            </a:r>
            <a:r>
              <a:rPr lang="en-US" sz="9600" b="1" kern="15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Diluent</a:t>
            </a:r>
            <a:r>
              <a:rPr lang="ru-RU" sz="9600" b="1" kern="15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 (1,6% р-р), или 15 </a:t>
            </a:r>
            <a:r>
              <a:rPr lang="ru-RU" sz="9600" b="1" kern="15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мкл</a:t>
            </a:r>
            <a:r>
              <a:rPr lang="ru-RU" sz="9600" b="1" kern="15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Эритроцитов донора+700 </a:t>
            </a:r>
            <a:r>
              <a:rPr lang="ru-RU" sz="9600" b="1" kern="15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мкл</a:t>
            </a:r>
            <a:r>
              <a:rPr lang="ru-RU" sz="9600" b="1" kern="15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9600" b="1" kern="15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Diluent</a:t>
            </a:r>
            <a:r>
              <a:rPr lang="ru-RU" sz="9600" b="1" kern="15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2.</a:t>
            </a:r>
          </a:p>
          <a:p>
            <a:pPr marL="0" indent="0">
              <a:lnSpc>
                <a:spcPct val="120000"/>
              </a:lnSpc>
              <a:buNone/>
            </a:pPr>
            <a:endParaRPr lang="ru-RU" sz="9600" b="1" kern="15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9600" b="1" kern="15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ИНКУБАЦИЯ 30 мин в шейкере на 600 </a:t>
            </a:r>
            <a:r>
              <a:rPr lang="en-US" sz="9600" b="1" kern="15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rpm</a:t>
            </a:r>
            <a:r>
              <a:rPr lang="ru-RU" sz="9600" b="1" kern="15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далее эритроциты используют в НПАГТ как обычно.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9600" b="1" kern="15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Контроль: проведение  НПАГТ с необработанными </a:t>
            </a:r>
            <a:r>
              <a:rPr lang="en-US" sz="9600" b="1" kern="15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DaraEx</a:t>
            </a:r>
            <a:r>
              <a:rPr lang="ru-RU" sz="9600" b="1" kern="15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Эр донора (обычно реакция +/++).</a:t>
            </a:r>
          </a:p>
          <a:p>
            <a:pPr>
              <a:lnSpc>
                <a:spcPct val="17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2692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53CA0-5292-4E0F-8AC0-233B64DDB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900"/>
            <a:ext cx="10410825" cy="966788"/>
          </a:xfrm>
        </p:spPr>
        <p:txBody>
          <a:bodyPr/>
          <a:lstStyle/>
          <a:p>
            <a:r>
              <a:rPr lang="ru-RU" dirty="0"/>
              <a:t>Проба до и после обработки  </a:t>
            </a:r>
            <a:r>
              <a:rPr lang="en-US" b="1" dirty="0" err="1"/>
              <a:t>DaraEx</a:t>
            </a:r>
            <a:r>
              <a:rPr lang="en-US" b="1" dirty="0"/>
              <a:t> 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B55CF79-638C-47A3-9341-F7F05F05C1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37" y="2240240"/>
            <a:ext cx="2105025" cy="223837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3AB9BB-74EC-4782-A42D-4B064EC0837F}"/>
              </a:ext>
            </a:extLst>
          </p:cNvPr>
          <p:cNvSpPr txBox="1"/>
          <p:nvPr/>
        </p:nvSpPr>
        <p:spPr>
          <a:xfrm>
            <a:off x="3419475" y="4585900"/>
            <a:ext cx="1924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/>
              <a:t>Контроль </a:t>
            </a:r>
          </a:p>
          <a:p>
            <a:r>
              <a:rPr lang="ru-RU" sz="1800" b="1" dirty="0"/>
              <a:t>без </a:t>
            </a:r>
            <a:r>
              <a:rPr lang="en-US" sz="1800" b="1" dirty="0"/>
              <a:t>Dara Ex</a:t>
            </a:r>
            <a:endParaRPr lang="ru-RU" sz="1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7E4321-785A-4D7D-BBAD-B32ABFE26317}"/>
              </a:ext>
            </a:extLst>
          </p:cNvPr>
          <p:cNvSpPr txBox="1"/>
          <p:nvPr/>
        </p:nvSpPr>
        <p:spPr>
          <a:xfrm>
            <a:off x="6238875" y="4539734"/>
            <a:ext cx="3124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/>
              <a:t>Проба совместима</a:t>
            </a:r>
            <a:r>
              <a:rPr lang="en-US" sz="1800" b="1" dirty="0"/>
              <a:t> </a:t>
            </a:r>
            <a:r>
              <a:rPr lang="ru-RU" sz="1800" b="1" dirty="0"/>
              <a:t>после  обработки</a:t>
            </a:r>
            <a:r>
              <a:rPr lang="en-US" sz="1800" b="1" dirty="0"/>
              <a:t> Dara Ex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877425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92FBBEB-6E58-40B2-A24A-48E58C268A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200" y="327663"/>
            <a:ext cx="8229600" cy="1036951"/>
          </a:xfrm>
        </p:spPr>
        <p:txBody>
          <a:bodyPr vert="horz" lIns="0" tIns="533146" rIns="0" bIns="0" rtlCol="0" anchor="ctr">
            <a:spAutoFit/>
          </a:bodyPr>
          <a:lstStyle/>
          <a:p>
            <a:pPr marL="2836545">
              <a:defRPr/>
            </a:pPr>
            <a:r>
              <a:rPr sz="3600" spc="-15" dirty="0"/>
              <a:t>Антитела </a:t>
            </a:r>
            <a:r>
              <a:rPr sz="3600" dirty="0"/>
              <a:t>к</a:t>
            </a:r>
            <a:r>
              <a:rPr sz="3600" spc="-45" dirty="0"/>
              <a:t> </a:t>
            </a:r>
            <a:r>
              <a:rPr sz="3600" spc="-5" dirty="0"/>
              <a:t>CD38</a:t>
            </a:r>
            <a:endParaRPr sz="3600" dirty="0"/>
          </a:p>
        </p:txBody>
      </p:sp>
      <p:sp>
        <p:nvSpPr>
          <p:cNvPr id="7171" name="object 3">
            <a:extLst>
              <a:ext uri="{FF2B5EF4-FFF2-40B4-BE49-F238E27FC236}">
                <a16:creationId xmlns:a16="http://schemas.microsoft.com/office/drawing/2014/main" id="{8CF9EBB8-3829-4B87-B2D7-DEA2AB60E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88913"/>
            <a:ext cx="1963738" cy="182086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BCBCD4A-BF82-4509-B223-87DE25355DC3}"/>
              </a:ext>
            </a:extLst>
          </p:cNvPr>
          <p:cNvSpPr txBox="1"/>
          <p:nvPr/>
        </p:nvSpPr>
        <p:spPr>
          <a:xfrm>
            <a:off x="2449514" y="377826"/>
            <a:ext cx="300037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000" b="1" spc="-10" dirty="0">
                <a:solidFill>
                  <a:prstClr val="black"/>
                </a:solidFill>
                <a:latin typeface="Arial" charset="0"/>
                <a:cs typeface="Calibri"/>
              </a:rPr>
              <a:t>CD3</a:t>
            </a:r>
            <a:r>
              <a:rPr sz="1000" b="1" spc="-5" dirty="0">
                <a:solidFill>
                  <a:prstClr val="black"/>
                </a:solidFill>
                <a:latin typeface="Arial" charset="0"/>
                <a:cs typeface="Calibri"/>
              </a:rPr>
              <a:t>8</a:t>
            </a:r>
            <a:endParaRPr sz="1000">
              <a:solidFill>
                <a:prstClr val="black"/>
              </a:solidFill>
              <a:latin typeface="Arial" charset="0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F06DEED-A368-4D1B-9EC3-FD1619407968}"/>
              </a:ext>
            </a:extLst>
          </p:cNvPr>
          <p:cNvSpPr txBox="1"/>
          <p:nvPr/>
        </p:nvSpPr>
        <p:spPr>
          <a:xfrm>
            <a:off x="1857376" y="808039"/>
            <a:ext cx="601663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1000" b="1" spc="-10" dirty="0">
                <a:solidFill>
                  <a:prstClr val="black"/>
                </a:solidFill>
                <a:latin typeface="Arial" charset="0"/>
                <a:cs typeface="Calibri"/>
              </a:rPr>
              <a:t>Анти-CD38</a:t>
            </a:r>
            <a:endParaRPr sz="1000">
              <a:solidFill>
                <a:prstClr val="black"/>
              </a:solidFill>
              <a:latin typeface="Arial" charset="0"/>
              <a:cs typeface="Calibri"/>
            </a:endParaRPr>
          </a:p>
        </p:txBody>
      </p:sp>
      <p:sp>
        <p:nvSpPr>
          <p:cNvPr id="7174" name="object 6">
            <a:extLst>
              <a:ext uri="{FF2B5EF4-FFF2-40B4-BE49-F238E27FC236}">
                <a16:creationId xmlns:a16="http://schemas.microsoft.com/office/drawing/2014/main" id="{F5D445C2-DCE1-4C07-868E-52430CFDB164}"/>
              </a:ext>
            </a:extLst>
          </p:cNvPr>
          <p:cNvSpPr>
            <a:spLocks/>
          </p:cNvSpPr>
          <p:nvPr/>
        </p:nvSpPr>
        <p:spPr bwMode="auto">
          <a:xfrm>
            <a:off x="2136775" y="1016000"/>
            <a:ext cx="76200" cy="196850"/>
          </a:xfrm>
          <a:custGeom>
            <a:avLst/>
            <a:gdLst>
              <a:gd name="T0" fmla="*/ 35051 w 75565"/>
              <a:gd name="T1" fmla="*/ 119796 h 197484"/>
              <a:gd name="T2" fmla="*/ 0 w 75565"/>
              <a:gd name="T3" fmla="*/ 123925 h 197484"/>
              <a:gd name="T4" fmla="*/ 50404 w 75565"/>
              <a:gd name="T5" fmla="*/ 193089 h 197484"/>
              <a:gd name="T6" fmla="*/ 73456 w 75565"/>
              <a:gd name="T7" fmla="*/ 132119 h 197484"/>
              <a:gd name="T8" fmla="*/ 36774 w 75565"/>
              <a:gd name="T9" fmla="*/ 132119 h 197484"/>
              <a:gd name="T10" fmla="*/ 35051 w 75565"/>
              <a:gd name="T11" fmla="*/ 119796 h 197484"/>
              <a:gd name="T12" fmla="*/ 45078 w 75565"/>
              <a:gd name="T13" fmla="*/ 118616 h 197484"/>
              <a:gd name="T14" fmla="*/ 35051 w 75565"/>
              <a:gd name="T15" fmla="*/ 119796 h 197484"/>
              <a:gd name="T16" fmla="*/ 36774 w 75565"/>
              <a:gd name="T17" fmla="*/ 132119 h 197484"/>
              <a:gd name="T18" fmla="*/ 46794 w 75565"/>
              <a:gd name="T19" fmla="*/ 130878 h 197484"/>
              <a:gd name="T20" fmla="*/ 45078 w 75565"/>
              <a:gd name="T21" fmla="*/ 118616 h 197484"/>
              <a:gd name="T22" fmla="*/ 80124 w 75565"/>
              <a:gd name="T23" fmla="*/ 114487 h 197484"/>
              <a:gd name="T24" fmla="*/ 45078 w 75565"/>
              <a:gd name="T25" fmla="*/ 118616 h 197484"/>
              <a:gd name="T26" fmla="*/ 46794 w 75565"/>
              <a:gd name="T27" fmla="*/ 130878 h 197484"/>
              <a:gd name="T28" fmla="*/ 36774 w 75565"/>
              <a:gd name="T29" fmla="*/ 132119 h 197484"/>
              <a:gd name="T30" fmla="*/ 73456 w 75565"/>
              <a:gd name="T31" fmla="*/ 132119 h 197484"/>
              <a:gd name="T32" fmla="*/ 80124 w 75565"/>
              <a:gd name="T33" fmla="*/ 114487 h 197484"/>
              <a:gd name="T34" fmla="*/ 28480 w 75565"/>
              <a:gd name="T35" fmla="*/ 0 h 197484"/>
              <a:gd name="T36" fmla="*/ 18462 w 75565"/>
              <a:gd name="T37" fmla="*/ 1242 h 197484"/>
              <a:gd name="T38" fmla="*/ 35051 w 75565"/>
              <a:gd name="T39" fmla="*/ 119796 h 197484"/>
              <a:gd name="T40" fmla="*/ 45078 w 75565"/>
              <a:gd name="T41" fmla="*/ 118616 h 197484"/>
              <a:gd name="T42" fmla="*/ 28480 w 75565"/>
              <a:gd name="T43" fmla="*/ 0 h 19748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75565"/>
              <a:gd name="T67" fmla="*/ 0 h 197484"/>
              <a:gd name="T68" fmla="*/ 75565 w 75565"/>
              <a:gd name="T69" fmla="*/ 197484 h 19748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75565" h="197484">
                <a:moveTo>
                  <a:pt x="33057" y="122523"/>
                </a:moveTo>
                <a:lnTo>
                  <a:pt x="0" y="126746"/>
                </a:lnTo>
                <a:lnTo>
                  <a:pt x="47536" y="197485"/>
                </a:lnTo>
                <a:lnTo>
                  <a:pt x="69277" y="135127"/>
                </a:lnTo>
                <a:lnTo>
                  <a:pt x="34683" y="135127"/>
                </a:lnTo>
                <a:lnTo>
                  <a:pt x="33057" y="122523"/>
                </a:lnTo>
                <a:close/>
              </a:path>
              <a:path w="75565" h="197484">
                <a:moveTo>
                  <a:pt x="42514" y="121315"/>
                </a:moveTo>
                <a:lnTo>
                  <a:pt x="33057" y="122523"/>
                </a:lnTo>
                <a:lnTo>
                  <a:pt x="34683" y="135127"/>
                </a:lnTo>
                <a:lnTo>
                  <a:pt x="44132" y="133858"/>
                </a:lnTo>
                <a:lnTo>
                  <a:pt x="42514" y="121315"/>
                </a:lnTo>
                <a:close/>
              </a:path>
              <a:path w="75565" h="197484">
                <a:moveTo>
                  <a:pt x="75565" y="117094"/>
                </a:moveTo>
                <a:lnTo>
                  <a:pt x="42514" y="121315"/>
                </a:lnTo>
                <a:lnTo>
                  <a:pt x="44132" y="133858"/>
                </a:lnTo>
                <a:lnTo>
                  <a:pt x="34683" y="135127"/>
                </a:lnTo>
                <a:lnTo>
                  <a:pt x="69277" y="135127"/>
                </a:lnTo>
                <a:lnTo>
                  <a:pt x="75565" y="117094"/>
                </a:lnTo>
                <a:close/>
              </a:path>
              <a:path w="75565" h="197484">
                <a:moveTo>
                  <a:pt x="26860" y="0"/>
                </a:moveTo>
                <a:lnTo>
                  <a:pt x="17411" y="1270"/>
                </a:lnTo>
                <a:lnTo>
                  <a:pt x="33057" y="122523"/>
                </a:lnTo>
                <a:lnTo>
                  <a:pt x="42514" y="121315"/>
                </a:lnTo>
                <a:lnTo>
                  <a:pt x="268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75" name="object 7">
            <a:extLst>
              <a:ext uri="{FF2B5EF4-FFF2-40B4-BE49-F238E27FC236}">
                <a16:creationId xmlns:a16="http://schemas.microsoft.com/office/drawing/2014/main" id="{0E29A4D3-7F02-48DD-9528-BA53577F2818}"/>
              </a:ext>
            </a:extLst>
          </p:cNvPr>
          <p:cNvSpPr>
            <a:spLocks/>
          </p:cNvSpPr>
          <p:nvPr/>
        </p:nvSpPr>
        <p:spPr bwMode="auto">
          <a:xfrm>
            <a:off x="2598739" y="501650"/>
            <a:ext cx="517525" cy="76200"/>
          </a:xfrm>
          <a:custGeom>
            <a:avLst/>
            <a:gdLst>
              <a:gd name="T0" fmla="*/ 441316 w 517525"/>
              <a:gd name="T1" fmla="*/ 42922 h 76200"/>
              <a:gd name="T2" fmla="*/ 441261 w 517525"/>
              <a:gd name="T3" fmla="*/ 76200 h 76200"/>
              <a:gd name="T4" fmla="*/ 507809 w 517525"/>
              <a:gd name="T5" fmla="*/ 42925 h 76200"/>
              <a:gd name="T6" fmla="*/ 441316 w 517525"/>
              <a:gd name="T7" fmla="*/ 42922 h 76200"/>
              <a:gd name="T8" fmla="*/ 441332 w 517525"/>
              <a:gd name="T9" fmla="*/ 33397 h 76200"/>
              <a:gd name="T10" fmla="*/ 441316 w 517525"/>
              <a:gd name="T11" fmla="*/ 42922 h 76200"/>
              <a:gd name="T12" fmla="*/ 454088 w 517525"/>
              <a:gd name="T13" fmla="*/ 42925 h 76200"/>
              <a:gd name="T14" fmla="*/ 454088 w 517525"/>
              <a:gd name="T15" fmla="*/ 33400 h 76200"/>
              <a:gd name="T16" fmla="*/ 441332 w 517525"/>
              <a:gd name="T17" fmla="*/ 33397 h 76200"/>
              <a:gd name="T18" fmla="*/ 441388 w 517525"/>
              <a:gd name="T19" fmla="*/ 0 h 76200"/>
              <a:gd name="T20" fmla="*/ 441332 w 517525"/>
              <a:gd name="T21" fmla="*/ 33397 h 76200"/>
              <a:gd name="T22" fmla="*/ 454088 w 517525"/>
              <a:gd name="T23" fmla="*/ 33400 h 76200"/>
              <a:gd name="T24" fmla="*/ 454088 w 517525"/>
              <a:gd name="T25" fmla="*/ 42925 h 76200"/>
              <a:gd name="T26" fmla="*/ 507816 w 517525"/>
              <a:gd name="T27" fmla="*/ 42922 h 76200"/>
              <a:gd name="T28" fmla="*/ 517461 w 517525"/>
              <a:gd name="T29" fmla="*/ 38100 h 76200"/>
              <a:gd name="T30" fmla="*/ 441388 w 517525"/>
              <a:gd name="T31" fmla="*/ 0 h 76200"/>
              <a:gd name="T32" fmla="*/ 0 w 517525"/>
              <a:gd name="T33" fmla="*/ 33274 h 76200"/>
              <a:gd name="T34" fmla="*/ 0 w 517525"/>
              <a:gd name="T35" fmla="*/ 42799 h 76200"/>
              <a:gd name="T36" fmla="*/ 441316 w 517525"/>
              <a:gd name="T37" fmla="*/ 42922 h 76200"/>
              <a:gd name="T38" fmla="*/ 441332 w 517525"/>
              <a:gd name="T39" fmla="*/ 33397 h 76200"/>
              <a:gd name="T40" fmla="*/ 0 w 517525"/>
              <a:gd name="T41" fmla="*/ 33274 h 762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17525"/>
              <a:gd name="T64" fmla="*/ 0 h 76200"/>
              <a:gd name="T65" fmla="*/ 517525 w 517525"/>
              <a:gd name="T66" fmla="*/ 76200 h 7620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17525" h="76200">
                <a:moveTo>
                  <a:pt x="441316" y="42922"/>
                </a:moveTo>
                <a:lnTo>
                  <a:pt x="441261" y="76200"/>
                </a:lnTo>
                <a:lnTo>
                  <a:pt x="507809" y="42925"/>
                </a:lnTo>
                <a:lnTo>
                  <a:pt x="441316" y="42922"/>
                </a:lnTo>
                <a:close/>
              </a:path>
              <a:path w="517525" h="76200">
                <a:moveTo>
                  <a:pt x="441332" y="33397"/>
                </a:moveTo>
                <a:lnTo>
                  <a:pt x="441316" y="42922"/>
                </a:lnTo>
                <a:lnTo>
                  <a:pt x="454088" y="42925"/>
                </a:lnTo>
                <a:lnTo>
                  <a:pt x="454088" y="33400"/>
                </a:lnTo>
                <a:lnTo>
                  <a:pt x="441332" y="33397"/>
                </a:lnTo>
                <a:close/>
              </a:path>
              <a:path w="517525" h="76200">
                <a:moveTo>
                  <a:pt x="441388" y="0"/>
                </a:moveTo>
                <a:lnTo>
                  <a:pt x="441332" y="33397"/>
                </a:lnTo>
                <a:lnTo>
                  <a:pt x="454088" y="33400"/>
                </a:lnTo>
                <a:lnTo>
                  <a:pt x="454088" y="42925"/>
                </a:lnTo>
                <a:lnTo>
                  <a:pt x="507816" y="42922"/>
                </a:lnTo>
                <a:lnTo>
                  <a:pt x="517461" y="38100"/>
                </a:lnTo>
                <a:lnTo>
                  <a:pt x="441388" y="0"/>
                </a:lnTo>
                <a:close/>
              </a:path>
              <a:path w="517525" h="76200">
                <a:moveTo>
                  <a:pt x="0" y="33274"/>
                </a:moveTo>
                <a:lnTo>
                  <a:pt x="0" y="42799"/>
                </a:lnTo>
                <a:lnTo>
                  <a:pt x="441316" y="42922"/>
                </a:lnTo>
                <a:lnTo>
                  <a:pt x="441332" y="33397"/>
                </a:lnTo>
                <a:lnTo>
                  <a:pt x="0" y="332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76" name="object 8">
            <a:extLst>
              <a:ext uri="{FF2B5EF4-FFF2-40B4-BE49-F238E27FC236}">
                <a16:creationId xmlns:a16="http://schemas.microsoft.com/office/drawing/2014/main" id="{39D6EAEA-EB92-4EB4-8ED7-8177ADFDB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9825" y="50800"/>
            <a:ext cx="1720850" cy="22987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177" name="object 9">
            <a:extLst>
              <a:ext uri="{FF2B5EF4-FFF2-40B4-BE49-F238E27FC236}">
                <a16:creationId xmlns:a16="http://schemas.microsoft.com/office/drawing/2014/main" id="{D07E158D-ACA8-472C-A3AC-559066450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1" y="2000250"/>
            <a:ext cx="8431213" cy="419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5600" indent="-3429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ru-RU" altLang="ru-RU" sz="2200" dirty="0">
                <a:solidFill>
                  <a:srgbClr val="000000"/>
                </a:solidFill>
                <a:cs typeface="Calibri" panose="020F0502020204030204" pitchFamily="34" charset="0"/>
              </a:rPr>
              <a:t>Анти-CD38 взаимодействует с CD38, белком, который  </a:t>
            </a:r>
            <a:r>
              <a:rPr lang="ru-RU" altLang="ru-RU" sz="2200" dirty="0" err="1">
                <a:solidFill>
                  <a:srgbClr val="000000"/>
                </a:solidFill>
                <a:cs typeface="Calibri" panose="020F0502020204030204" pitchFamily="34" charset="0"/>
              </a:rPr>
              <a:t>экспрессирован</a:t>
            </a:r>
            <a:r>
              <a:rPr lang="ru-RU" altLang="ru-RU" sz="2200" dirty="0">
                <a:solidFill>
                  <a:srgbClr val="000000"/>
                </a:solidFill>
                <a:cs typeface="Calibri" panose="020F0502020204030204" pitchFamily="34" charset="0"/>
              </a:rPr>
              <a:t> на </a:t>
            </a:r>
            <a:r>
              <a:rPr lang="ru-RU" altLang="ru-RU" sz="2200" dirty="0" err="1">
                <a:solidFill>
                  <a:srgbClr val="000000"/>
                </a:solidFill>
                <a:cs typeface="Calibri" panose="020F0502020204030204" pitchFamily="34" charset="0"/>
              </a:rPr>
              <a:t>миеломных</a:t>
            </a:r>
            <a:r>
              <a:rPr lang="ru-RU" altLang="ru-RU" sz="2200" dirty="0">
                <a:solidFill>
                  <a:srgbClr val="000000"/>
                </a:solidFill>
                <a:cs typeface="Calibri" panose="020F0502020204030204" pitchFamily="34" charset="0"/>
              </a:rPr>
              <a:t> и </a:t>
            </a:r>
            <a:r>
              <a:rPr lang="ru-RU" altLang="ru-RU" sz="2200" dirty="0" err="1">
                <a:solidFill>
                  <a:srgbClr val="000000"/>
                </a:solidFill>
                <a:cs typeface="Calibri" panose="020F0502020204030204" pitchFamily="34" charset="0"/>
              </a:rPr>
              <a:t>лимфомных</a:t>
            </a:r>
            <a:r>
              <a:rPr lang="ru-RU" altLang="ru-RU" sz="2200" dirty="0">
                <a:solidFill>
                  <a:srgbClr val="000000"/>
                </a:solidFill>
                <a:cs typeface="Calibri" panose="020F0502020204030204" pitchFamily="34" charset="0"/>
              </a:rPr>
              <a:t> клетках, в небольшом  количестве – на нормальных лимфоидных и миелоидных клетках.</a:t>
            </a:r>
          </a:p>
          <a:p>
            <a:pPr eaLnBrk="1" hangingPunct="1"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ru-RU" altLang="ru-RU" sz="2200" b="1" dirty="0">
                <a:solidFill>
                  <a:srgbClr val="000000"/>
                </a:solidFill>
                <a:cs typeface="Calibri" panose="020F0502020204030204" pitchFamily="34" charset="0"/>
              </a:rPr>
              <a:t>CD38 присутствует также в незначительном количестве и на  эритроцитах. </a:t>
            </a:r>
            <a:r>
              <a:rPr lang="ru-RU" altLang="ru-RU" sz="2800" b="1" dirty="0">
                <a:solidFill>
                  <a:srgbClr val="FF0000"/>
                </a:solidFill>
                <a:cs typeface="Calibri" panose="020F0502020204030204" pitchFamily="34" charset="0"/>
              </a:rPr>
              <a:t>?</a:t>
            </a:r>
            <a:endParaRPr lang="ru-RU" altLang="ru-RU" sz="2800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lang="ru-RU" altLang="ru-RU" sz="2200" b="1" dirty="0">
                <a:solidFill>
                  <a:srgbClr val="000000"/>
                </a:solidFill>
                <a:cs typeface="Calibri" panose="020F0502020204030204" pitchFamily="34" charset="0"/>
              </a:rPr>
              <a:t>Анти-CD38 связываются с CD38 эритроцитов,  что влияет на  результаты исследований, выполняемых в </a:t>
            </a:r>
            <a:r>
              <a:rPr lang="ru-RU" altLang="ru-RU" sz="2200" b="1" dirty="0" err="1">
                <a:solidFill>
                  <a:srgbClr val="000000"/>
                </a:solidFill>
                <a:cs typeface="Calibri" panose="020F0502020204030204" pitchFamily="34" charset="0"/>
              </a:rPr>
              <a:t>антиглобулиновом</a:t>
            </a:r>
            <a:r>
              <a:rPr lang="ru-RU" altLang="ru-RU" sz="2200" b="1" dirty="0">
                <a:solidFill>
                  <a:srgbClr val="000000"/>
                </a:solidFill>
                <a:cs typeface="Calibri" panose="020F0502020204030204" pitchFamily="34" charset="0"/>
              </a:rPr>
              <a:t> тесте:</a:t>
            </a:r>
          </a:p>
          <a:p>
            <a:pPr algn="ctr" eaLnBrk="1" hangingPunct="1">
              <a:spcBef>
                <a:spcPts val="525"/>
              </a:spcBef>
            </a:pPr>
            <a:r>
              <a:rPr lang="ru-RU" altLang="ru-RU" sz="22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ru-RU" altLang="ru-RU" sz="2800" b="1" dirty="0">
                <a:solidFill>
                  <a:srgbClr val="C00000"/>
                </a:solidFill>
                <a:cs typeface="Calibri" panose="020F0502020204030204" pitchFamily="34" charset="0"/>
              </a:rPr>
              <a:t>– НАГТ (непрямая проба </a:t>
            </a:r>
            <a:r>
              <a:rPr lang="ru-RU" altLang="ru-RU" sz="2800" b="1" dirty="0" err="1">
                <a:solidFill>
                  <a:srgbClr val="C00000"/>
                </a:solidFill>
                <a:cs typeface="Calibri" panose="020F0502020204030204" pitchFamily="34" charset="0"/>
              </a:rPr>
              <a:t>Кумбса</a:t>
            </a:r>
            <a:r>
              <a:rPr lang="ru-RU" altLang="ru-RU" sz="2800" b="1" dirty="0">
                <a:solidFill>
                  <a:srgbClr val="C00000"/>
                </a:solidFill>
                <a:cs typeface="Calibri" panose="020F0502020204030204" pitchFamily="34" charset="0"/>
              </a:rPr>
              <a:t>) и ПАГТ (прямая проба </a:t>
            </a:r>
            <a:r>
              <a:rPr lang="ru-RU" altLang="ru-RU" sz="2800" b="1" dirty="0" err="1">
                <a:solidFill>
                  <a:srgbClr val="C00000"/>
                </a:solidFill>
                <a:cs typeface="Calibri" panose="020F0502020204030204" pitchFamily="34" charset="0"/>
              </a:rPr>
              <a:t>проба</a:t>
            </a:r>
            <a:r>
              <a:rPr lang="ru-RU" altLang="ru-RU" sz="2800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ru-RU" altLang="ru-RU" sz="2800" b="1" dirty="0" err="1">
                <a:solidFill>
                  <a:srgbClr val="C00000"/>
                </a:solidFill>
                <a:cs typeface="Calibri" panose="020F0502020204030204" pitchFamily="34" charset="0"/>
              </a:rPr>
              <a:t>Кумбса</a:t>
            </a:r>
            <a:r>
              <a:rPr lang="ru-RU" altLang="ru-RU" sz="2800" b="1" dirty="0">
                <a:solidFill>
                  <a:srgbClr val="C00000"/>
                </a:solidFill>
                <a:cs typeface="Calibri" panose="020F0502020204030204" pitchFamily="34" charset="0"/>
              </a:rPr>
              <a:t> ) </a:t>
            </a:r>
          </a:p>
        </p:txBody>
      </p:sp>
      <p:sp>
        <p:nvSpPr>
          <p:cNvPr id="7178" name="object 10">
            <a:extLst>
              <a:ext uri="{FF2B5EF4-FFF2-40B4-BE49-F238E27FC236}">
                <a16:creationId xmlns:a16="http://schemas.microsoft.com/office/drawing/2014/main" id="{E3300A4F-3FCC-462F-9C81-8431D3E5A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75" y="6311900"/>
            <a:ext cx="2914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000000"/>
                </a:solidFill>
              </a:rPr>
              <a:t>Chapuy et al. (2015) Transfusion  Oostendorp et al. (2015) Transfusion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E0C33-337B-41A5-838C-2F0FB6016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8496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solidFill>
                  <a:srgbClr val="41414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41414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Преимущества  использования </a:t>
            </a:r>
            <a:r>
              <a:rPr lang="ru-RU" sz="4000" b="1" dirty="0" err="1">
                <a:solidFill>
                  <a:srgbClr val="41414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DaraEx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809333-1384-4DAC-BCBB-F701AC9E8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528" y="1224856"/>
            <a:ext cx="8496944" cy="522848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b="1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Быстрая и простая процедура.</a:t>
            </a:r>
            <a:endParaRPr lang="ru-RU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b="1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Специфическое ингибирование реактивности анти-CD38 антител без влияния на другие антигены или реакции </a:t>
            </a:r>
            <a:r>
              <a:rPr lang="ru-RU" b="1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аллоантител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b="1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Отсутствуют побочные эффекты, такие как разрушение антигенов группы крови или гемолиз, описанные при использовании DTT.</a:t>
            </a:r>
            <a:endParaRPr lang="ru-RU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b="1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Нет необходимости в дорогостоящих </a:t>
            </a:r>
            <a:r>
              <a:rPr lang="ru-RU" b="1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антиидиотипических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антителах или растворимом белке CD38 для блокирования анти-CD38.</a:t>
            </a:r>
            <a:endParaRPr lang="ru-RU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29751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Изображение_отсканировано_28_10_2009_в_10_50">
            <a:extLst>
              <a:ext uri="{FF2B5EF4-FFF2-40B4-BE49-F238E27FC236}">
                <a16:creationId xmlns:a16="http://schemas.microsoft.com/office/drawing/2014/main" id="{58B97E56-00C4-43F8-990A-28BE8071A42C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" y="309486"/>
            <a:ext cx="11388435" cy="575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54D17EF-53DC-495F-AE0C-86BE87F3F375}"/>
              </a:ext>
            </a:extLst>
          </p:cNvPr>
          <p:cNvSpPr txBox="1">
            <a:spLocks/>
          </p:cNvSpPr>
          <p:nvPr/>
        </p:nvSpPr>
        <p:spPr>
          <a:xfrm>
            <a:off x="857251" y="5715000"/>
            <a:ext cx="109728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5400" i="1"/>
              <a:t>Благодарю за внимание!</a:t>
            </a:r>
            <a:endParaRPr lang="ru-RU" sz="5400" i="1" dirty="0"/>
          </a:p>
        </p:txBody>
      </p:sp>
    </p:spTree>
    <p:extLst>
      <p:ext uri="{BB962C8B-B14F-4D97-AF65-F5344CB8AC3E}">
        <p14:creationId xmlns:p14="http://schemas.microsoft.com/office/powerpoint/2010/main" val="468491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725151" cy="178593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Белок </a:t>
            </a:r>
            <a:r>
              <a:rPr lang="en-US" sz="3600" b="1" dirty="0"/>
              <a:t>CD</a:t>
            </a:r>
            <a:r>
              <a:rPr lang="ru-RU" sz="3600" b="1" dirty="0"/>
              <a:t>38  может присутствовать в незначительном количестве на эритроцитах доноров: 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571500" y="1914524"/>
            <a:ext cx="10972800" cy="494347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b="1" dirty="0"/>
              <a:t>Сыворотки больных, леченых анти-</a:t>
            </a:r>
            <a:r>
              <a:rPr lang="en-US" sz="2800" b="1" dirty="0"/>
              <a:t>CD</a:t>
            </a:r>
            <a:r>
              <a:rPr lang="ru-RU" sz="2800" b="1" dirty="0"/>
              <a:t>38 антителами, </a:t>
            </a:r>
            <a:r>
              <a:rPr lang="ru-RU" b="1" dirty="0"/>
              <a:t>могут взаимодействовать :</a:t>
            </a:r>
            <a:endParaRPr lang="ru-RU" sz="2800" b="1" dirty="0"/>
          </a:p>
          <a:p>
            <a:r>
              <a:rPr lang="ru-RU" sz="3200" dirty="0"/>
              <a:t>  с  тест эритроцитами при проведении скрининга антител к антигенам эритроцитов.  Наличие </a:t>
            </a:r>
            <a:r>
              <a:rPr lang="en-US" sz="3200" dirty="0"/>
              <a:t>CD</a:t>
            </a:r>
            <a:r>
              <a:rPr lang="ru-RU" sz="3200" dirty="0"/>
              <a:t>38-специфической агглютинации приводит к ложному заключению о наличии у больного </a:t>
            </a:r>
            <a:r>
              <a:rPr lang="ru-RU" sz="3200" dirty="0" err="1"/>
              <a:t>аллоантител</a:t>
            </a:r>
            <a:r>
              <a:rPr lang="ru-RU" sz="3200" dirty="0"/>
              <a:t> или препятствует установлению их специфичности при  идентификации</a:t>
            </a:r>
          </a:p>
          <a:p>
            <a:r>
              <a:rPr lang="ru-RU" sz="3200" dirty="0"/>
              <a:t>  с эритроцитами доноров при проведении тестов на совместимость перед трансфузией: трансфузии откладываются.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>
            <a:extLst>
              <a:ext uri="{FF2B5EF4-FFF2-40B4-BE49-F238E27FC236}">
                <a16:creationId xmlns:a16="http://schemas.microsoft.com/office/drawing/2014/main" id="{D6761E66-BC5D-49FF-A6AD-C0AD6BC99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3825"/>
            <a:ext cx="10515600" cy="1000125"/>
          </a:xfrm>
        </p:spPr>
        <p:txBody>
          <a:bodyPr>
            <a:normAutofit/>
          </a:bodyPr>
          <a:lstStyle/>
          <a:p>
            <a:pPr algn="ctr"/>
            <a:r>
              <a:rPr lang="ru-RU" altLang="ru-RU" sz="4800" b="1" dirty="0">
                <a:solidFill>
                  <a:srgbClr val="C00000"/>
                </a:solidFill>
              </a:rPr>
              <a:t>Анти-</a:t>
            </a:r>
            <a:r>
              <a:rPr lang="en-US" altLang="ru-RU" sz="4800" b="1" dirty="0">
                <a:solidFill>
                  <a:srgbClr val="C00000"/>
                </a:solidFill>
              </a:rPr>
              <a:t>CD 38</a:t>
            </a:r>
            <a:r>
              <a:rPr lang="ru-RU" altLang="ru-RU" sz="4800" b="1" dirty="0">
                <a:solidFill>
                  <a:srgbClr val="C00000"/>
                </a:solidFill>
              </a:rPr>
              <a:t> антитела </a:t>
            </a:r>
          </a:p>
        </p:txBody>
      </p:sp>
      <p:sp>
        <p:nvSpPr>
          <p:cNvPr id="9219" name="Текст 4">
            <a:extLst>
              <a:ext uri="{FF2B5EF4-FFF2-40B4-BE49-F238E27FC236}">
                <a16:creationId xmlns:a16="http://schemas.microsoft.com/office/drawing/2014/main" id="{2F4E94EF-A2CE-43AC-81A5-16045C4F0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4064" y="1123950"/>
            <a:ext cx="4040187" cy="1158875"/>
          </a:xfrm>
        </p:spPr>
        <p:txBody>
          <a:bodyPr>
            <a:normAutofit/>
          </a:bodyPr>
          <a:lstStyle/>
          <a:p>
            <a:r>
              <a:rPr lang="ru-RU" altLang="ru-RU" sz="3200" dirty="0"/>
              <a:t>Взаимодействуют:</a:t>
            </a:r>
          </a:p>
          <a:p>
            <a:endParaRPr lang="ru-RU" altLang="ru-RU" dirty="0"/>
          </a:p>
        </p:txBody>
      </p:sp>
      <p:sp>
        <p:nvSpPr>
          <p:cNvPr id="9220" name="Содержимое 2">
            <a:extLst>
              <a:ext uri="{FF2B5EF4-FFF2-40B4-BE49-F238E27FC236}">
                <a16:creationId xmlns:a16="http://schemas.microsoft.com/office/drawing/2014/main" id="{25007D2C-BCCA-4682-B3E1-2FD6C4DE5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6663" y="2043905"/>
            <a:ext cx="4783138" cy="466725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altLang="ru-RU" b="1" dirty="0"/>
              <a:t>с эритроцитами больного – положительный прямой  </a:t>
            </a:r>
            <a:r>
              <a:rPr lang="ru-RU" altLang="ru-RU" b="1" dirty="0" err="1"/>
              <a:t>антиглобулиновый</a:t>
            </a:r>
            <a:r>
              <a:rPr lang="ru-RU" altLang="ru-RU" b="1" dirty="0"/>
              <a:t> тест</a:t>
            </a:r>
          </a:p>
          <a:p>
            <a:r>
              <a:rPr lang="ru-RU" altLang="ru-RU" b="1" dirty="0"/>
              <a:t> с тест-эритроцитами, используемыми для  проведения скрининга антител к антигенам эритроцитов</a:t>
            </a:r>
          </a:p>
          <a:p>
            <a:r>
              <a:rPr lang="ru-RU" altLang="ru-RU" b="1" dirty="0"/>
              <a:t>с эритроцитами доноров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b="1" dirty="0"/>
              <a:t>(тесты основаны на использовании анти-</a:t>
            </a:r>
            <a:r>
              <a:rPr lang="en-US" altLang="ru-RU" b="1" dirty="0"/>
              <a:t>IgG)</a:t>
            </a:r>
            <a:endParaRPr lang="ru-RU" altLang="ru-RU" b="1" dirty="0"/>
          </a:p>
          <a:p>
            <a:pPr>
              <a:buFont typeface="Arial" panose="020B0604020202020204" pitchFamily="34" charset="0"/>
              <a:buNone/>
            </a:pPr>
            <a:endParaRPr lang="ru-RU" altLang="ru-RU" dirty="0"/>
          </a:p>
          <a:p>
            <a:endParaRPr lang="ru-RU" altLang="ru-RU" dirty="0"/>
          </a:p>
          <a:p>
            <a:endParaRPr lang="ru-RU" altLang="ru-RU" dirty="0"/>
          </a:p>
        </p:txBody>
      </p:sp>
      <p:sp>
        <p:nvSpPr>
          <p:cNvPr id="9221" name="Текст 5">
            <a:extLst>
              <a:ext uri="{FF2B5EF4-FFF2-40B4-BE49-F238E27FC236}">
                <a16:creationId xmlns:a16="http://schemas.microsoft.com/office/drawing/2014/main" id="{ADEB5F42-FC41-4F70-9F36-D2AD7D8A18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44626"/>
            <a:ext cx="5183188" cy="823912"/>
          </a:xfrm>
        </p:spPr>
        <p:txBody>
          <a:bodyPr>
            <a:normAutofit fontScale="92500" lnSpcReduction="20000"/>
          </a:bodyPr>
          <a:lstStyle/>
          <a:p>
            <a:r>
              <a:rPr lang="ru-RU" altLang="ru-RU" sz="3200" dirty="0"/>
              <a:t>Присутствие анти-С</a:t>
            </a:r>
            <a:r>
              <a:rPr lang="en-US" altLang="ru-RU" sz="3200" b="1" dirty="0">
                <a:solidFill>
                  <a:srgbClr val="C00000"/>
                </a:solidFill>
              </a:rPr>
              <a:t>D</a:t>
            </a:r>
            <a:r>
              <a:rPr lang="ru-RU" altLang="ru-RU" sz="3200" b="1" dirty="0">
                <a:solidFill>
                  <a:srgbClr val="C00000"/>
                </a:solidFill>
              </a:rPr>
              <a:t> 38</a:t>
            </a:r>
            <a:r>
              <a:rPr lang="ru-RU" altLang="ru-RU" sz="3200" dirty="0"/>
              <a:t>  не влияет на </a:t>
            </a:r>
            <a:r>
              <a:rPr lang="ru-RU" altLang="ru-RU" sz="3500" dirty="0"/>
              <a:t>результаты</a:t>
            </a:r>
            <a:r>
              <a:rPr lang="ru-RU" altLang="ru-RU" dirty="0"/>
              <a:t>:</a:t>
            </a:r>
          </a:p>
        </p:txBody>
      </p:sp>
      <p:sp>
        <p:nvSpPr>
          <p:cNvPr id="9222" name="Содержимое 6">
            <a:extLst>
              <a:ext uri="{FF2B5EF4-FFF2-40B4-BE49-F238E27FC236}">
                <a16:creationId xmlns:a16="http://schemas.microsoft.com/office/drawing/2014/main" id="{0D8D11CF-5437-4741-AD59-988C880FCF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35200"/>
            <a:ext cx="5183188" cy="42846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endParaRPr lang="ru-RU" altLang="ru-RU" dirty="0"/>
          </a:p>
          <a:p>
            <a:r>
              <a:rPr lang="ru-RU" altLang="ru-RU" sz="3200" b="1" dirty="0"/>
              <a:t>определения группы крови АВО</a:t>
            </a:r>
          </a:p>
          <a:p>
            <a:r>
              <a:rPr lang="ru-RU" altLang="ru-RU" sz="3200" b="1" dirty="0"/>
              <a:t> резус-принадлежности</a:t>
            </a:r>
          </a:p>
          <a:p>
            <a:r>
              <a:rPr lang="ru-RU" altLang="ru-RU" sz="3200" b="1" dirty="0" err="1"/>
              <a:t>фенотипирования</a:t>
            </a:r>
            <a:endParaRPr lang="ru-RU" altLang="ru-RU" sz="3200" b="1" dirty="0"/>
          </a:p>
          <a:p>
            <a:pPr>
              <a:buFont typeface="Arial" panose="020B0604020202020204" pitchFamily="34" charset="0"/>
              <a:buNone/>
            </a:pPr>
            <a:r>
              <a:rPr lang="ru-RU" altLang="ru-RU" sz="3200" b="1" dirty="0"/>
              <a:t>(если тесты проводятся с использованием методов прямой агглютинации –</a:t>
            </a:r>
            <a:r>
              <a:rPr lang="en-US" altLang="ru-RU" sz="3200" b="1" dirty="0"/>
              <a:t> c IgM </a:t>
            </a:r>
            <a:r>
              <a:rPr lang="ru-RU" altLang="ru-RU" sz="3200" b="1" dirty="0"/>
              <a:t>антителами)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BE4AE78-990A-48DD-B0C7-B5B60435009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692150"/>
            <a:ext cx="8820150" cy="540385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altLang="ru-RU" sz="3600" b="1" dirty="0"/>
              <a:t>Малое количество С3</a:t>
            </a:r>
            <a:r>
              <a:rPr lang="en-US" altLang="ru-RU" sz="3600" b="1" dirty="0"/>
              <a:t>d </a:t>
            </a:r>
            <a:r>
              <a:rPr lang="ru-RU" altLang="ru-RU" sz="3600" b="1" dirty="0"/>
              <a:t> и С4 присутствует на  эритроцитах здоровых лиц и при хранении клеток уровень компонентов комплимента повышается </a:t>
            </a:r>
          </a:p>
          <a:p>
            <a:r>
              <a:rPr lang="ru-RU" altLang="ru-RU" sz="3600" b="1" dirty="0"/>
              <a:t>Старые эритроциты имеют повышенное количество </a:t>
            </a:r>
            <a:r>
              <a:rPr lang="en-US" altLang="ru-RU" sz="3600" b="1" dirty="0"/>
              <a:t>IgG, IgM,IgA,C3d, C4</a:t>
            </a:r>
            <a:r>
              <a:rPr lang="ru-RU" altLang="ru-RU" sz="3600" b="1" dirty="0"/>
              <a:t> на поверхности по сравнению с молодыми эритроцитами. Это, возможно, способствует их выведению из организма через  РЭС и связыванию с  </a:t>
            </a:r>
            <a:r>
              <a:rPr lang="ru-RU" altLang="ru-RU" sz="3600" b="1" dirty="0" err="1"/>
              <a:t>антиглобулиновыми</a:t>
            </a:r>
            <a:r>
              <a:rPr lang="ru-RU" altLang="ru-RU" sz="3600" b="1" dirty="0"/>
              <a:t> реактивами</a:t>
            </a:r>
          </a:p>
          <a:p>
            <a:endParaRPr lang="ru-RU" altLang="ru-RU" sz="3600" b="1" dirty="0"/>
          </a:p>
          <a:p>
            <a:endParaRPr lang="ru-RU" altLang="ru-RU" sz="3600" b="1" dirty="0"/>
          </a:p>
          <a:p>
            <a:endParaRPr lang="ru-RU" alt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9C5B862-BF23-4C16-896E-1526B53F2C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7417" y="333374"/>
            <a:ext cx="10834255" cy="1371600"/>
          </a:xfrm>
        </p:spPr>
        <p:txBody>
          <a:bodyPr>
            <a:noAutofit/>
          </a:bodyPr>
          <a:lstStyle/>
          <a:p>
            <a:r>
              <a:rPr lang="ru-RU" altLang="ru-RU" sz="4000" b="1" dirty="0">
                <a:solidFill>
                  <a:srgbClr val="990000"/>
                </a:solidFill>
              </a:rPr>
              <a:t>Спонтанная агглютинация  эритроцитов, имеющих положительный ПАГТ, в различных средах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648F788-AEAC-4885-BECD-65C013E3C1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7418" y="1981201"/>
            <a:ext cx="10667999" cy="4543425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altLang="ru-RU" b="1" dirty="0">
                <a:latin typeface="Arial Black" panose="020B0A04020102020204" pitchFamily="34" charset="0"/>
              </a:rPr>
              <a:t>475 образцов эритроцитов с +ПАГТ</a:t>
            </a:r>
          </a:p>
          <a:p>
            <a:pPr>
              <a:lnSpc>
                <a:spcPct val="150000"/>
              </a:lnSpc>
            </a:pPr>
            <a:r>
              <a:rPr lang="ru-RU" altLang="ru-RU" b="1" dirty="0"/>
              <a:t>23% показали положительную реакцию с контрольным реактивом при определении</a:t>
            </a:r>
            <a:r>
              <a:rPr lang="en-US" altLang="ru-RU" b="1" dirty="0"/>
              <a:t> Rh</a:t>
            </a:r>
          </a:p>
          <a:p>
            <a:pPr>
              <a:lnSpc>
                <a:spcPct val="150000"/>
              </a:lnSpc>
            </a:pPr>
            <a:r>
              <a:rPr lang="ru-RU" altLang="ru-RU" b="1" dirty="0"/>
              <a:t>11</a:t>
            </a:r>
            <a:r>
              <a:rPr lang="en-US" altLang="ru-RU" b="1" dirty="0"/>
              <a:t>% </a:t>
            </a:r>
            <a:r>
              <a:rPr lang="ru-RU" altLang="ru-RU" b="1" dirty="0"/>
              <a:t> показали положительную реакцию с альбумином</a:t>
            </a:r>
          </a:p>
          <a:p>
            <a:pPr>
              <a:lnSpc>
                <a:spcPct val="150000"/>
              </a:lnSpc>
            </a:pPr>
            <a:r>
              <a:rPr lang="ru-RU" altLang="ru-RU" b="1" dirty="0"/>
              <a:t>1% показали положительную реакцию с  физраствором</a:t>
            </a:r>
          </a:p>
          <a:p>
            <a:endParaRPr lang="ru-RU" alt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latin typeface="Arial Black" panose="020B0A04020102020204" pitchFamily="34" charset="0"/>
              </a:rPr>
              <a:t>Результаты влияния ДАРА  при использовании  различных методик</a:t>
            </a: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52751" y="2214563"/>
            <a:ext cx="6070600" cy="2286000"/>
          </a:xfrm>
          <a:noFill/>
        </p:spPr>
      </p:pic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3429000" y="4500563"/>
            <a:ext cx="1905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/>
              <a:t>АГТ </a:t>
            </a:r>
            <a:r>
              <a:rPr lang="ru-RU" sz="2800" b="1" dirty="0" err="1"/>
              <a:t>проби-рочный</a:t>
            </a:r>
            <a:endParaRPr lang="ru-RU" sz="2800" b="1" dirty="0"/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5429251" y="4500563"/>
            <a:ext cx="152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 err="1"/>
              <a:t>Гелевый</a:t>
            </a:r>
            <a:endParaRPr lang="ru-RU" sz="2800" b="1" dirty="0"/>
          </a:p>
          <a:p>
            <a:r>
              <a:rPr lang="ru-RU" sz="2800" b="1" dirty="0"/>
              <a:t>тест</a:t>
            </a:r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7334251" y="4500563"/>
            <a:ext cx="25024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/>
              <a:t>Твердофазной адгезии</a:t>
            </a:r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1428751" y="3071813"/>
            <a:ext cx="152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Сила реакции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666751" y="0"/>
            <a:ext cx="10858500" cy="928688"/>
          </a:xfrm>
        </p:spPr>
        <p:txBody>
          <a:bodyPr/>
          <a:lstStyle/>
          <a:p>
            <a:pPr eaLnBrk="1" hangingPunct="1"/>
            <a:r>
              <a:rPr lang="ru-RU" sz="3200" b="1"/>
              <a:t>Анти-</a:t>
            </a:r>
            <a:r>
              <a:rPr lang="en-US" sz="3200" b="1"/>
              <a:t>CD38</a:t>
            </a:r>
            <a:r>
              <a:rPr lang="ru-RU" sz="3200" b="1"/>
              <a:t> искажают результаты  тестов на совместимость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3091515"/>
              </p:ext>
            </p:extLst>
          </p:nvPr>
        </p:nvGraphicFramePr>
        <p:xfrm>
          <a:off x="476211" y="1000108"/>
          <a:ext cx="10858576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751" y="2024063"/>
            <a:ext cx="106256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1367</Words>
  <Application>Microsoft Office PowerPoint</Application>
  <PresentationFormat>Широкоэкранный</PresentationFormat>
  <Paragraphs>139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1" baseType="lpstr">
      <vt:lpstr>Arial</vt:lpstr>
      <vt:lpstr>Arial Black</vt:lpstr>
      <vt:lpstr>Arial Narrow</vt:lpstr>
      <vt:lpstr>Calibri</vt:lpstr>
      <vt:lpstr>Calibri Light</vt:lpstr>
      <vt:lpstr>Century Gothic</vt:lpstr>
      <vt:lpstr>Times New Roman</vt:lpstr>
      <vt:lpstr>Verdana</vt:lpstr>
      <vt:lpstr>Wingdings</vt:lpstr>
      <vt:lpstr>Тема Office</vt:lpstr>
      <vt:lpstr>Презентация PowerPoint</vt:lpstr>
      <vt:lpstr>Для лечения множественной миеломы используют моноклональне антитела человека анти-CD38, т.к. CD38 присутствует на злокачественных плазматических клетках  </vt:lpstr>
      <vt:lpstr>Антитела к CD38</vt:lpstr>
      <vt:lpstr>Белок CD38  может присутствовать в незначительном количестве на эритроцитах доноров: </vt:lpstr>
      <vt:lpstr>Анти-CD 38 антитела </vt:lpstr>
      <vt:lpstr>Презентация PowerPoint</vt:lpstr>
      <vt:lpstr>Спонтанная агглютинация  эритроцитов, имеющих положительный ПАГТ, в различных средах</vt:lpstr>
      <vt:lpstr>Результаты влияния ДАРА  при использовании  различных методик</vt:lpstr>
      <vt:lpstr>Анти-CD38 искажают результаты  тестов на совместимость</vt:lpstr>
      <vt:lpstr>Тесты на совместимость перед введением  ДАРА</vt:lpstr>
      <vt:lpstr>Результаты тестирования больных, получающих анти-CD 38  зависят от  применяемого реактива</vt:lpstr>
      <vt:lpstr>анти-CD 38 могут маскировать присутствие аллоантител</vt:lpstr>
      <vt:lpstr>Устранение влияния CD38 на пробу на совместимость и скрининг антител</vt:lpstr>
      <vt:lpstr>Результаты тестирования образцов сыворотки до и после обработки  тест-эритроцитов ДТТ</vt:lpstr>
      <vt:lpstr>Результаты скрининга антител у больных ММ</vt:lpstr>
      <vt:lpstr>Скрининг антител до и после обработки  ДТТ</vt:lpstr>
      <vt:lpstr>Наши наблюдения</vt:lpstr>
      <vt:lpstr>Презентация PowerPoint</vt:lpstr>
      <vt:lpstr>Алгоритм иммуногематологических исследований при лечении ДАРА (1) </vt:lpstr>
      <vt:lpstr> Алгоритм иммуногематологических исследований при лечении ДАРА (2) </vt:lpstr>
      <vt:lpstr>  Недостатки использования DTT</vt:lpstr>
      <vt:lpstr>Вопросы  для  дальнейших  исследований</vt:lpstr>
      <vt:lpstr>Генотипирование  для  антигенов эритроцитов позволяет</vt:lpstr>
      <vt:lpstr>Презентация PowerPoint</vt:lpstr>
      <vt:lpstr>Технология DaraEx </vt:lpstr>
      <vt:lpstr>Презентация PowerPoint</vt:lpstr>
      <vt:lpstr> Использование Dara Ex для  Скрининга (и идентификации) антител  пациента </vt:lpstr>
      <vt:lpstr>Использование Dara Ex для Индивидуального подбора доноров</vt:lpstr>
      <vt:lpstr>Проба до и после обработки  DaraEx </vt:lpstr>
      <vt:lpstr> Преимущества  использования DaraEx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ДНС Клиент</dc:creator>
  <cp:lastModifiedBy>Natalia Popova</cp:lastModifiedBy>
  <cp:revision>15</cp:revision>
  <dcterms:created xsi:type="dcterms:W3CDTF">2021-10-03T11:55:08Z</dcterms:created>
  <dcterms:modified xsi:type="dcterms:W3CDTF">2021-10-26T12:18:19Z</dcterms:modified>
</cp:coreProperties>
</file>