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96" r:id="rId2"/>
    <p:sldId id="508" r:id="rId3"/>
    <p:sldId id="511" r:id="rId4"/>
    <p:sldId id="504" r:id="rId5"/>
    <p:sldId id="498" r:id="rId6"/>
    <p:sldId id="499" r:id="rId7"/>
    <p:sldId id="493" r:id="rId8"/>
    <p:sldId id="487" r:id="rId9"/>
    <p:sldId id="479" r:id="rId10"/>
    <p:sldId id="483" r:id="rId11"/>
    <p:sldId id="512" r:id="rId12"/>
    <p:sldId id="501" r:id="rId13"/>
    <p:sldId id="485" r:id="rId14"/>
    <p:sldId id="482" r:id="rId15"/>
    <p:sldId id="488" r:id="rId16"/>
    <p:sldId id="489" r:id="rId17"/>
    <p:sldId id="490" r:id="rId18"/>
    <p:sldId id="491" r:id="rId19"/>
    <p:sldId id="492" r:id="rId20"/>
    <p:sldId id="494" r:id="rId21"/>
    <p:sldId id="513" r:id="rId22"/>
    <p:sldId id="502" r:id="rId23"/>
    <p:sldId id="495" r:id="rId24"/>
    <p:sldId id="497" r:id="rId25"/>
    <p:sldId id="503" r:id="rId26"/>
    <p:sldId id="477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 Бутин" initials="ЛБ" lastIdx="1" clrIdx="0">
    <p:extLst>
      <p:ext uri="{19B8F6BF-5375-455C-9EA6-DF929625EA0E}">
        <p15:presenceInfo xmlns:p15="http://schemas.microsoft.com/office/powerpoint/2012/main" userId="7e295b09f6336769" providerId="Windows Live"/>
      </p:ext>
    </p:extLst>
  </p:cmAuthor>
  <p:cmAuthor id="2" name="Бутина Елена Владимировна" initials="БЕВ" lastIdx="1" clrIdx="1">
    <p:extLst>
      <p:ext uri="{19B8F6BF-5375-455C-9EA6-DF929625EA0E}">
        <p15:presenceInfo xmlns:p15="http://schemas.microsoft.com/office/powerpoint/2012/main" userId="S-1-5-21-755319682-1573966837-1078022421-1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5050"/>
    <a:srgbClr val="639729"/>
    <a:srgbClr val="006666"/>
    <a:srgbClr val="FF9999"/>
    <a:srgbClr val="FF6600"/>
    <a:srgbClr val="990033"/>
    <a:srgbClr val="E6E6E6"/>
    <a:srgbClr val="72AF2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275" autoAdjust="0"/>
  </p:normalViewPr>
  <p:slideViewPr>
    <p:cSldViewPr>
      <p:cViewPr varScale="1">
        <p:scale>
          <a:sx n="92" d="100"/>
          <a:sy n="92" d="100"/>
        </p:scale>
        <p:origin x="6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93788011027"/>
          <c:y val="0.11651234270957288"/>
          <c:w val="0.43467340520106568"/>
          <c:h val="0.738004810491936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DB8-411C-91BE-9B1F51E95E16}"/>
              </c:ext>
            </c:extLst>
          </c:dPt>
          <c:dPt>
            <c:idx val="1"/>
            <c:bubble3D val="0"/>
            <c:explosion val="13"/>
            <c:spPr>
              <a:solidFill>
                <a:srgbClr val="FF5050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B8-411C-91BE-9B1F51E95E16}"/>
              </c:ext>
            </c:extLst>
          </c:dPt>
          <c:dPt>
            <c:idx val="2"/>
            <c:bubble3D val="0"/>
            <c:explosion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B8-411C-91BE-9B1F51E95E16}"/>
              </c:ext>
            </c:extLst>
          </c:dPt>
          <c:dPt>
            <c:idx val="3"/>
            <c:bubble3D val="0"/>
            <c:explosion val="7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B8-411C-91BE-9B1F51E95E16}"/>
              </c:ext>
            </c:extLst>
          </c:dPt>
          <c:dLbls>
            <c:dLbl>
              <c:idx val="0"/>
              <c:layout>
                <c:manualLayout>
                  <c:x val="-9.4135802469135804E-2"/>
                  <c:y val="-1.8006430868167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B8-411C-91BE-9B1F51E95E16}"/>
                </c:ext>
              </c:extLst>
            </c:dLbl>
            <c:dLbl>
              <c:idx val="1"/>
              <c:layout>
                <c:manualLayout>
                  <c:x val="0.23148148148148148"/>
                  <c:y val="-9.00321543408360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B8-411C-91BE-9B1F51E95E16}"/>
                </c:ext>
              </c:extLst>
            </c:dLbl>
            <c:dLbl>
              <c:idx val="2"/>
              <c:layout>
                <c:manualLayout>
                  <c:x val="0.23150967093575184"/>
                  <c:y val="1.0289389067524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B8-411C-91BE-9B1F51E95E16}"/>
                </c:ext>
              </c:extLst>
            </c:dLbl>
            <c:dLbl>
              <c:idx val="3"/>
              <c:layout>
                <c:manualLayout>
                  <c:x val="0.27009165354796627"/>
                  <c:y val="5.9163987138263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B8-411C-91BE-9B1F51E95E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Неинтерпретируемая АВО-принадлежность</c:v>
                </c:pt>
                <c:pt idx="2">
                  <c:v>Нерегулярные антитела</c:v>
                </c:pt>
                <c:pt idx="3">
                  <c:v>Двойная популяция эритроцитов (химера)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83.2</c:v>
                </c:pt>
                <c:pt idx="1">
                  <c:v>1.2</c:v>
                </c:pt>
                <c:pt idx="2">
                  <c:v>5.5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8-411C-91BE-9B1F51E95E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7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93788011027"/>
          <c:y val="0.11651234270957288"/>
          <c:w val="0.43467340520106568"/>
          <c:h val="0.738004810491936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DB8-411C-91BE-9B1F51E95E16}"/>
              </c:ext>
            </c:extLst>
          </c:dPt>
          <c:dPt>
            <c:idx val="1"/>
            <c:bubble3D val="0"/>
            <c:explosion val="13"/>
            <c:spPr>
              <a:solidFill>
                <a:srgbClr val="FF5050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B8-411C-91BE-9B1F51E95E16}"/>
              </c:ext>
            </c:extLst>
          </c:dPt>
          <c:dPt>
            <c:idx val="2"/>
            <c:bubble3D val="0"/>
            <c:explosion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B8-411C-91BE-9B1F51E95E16}"/>
              </c:ext>
            </c:extLst>
          </c:dPt>
          <c:dPt>
            <c:idx val="3"/>
            <c:bubble3D val="0"/>
            <c:explosion val="7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B8-411C-91BE-9B1F51E95E16}"/>
              </c:ext>
            </c:extLst>
          </c:dPt>
          <c:dLbls>
            <c:dLbl>
              <c:idx val="0"/>
              <c:layout>
                <c:manualLayout>
                  <c:x val="-9.4135802469135804E-2"/>
                  <c:y val="-1.8006430868167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B8-411C-91BE-9B1F51E95E16}"/>
                </c:ext>
              </c:extLst>
            </c:dLbl>
            <c:dLbl>
              <c:idx val="1"/>
              <c:layout>
                <c:manualLayout>
                  <c:x val="0.23148148148148148"/>
                  <c:y val="-9.00321543408360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B8-411C-91BE-9B1F51E95E16}"/>
                </c:ext>
              </c:extLst>
            </c:dLbl>
            <c:dLbl>
              <c:idx val="2"/>
              <c:layout>
                <c:manualLayout>
                  <c:x val="0.23150967093575184"/>
                  <c:y val="1.0289389067524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B8-411C-91BE-9B1F51E95E16}"/>
                </c:ext>
              </c:extLst>
            </c:dLbl>
            <c:dLbl>
              <c:idx val="3"/>
              <c:layout>
                <c:manualLayout>
                  <c:x val="0.27009165354796627"/>
                  <c:y val="5.9163987138263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B8-411C-91BE-9B1F51E95E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Неинтерпретируемая АВО-принадлежность</c:v>
                </c:pt>
                <c:pt idx="2">
                  <c:v>Нерегулярные антитела</c:v>
                </c:pt>
                <c:pt idx="3">
                  <c:v>Двойная популяция эритроцитов (химера)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83.2</c:v>
                </c:pt>
                <c:pt idx="1">
                  <c:v>1.2</c:v>
                </c:pt>
                <c:pt idx="2">
                  <c:v>5.5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8-411C-91BE-9B1F51E95E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7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93788011027"/>
          <c:y val="0.11651234270957288"/>
          <c:w val="0.43467340520106568"/>
          <c:h val="0.738004810491936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DB8-411C-91BE-9B1F51E95E16}"/>
              </c:ext>
            </c:extLst>
          </c:dPt>
          <c:dPt>
            <c:idx val="1"/>
            <c:bubble3D val="0"/>
            <c:explosion val="13"/>
            <c:spPr>
              <a:solidFill>
                <a:srgbClr val="FF5050"/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B8-411C-91BE-9B1F51E95E16}"/>
              </c:ext>
            </c:extLst>
          </c:dPt>
          <c:dPt>
            <c:idx val="2"/>
            <c:bubble3D val="0"/>
            <c:explosion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DB8-411C-91BE-9B1F51E95E16}"/>
              </c:ext>
            </c:extLst>
          </c:dPt>
          <c:dPt>
            <c:idx val="3"/>
            <c:bubble3D val="0"/>
            <c:explosion val="7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B8-411C-91BE-9B1F51E95E16}"/>
              </c:ext>
            </c:extLst>
          </c:dPt>
          <c:dLbls>
            <c:dLbl>
              <c:idx val="0"/>
              <c:layout>
                <c:manualLayout>
                  <c:x val="-9.4135802469135804E-2"/>
                  <c:y val="-1.80064308681672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B8-411C-91BE-9B1F51E95E16}"/>
                </c:ext>
              </c:extLst>
            </c:dLbl>
            <c:dLbl>
              <c:idx val="1"/>
              <c:layout>
                <c:manualLayout>
                  <c:x val="0.23148148148148148"/>
                  <c:y val="-9.00321543408360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B8-411C-91BE-9B1F51E95E16}"/>
                </c:ext>
              </c:extLst>
            </c:dLbl>
            <c:dLbl>
              <c:idx val="2"/>
              <c:layout>
                <c:manualLayout>
                  <c:x val="0.23150967093575184"/>
                  <c:y val="1.02893890675241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B8-411C-91BE-9B1F51E95E16}"/>
                </c:ext>
              </c:extLst>
            </c:dLbl>
            <c:dLbl>
              <c:idx val="3"/>
              <c:layout>
                <c:manualLayout>
                  <c:x val="0.27009165354796627"/>
                  <c:y val="5.9163987138263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B8-411C-91BE-9B1F51E95E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Неинтерпретируемая АВО-принадлежность</c:v>
                </c:pt>
                <c:pt idx="2">
                  <c:v>Нерегулярные антитела</c:v>
                </c:pt>
                <c:pt idx="3">
                  <c:v>Двойная популяция эритроцитов (химера)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83.2</c:v>
                </c:pt>
                <c:pt idx="1">
                  <c:v>1.2</c:v>
                </c:pt>
                <c:pt idx="2">
                  <c:v>5.5</c:v>
                </c:pt>
                <c:pt idx="3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8-411C-91BE-9B1F51E95E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17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FDB72-7DF6-467C-96B2-6A18604D208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5956D1B4-D535-4762-872F-08B2B28E5FA5}">
      <dgm:prSet phldrT="[Текст]" custT="1"/>
      <dgm:spPr/>
      <dgm:t>
        <a:bodyPr/>
        <a:lstStyle/>
        <a:p>
          <a:pPr algn="ctr"/>
          <a:endParaRPr lang="ru-RU" sz="2000" dirty="0"/>
        </a:p>
        <a:p>
          <a:pPr algn="ctr"/>
          <a:endParaRPr lang="ru-RU" sz="2000" dirty="0"/>
        </a:p>
        <a:p>
          <a:pPr algn="ctr"/>
          <a:r>
            <a:rPr lang="ru-RU" sz="1800" b="1" dirty="0">
              <a:solidFill>
                <a:schemeClr val="tx1"/>
              </a:solidFill>
            </a:rPr>
            <a:t>Человеческий фактор:</a:t>
          </a:r>
        </a:p>
        <a:p>
          <a:pPr algn="l"/>
          <a:r>
            <a:rPr lang="ru-RU" sz="1800" dirty="0">
              <a:solidFill>
                <a:schemeClr val="tx1"/>
              </a:solidFill>
            </a:rPr>
            <a:t>- </a:t>
          </a:r>
          <a:r>
            <a:rPr lang="ru-RU" sz="1600" dirty="0">
              <a:solidFill>
                <a:schemeClr val="tx1"/>
              </a:solidFill>
            </a:rPr>
            <a:t>перепутывание образцов крови,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оценка или документирование результата.</a:t>
          </a:r>
        </a:p>
        <a:p>
          <a:pPr algn="l"/>
          <a:endParaRPr lang="ru-RU" sz="2000" dirty="0"/>
        </a:p>
      </dgm:t>
    </dgm:pt>
    <dgm:pt modelId="{E10DA94B-3BBE-40C0-A91B-D94C2A11A5EC}" type="parTrans" cxnId="{B48E0F7C-A626-4A71-819D-FC016B94DE39}">
      <dgm:prSet/>
      <dgm:spPr/>
      <dgm:t>
        <a:bodyPr/>
        <a:lstStyle/>
        <a:p>
          <a:endParaRPr lang="ru-RU"/>
        </a:p>
      </dgm:t>
    </dgm:pt>
    <dgm:pt modelId="{F5C03CC8-43FD-4E43-8FE2-DB66F6CABD1F}" type="sibTrans" cxnId="{B48E0F7C-A626-4A71-819D-FC016B94DE39}">
      <dgm:prSet/>
      <dgm:spPr/>
      <dgm:t>
        <a:bodyPr/>
        <a:lstStyle/>
        <a:p>
          <a:endParaRPr lang="ru-RU"/>
        </a:p>
      </dgm:t>
    </dgm:pt>
    <dgm:pt modelId="{6402283A-B53C-41BB-9059-FFB31BE1A240}">
      <dgm:prSet phldrT="[Текст]" custT="1"/>
      <dgm:spPr/>
      <dgm:t>
        <a:bodyPr/>
        <a:lstStyle/>
        <a:p>
          <a:pPr algn="ctr"/>
          <a:endParaRPr lang="ru-RU" sz="1800" b="1" dirty="0">
            <a:solidFill>
              <a:schemeClr val="tx1"/>
            </a:solidFill>
          </a:endParaRPr>
        </a:p>
      </dgm:t>
    </dgm:pt>
    <dgm:pt modelId="{EBB71700-E991-4C48-A658-58671D8E572C}" type="parTrans" cxnId="{972A4173-7340-4F08-985F-65B118E63644}">
      <dgm:prSet/>
      <dgm:spPr/>
      <dgm:t>
        <a:bodyPr/>
        <a:lstStyle/>
        <a:p>
          <a:endParaRPr lang="ru-RU"/>
        </a:p>
      </dgm:t>
    </dgm:pt>
    <dgm:pt modelId="{1AF8872D-3A5E-4CEA-A90B-DF43888EF13E}" type="sibTrans" cxnId="{972A4173-7340-4F08-985F-65B118E63644}">
      <dgm:prSet/>
      <dgm:spPr/>
      <dgm:t>
        <a:bodyPr/>
        <a:lstStyle/>
        <a:p>
          <a:endParaRPr lang="ru-RU"/>
        </a:p>
      </dgm:t>
    </dgm:pt>
    <dgm:pt modelId="{FE9FB55C-2696-4286-B33F-338AEF9930CB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CEFC3548-AC09-4144-88B6-D3541A23894E}" type="parTrans" cxnId="{95CF49FC-4F30-4908-84C2-31433E974D43}">
      <dgm:prSet/>
      <dgm:spPr/>
      <dgm:t>
        <a:bodyPr/>
        <a:lstStyle/>
        <a:p>
          <a:endParaRPr lang="ru-RU"/>
        </a:p>
      </dgm:t>
    </dgm:pt>
    <dgm:pt modelId="{1AA43F56-8FA3-4888-906B-D1B29A33D224}" type="sibTrans" cxnId="{95CF49FC-4F30-4908-84C2-31433E974D43}">
      <dgm:prSet/>
      <dgm:spPr/>
      <dgm:t>
        <a:bodyPr/>
        <a:lstStyle/>
        <a:p>
          <a:endParaRPr lang="ru-RU"/>
        </a:p>
      </dgm:t>
    </dgm:pt>
    <dgm:pt modelId="{4E4FFD74-9D0B-4F72-A9B0-58A1CC5E2AA4}" type="pres">
      <dgm:prSet presAssocID="{700FDB72-7DF6-467C-96B2-6A18604D2089}" presName="Name0" presStyleCnt="0">
        <dgm:presLayoutVars>
          <dgm:dir/>
          <dgm:resizeHandles val="exact"/>
        </dgm:presLayoutVars>
      </dgm:prSet>
      <dgm:spPr/>
    </dgm:pt>
    <dgm:pt modelId="{77AB4904-8EF1-4098-9740-C17ABFDC6DC2}" type="pres">
      <dgm:prSet presAssocID="{700FDB72-7DF6-467C-96B2-6A18604D2089}" presName="fgShape" presStyleLbl="fgShp" presStyleIdx="0" presStyleCnt="1" custScaleY="66813" custLinFactNeighborX="0" custLinFactNeighborY="37574"/>
      <dgm:spPr/>
    </dgm:pt>
    <dgm:pt modelId="{E65B29ED-1660-45C1-A3ED-DD1E9DB7C291}" type="pres">
      <dgm:prSet presAssocID="{700FDB72-7DF6-467C-96B2-6A18604D2089}" presName="linComp" presStyleCnt="0"/>
      <dgm:spPr/>
    </dgm:pt>
    <dgm:pt modelId="{6A782F60-10DD-49F1-9EDD-9EDFE3EF6E4D}" type="pres">
      <dgm:prSet presAssocID="{5956D1B4-D535-4762-872F-08B2B28E5FA5}" presName="compNode" presStyleCnt="0"/>
      <dgm:spPr/>
    </dgm:pt>
    <dgm:pt modelId="{5A0235C3-C746-4CC2-9B57-330B7F73B186}" type="pres">
      <dgm:prSet presAssocID="{5956D1B4-D535-4762-872F-08B2B28E5FA5}" presName="bkgdShape" presStyleLbl="node1" presStyleIdx="0" presStyleCnt="3"/>
      <dgm:spPr/>
    </dgm:pt>
    <dgm:pt modelId="{20690ED0-D013-4E35-8400-85283F2B03B5}" type="pres">
      <dgm:prSet presAssocID="{5956D1B4-D535-4762-872F-08B2B28E5FA5}" presName="nodeTx" presStyleLbl="node1" presStyleIdx="0" presStyleCnt="3">
        <dgm:presLayoutVars>
          <dgm:bulletEnabled val="1"/>
        </dgm:presLayoutVars>
      </dgm:prSet>
      <dgm:spPr/>
    </dgm:pt>
    <dgm:pt modelId="{177741D3-DC86-456D-A087-908424257750}" type="pres">
      <dgm:prSet presAssocID="{5956D1B4-D535-4762-872F-08B2B28E5FA5}" presName="invisiNode" presStyleLbl="node1" presStyleIdx="0" presStyleCnt="3"/>
      <dgm:spPr/>
    </dgm:pt>
    <dgm:pt modelId="{624958C9-91D5-4461-8D13-F653583DFD8E}" type="pres">
      <dgm:prSet presAssocID="{5956D1B4-D535-4762-872F-08B2B28E5FA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CEA6C3-A529-41D7-88F5-E439D84122BA}" type="pres">
      <dgm:prSet presAssocID="{F5C03CC8-43FD-4E43-8FE2-DB66F6CABD1F}" presName="sibTrans" presStyleLbl="sibTrans2D1" presStyleIdx="0" presStyleCnt="0"/>
      <dgm:spPr/>
    </dgm:pt>
    <dgm:pt modelId="{93BF0D29-DC40-4AF9-8534-32452D74543B}" type="pres">
      <dgm:prSet presAssocID="{6402283A-B53C-41BB-9059-FFB31BE1A240}" presName="compNode" presStyleCnt="0"/>
      <dgm:spPr/>
    </dgm:pt>
    <dgm:pt modelId="{5B42AA2E-A58F-46E5-AFD6-EC637544E05D}" type="pres">
      <dgm:prSet presAssocID="{6402283A-B53C-41BB-9059-FFB31BE1A240}" presName="bkgdShape" presStyleLbl="node1" presStyleIdx="1" presStyleCnt="3" custLinFactNeighborX="0" custLinFactNeighborY="1641"/>
      <dgm:spPr/>
    </dgm:pt>
    <dgm:pt modelId="{BC465500-B6F3-440C-B7CB-82B91CE5549F}" type="pres">
      <dgm:prSet presAssocID="{6402283A-B53C-41BB-9059-FFB31BE1A240}" presName="nodeTx" presStyleLbl="node1" presStyleIdx="1" presStyleCnt="3">
        <dgm:presLayoutVars>
          <dgm:bulletEnabled val="1"/>
        </dgm:presLayoutVars>
      </dgm:prSet>
      <dgm:spPr/>
    </dgm:pt>
    <dgm:pt modelId="{ABB81C5A-8318-4DC6-AFC0-964E10346595}" type="pres">
      <dgm:prSet presAssocID="{6402283A-B53C-41BB-9059-FFB31BE1A240}" presName="invisiNode" presStyleLbl="node1" presStyleIdx="1" presStyleCnt="3"/>
      <dgm:spPr/>
    </dgm:pt>
    <dgm:pt modelId="{E53E9232-0763-4319-80B1-D8A55CCE25D1}" type="pres">
      <dgm:prSet presAssocID="{6402283A-B53C-41BB-9059-FFB31BE1A24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65E6DED-CD84-4ECF-9A8E-C3D8EEA493A5}" type="pres">
      <dgm:prSet presAssocID="{1AF8872D-3A5E-4CEA-A90B-DF43888EF13E}" presName="sibTrans" presStyleLbl="sibTrans2D1" presStyleIdx="0" presStyleCnt="0"/>
      <dgm:spPr/>
    </dgm:pt>
    <dgm:pt modelId="{4914C3BF-34E8-4289-A44E-1A584EEEF691}" type="pres">
      <dgm:prSet presAssocID="{FE9FB55C-2696-4286-B33F-338AEF9930CB}" presName="compNode" presStyleCnt="0"/>
      <dgm:spPr/>
    </dgm:pt>
    <dgm:pt modelId="{C7AE0998-8DCE-4938-9EA9-542CCB9C3D28}" type="pres">
      <dgm:prSet presAssocID="{FE9FB55C-2696-4286-B33F-338AEF9930CB}" presName="bkgdShape" presStyleLbl="node1" presStyleIdx="2" presStyleCnt="3"/>
      <dgm:spPr/>
    </dgm:pt>
    <dgm:pt modelId="{68355109-B31E-4E35-ACAF-137007DA8404}" type="pres">
      <dgm:prSet presAssocID="{FE9FB55C-2696-4286-B33F-338AEF9930CB}" presName="nodeTx" presStyleLbl="node1" presStyleIdx="2" presStyleCnt="3">
        <dgm:presLayoutVars>
          <dgm:bulletEnabled val="1"/>
        </dgm:presLayoutVars>
      </dgm:prSet>
      <dgm:spPr/>
    </dgm:pt>
    <dgm:pt modelId="{72CF8F83-4399-4EB7-BC0C-258D314BA623}" type="pres">
      <dgm:prSet presAssocID="{FE9FB55C-2696-4286-B33F-338AEF9930CB}" presName="invisiNode" presStyleLbl="node1" presStyleIdx="2" presStyleCnt="3"/>
      <dgm:spPr/>
    </dgm:pt>
    <dgm:pt modelId="{ED447063-57FA-4526-A06C-2069E76CB419}" type="pres">
      <dgm:prSet presAssocID="{FE9FB55C-2696-4286-B33F-338AEF9930C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F67440B-4F18-4DFE-8C57-297A13D0BB8A}" type="presOf" srcId="{F5C03CC8-43FD-4E43-8FE2-DB66F6CABD1F}" destId="{A0CEA6C3-A529-41D7-88F5-E439D84122BA}" srcOrd="0" destOrd="0" presId="urn:microsoft.com/office/officeart/2005/8/layout/hList7"/>
    <dgm:cxn modelId="{9974640F-E97C-4DB2-AFD4-E25DDD2260CB}" type="presOf" srcId="{1AF8872D-3A5E-4CEA-A90B-DF43888EF13E}" destId="{D65E6DED-CD84-4ECF-9A8E-C3D8EEA493A5}" srcOrd="0" destOrd="0" presId="urn:microsoft.com/office/officeart/2005/8/layout/hList7"/>
    <dgm:cxn modelId="{D6E08A2A-4D14-4241-AD0B-67F57B87AF9B}" type="presOf" srcId="{6402283A-B53C-41BB-9059-FFB31BE1A240}" destId="{5B42AA2E-A58F-46E5-AFD6-EC637544E05D}" srcOrd="0" destOrd="0" presId="urn:microsoft.com/office/officeart/2005/8/layout/hList7"/>
    <dgm:cxn modelId="{C9527F63-702D-4150-A016-A0DC7930DC76}" type="presOf" srcId="{5956D1B4-D535-4762-872F-08B2B28E5FA5}" destId="{5A0235C3-C746-4CC2-9B57-330B7F73B186}" srcOrd="0" destOrd="0" presId="urn:microsoft.com/office/officeart/2005/8/layout/hList7"/>
    <dgm:cxn modelId="{972A4173-7340-4F08-985F-65B118E63644}" srcId="{700FDB72-7DF6-467C-96B2-6A18604D2089}" destId="{6402283A-B53C-41BB-9059-FFB31BE1A240}" srcOrd="1" destOrd="0" parTransId="{EBB71700-E991-4C48-A658-58671D8E572C}" sibTransId="{1AF8872D-3A5E-4CEA-A90B-DF43888EF13E}"/>
    <dgm:cxn modelId="{B48E0F7C-A626-4A71-819D-FC016B94DE39}" srcId="{700FDB72-7DF6-467C-96B2-6A18604D2089}" destId="{5956D1B4-D535-4762-872F-08B2B28E5FA5}" srcOrd="0" destOrd="0" parTransId="{E10DA94B-3BBE-40C0-A91B-D94C2A11A5EC}" sibTransId="{F5C03CC8-43FD-4E43-8FE2-DB66F6CABD1F}"/>
    <dgm:cxn modelId="{550B81BC-A9FB-42E0-BA2D-16EBC54017B1}" type="presOf" srcId="{6402283A-B53C-41BB-9059-FFB31BE1A240}" destId="{BC465500-B6F3-440C-B7CB-82B91CE5549F}" srcOrd="1" destOrd="0" presId="urn:microsoft.com/office/officeart/2005/8/layout/hList7"/>
    <dgm:cxn modelId="{070BB6C9-1238-4CDB-846A-505E6B9F1452}" type="presOf" srcId="{FE9FB55C-2696-4286-B33F-338AEF9930CB}" destId="{68355109-B31E-4E35-ACAF-137007DA8404}" srcOrd="1" destOrd="0" presId="urn:microsoft.com/office/officeart/2005/8/layout/hList7"/>
    <dgm:cxn modelId="{34FCE5E0-AC42-4364-8E15-D95AE7A3BFB9}" type="presOf" srcId="{5956D1B4-D535-4762-872F-08B2B28E5FA5}" destId="{20690ED0-D013-4E35-8400-85283F2B03B5}" srcOrd="1" destOrd="0" presId="urn:microsoft.com/office/officeart/2005/8/layout/hList7"/>
    <dgm:cxn modelId="{EA9775F4-E635-455D-AB93-1B39BD4BD0CE}" type="presOf" srcId="{FE9FB55C-2696-4286-B33F-338AEF9930CB}" destId="{C7AE0998-8DCE-4938-9EA9-542CCB9C3D28}" srcOrd="0" destOrd="0" presId="urn:microsoft.com/office/officeart/2005/8/layout/hList7"/>
    <dgm:cxn modelId="{A8F242F7-44CF-48F7-8B20-DFA3853120BB}" type="presOf" srcId="{700FDB72-7DF6-467C-96B2-6A18604D2089}" destId="{4E4FFD74-9D0B-4F72-A9B0-58A1CC5E2AA4}" srcOrd="0" destOrd="0" presId="urn:microsoft.com/office/officeart/2005/8/layout/hList7"/>
    <dgm:cxn modelId="{95CF49FC-4F30-4908-84C2-31433E974D43}" srcId="{700FDB72-7DF6-467C-96B2-6A18604D2089}" destId="{FE9FB55C-2696-4286-B33F-338AEF9930CB}" srcOrd="2" destOrd="0" parTransId="{CEFC3548-AC09-4144-88B6-D3541A23894E}" sibTransId="{1AA43F56-8FA3-4888-906B-D1B29A33D224}"/>
    <dgm:cxn modelId="{C8390950-44D0-4F1A-9802-F678C222196A}" type="presParOf" srcId="{4E4FFD74-9D0B-4F72-A9B0-58A1CC5E2AA4}" destId="{77AB4904-8EF1-4098-9740-C17ABFDC6DC2}" srcOrd="0" destOrd="0" presId="urn:microsoft.com/office/officeart/2005/8/layout/hList7"/>
    <dgm:cxn modelId="{F4FA574C-BFC1-4219-95D1-E5829ACF9300}" type="presParOf" srcId="{4E4FFD74-9D0B-4F72-A9B0-58A1CC5E2AA4}" destId="{E65B29ED-1660-45C1-A3ED-DD1E9DB7C291}" srcOrd="1" destOrd="0" presId="urn:microsoft.com/office/officeart/2005/8/layout/hList7"/>
    <dgm:cxn modelId="{B87125B0-79E3-4F37-B722-7E051AD7C05C}" type="presParOf" srcId="{E65B29ED-1660-45C1-A3ED-DD1E9DB7C291}" destId="{6A782F60-10DD-49F1-9EDD-9EDFE3EF6E4D}" srcOrd="0" destOrd="0" presId="urn:microsoft.com/office/officeart/2005/8/layout/hList7"/>
    <dgm:cxn modelId="{4806CBDD-F639-4EE2-BDF3-C91AD1A8C2D3}" type="presParOf" srcId="{6A782F60-10DD-49F1-9EDD-9EDFE3EF6E4D}" destId="{5A0235C3-C746-4CC2-9B57-330B7F73B186}" srcOrd="0" destOrd="0" presId="urn:microsoft.com/office/officeart/2005/8/layout/hList7"/>
    <dgm:cxn modelId="{173A4C50-3396-4E24-8FF1-3062197DA8AB}" type="presParOf" srcId="{6A782F60-10DD-49F1-9EDD-9EDFE3EF6E4D}" destId="{20690ED0-D013-4E35-8400-85283F2B03B5}" srcOrd="1" destOrd="0" presId="urn:microsoft.com/office/officeart/2005/8/layout/hList7"/>
    <dgm:cxn modelId="{CBF01C84-2645-4741-B74B-F88D495836AF}" type="presParOf" srcId="{6A782F60-10DD-49F1-9EDD-9EDFE3EF6E4D}" destId="{177741D3-DC86-456D-A087-908424257750}" srcOrd="2" destOrd="0" presId="urn:microsoft.com/office/officeart/2005/8/layout/hList7"/>
    <dgm:cxn modelId="{E80CE07A-0434-458E-A5F4-618F08296455}" type="presParOf" srcId="{6A782F60-10DD-49F1-9EDD-9EDFE3EF6E4D}" destId="{624958C9-91D5-4461-8D13-F653583DFD8E}" srcOrd="3" destOrd="0" presId="urn:microsoft.com/office/officeart/2005/8/layout/hList7"/>
    <dgm:cxn modelId="{71E3982A-ED81-4E8D-9E47-1994AC04FC82}" type="presParOf" srcId="{E65B29ED-1660-45C1-A3ED-DD1E9DB7C291}" destId="{A0CEA6C3-A529-41D7-88F5-E439D84122BA}" srcOrd="1" destOrd="0" presId="urn:microsoft.com/office/officeart/2005/8/layout/hList7"/>
    <dgm:cxn modelId="{9042BBAC-2ECB-48E4-9C46-D0D44A83224C}" type="presParOf" srcId="{E65B29ED-1660-45C1-A3ED-DD1E9DB7C291}" destId="{93BF0D29-DC40-4AF9-8534-32452D74543B}" srcOrd="2" destOrd="0" presId="urn:microsoft.com/office/officeart/2005/8/layout/hList7"/>
    <dgm:cxn modelId="{BC5EAB3D-D8D7-48FA-8848-8EE7BD574965}" type="presParOf" srcId="{93BF0D29-DC40-4AF9-8534-32452D74543B}" destId="{5B42AA2E-A58F-46E5-AFD6-EC637544E05D}" srcOrd="0" destOrd="0" presId="urn:microsoft.com/office/officeart/2005/8/layout/hList7"/>
    <dgm:cxn modelId="{7789B793-897C-41E9-AF2B-C26B293ABC88}" type="presParOf" srcId="{93BF0D29-DC40-4AF9-8534-32452D74543B}" destId="{BC465500-B6F3-440C-B7CB-82B91CE5549F}" srcOrd="1" destOrd="0" presId="urn:microsoft.com/office/officeart/2005/8/layout/hList7"/>
    <dgm:cxn modelId="{C6B86101-64FC-49C4-9B39-7D24CC9B8191}" type="presParOf" srcId="{93BF0D29-DC40-4AF9-8534-32452D74543B}" destId="{ABB81C5A-8318-4DC6-AFC0-964E10346595}" srcOrd="2" destOrd="0" presId="urn:microsoft.com/office/officeart/2005/8/layout/hList7"/>
    <dgm:cxn modelId="{1DAB2D69-30B5-4A8C-A17F-B92ADFE9D5D1}" type="presParOf" srcId="{93BF0D29-DC40-4AF9-8534-32452D74543B}" destId="{E53E9232-0763-4319-80B1-D8A55CCE25D1}" srcOrd="3" destOrd="0" presId="urn:microsoft.com/office/officeart/2005/8/layout/hList7"/>
    <dgm:cxn modelId="{63AE4D34-F688-4E49-860A-9D831F95F6F9}" type="presParOf" srcId="{E65B29ED-1660-45C1-A3ED-DD1E9DB7C291}" destId="{D65E6DED-CD84-4ECF-9A8E-C3D8EEA493A5}" srcOrd="3" destOrd="0" presId="urn:microsoft.com/office/officeart/2005/8/layout/hList7"/>
    <dgm:cxn modelId="{390E9C30-DF74-4158-9639-86AE6DCA7048}" type="presParOf" srcId="{E65B29ED-1660-45C1-A3ED-DD1E9DB7C291}" destId="{4914C3BF-34E8-4289-A44E-1A584EEEF691}" srcOrd="4" destOrd="0" presId="urn:microsoft.com/office/officeart/2005/8/layout/hList7"/>
    <dgm:cxn modelId="{E5F34F50-9E3D-4589-9869-594E85068E4E}" type="presParOf" srcId="{4914C3BF-34E8-4289-A44E-1A584EEEF691}" destId="{C7AE0998-8DCE-4938-9EA9-542CCB9C3D28}" srcOrd="0" destOrd="0" presId="urn:microsoft.com/office/officeart/2005/8/layout/hList7"/>
    <dgm:cxn modelId="{CE8531B9-A607-432E-8115-AACBE0347F0B}" type="presParOf" srcId="{4914C3BF-34E8-4289-A44E-1A584EEEF691}" destId="{68355109-B31E-4E35-ACAF-137007DA8404}" srcOrd="1" destOrd="0" presId="urn:microsoft.com/office/officeart/2005/8/layout/hList7"/>
    <dgm:cxn modelId="{196A21A2-4757-490E-910A-D87962E56D61}" type="presParOf" srcId="{4914C3BF-34E8-4289-A44E-1A584EEEF691}" destId="{72CF8F83-4399-4EB7-BC0C-258D314BA623}" srcOrd="2" destOrd="0" presId="urn:microsoft.com/office/officeart/2005/8/layout/hList7"/>
    <dgm:cxn modelId="{5D5F871B-7213-4126-8998-15F57BFD9D59}" type="presParOf" srcId="{4914C3BF-34E8-4289-A44E-1A584EEEF691}" destId="{ED447063-57FA-4526-A06C-2069E76CB4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AD3E4-9B9F-4FFC-85B4-8519F0DF2690}">
      <dgm:prSet phldrT="[Текст]" custT="1"/>
      <dgm:spPr>
        <a:ln>
          <a:solidFill>
            <a:schemeClr val="bg1"/>
          </a:solidFill>
        </a:ln>
      </dgm:spPr>
      <dgm:t>
        <a:bodyPr lIns="36000" anchor="t"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dirty="0"/>
            <a:t>Результат исследования :</a:t>
          </a:r>
          <a:endParaRPr lang="en-US" sz="1400" b="0" dirty="0"/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dirty="0"/>
            <a:t>А+, В-; </a:t>
          </a:r>
          <a:r>
            <a:rPr lang="ru-RU" sz="1400" b="0" i="0" dirty="0">
              <a:solidFill>
                <a:srgbClr val="FF0000"/>
              </a:solidFill>
            </a:rPr>
            <a:t>анти-А+</a:t>
          </a:r>
          <a:r>
            <a:rPr lang="ru-RU" sz="1400" b="0" i="0" dirty="0"/>
            <a:t>, анти-В+; 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400" b="0" i="0" dirty="0"/>
            <a:t>M-</a:t>
          </a:r>
          <a:r>
            <a:rPr lang="ru-RU" sz="1400" b="0" i="0" dirty="0"/>
            <a:t>, </a:t>
          </a:r>
          <a:r>
            <a:rPr lang="en-US" sz="1400" b="0" i="0" dirty="0"/>
            <a:t>N+</a:t>
          </a:r>
          <a:r>
            <a:rPr lang="ru-RU" sz="1400" b="0" i="0" dirty="0"/>
            <a:t>, </a:t>
          </a:r>
          <a:r>
            <a:rPr lang="en-US" sz="1400" b="0" i="0" dirty="0"/>
            <a:t>S-</a:t>
          </a:r>
          <a:r>
            <a:rPr lang="ru-RU" sz="1400" b="0" i="0" dirty="0"/>
            <a:t>, </a:t>
          </a:r>
          <a:r>
            <a:rPr lang="en-US" sz="1400" b="0" i="0" dirty="0"/>
            <a:t>s+</a:t>
          </a:r>
          <a:r>
            <a:rPr lang="ru-RU" sz="1400" b="0" i="0" dirty="0"/>
            <a:t>, </a:t>
          </a:r>
          <a:r>
            <a:rPr lang="en-US" sz="1400" b="0" i="0" dirty="0" err="1"/>
            <a:t>Fya</a:t>
          </a:r>
          <a:r>
            <a:rPr lang="en-US" sz="1400" b="0" i="0" dirty="0"/>
            <a:t>+</a:t>
          </a:r>
          <a:r>
            <a:rPr lang="ru-RU" sz="1400" b="0" i="0" dirty="0"/>
            <a:t>, </a:t>
          </a:r>
          <a:r>
            <a:rPr lang="en-US" sz="1400" b="0" i="0" dirty="0" err="1"/>
            <a:t>Fyb</a:t>
          </a:r>
          <a:r>
            <a:rPr lang="en-US" sz="1400" b="0" i="0" dirty="0"/>
            <a:t>-</a:t>
          </a:r>
          <a:endParaRPr lang="ru-RU" sz="1400" b="0" i="0" dirty="0"/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ru-RU" sz="1400" b="0" i="0" dirty="0"/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dirty="0"/>
            <a:t>Скрининг антител: </a:t>
          </a:r>
          <a:r>
            <a:rPr lang="en-US" sz="1400" b="0" i="0" dirty="0"/>
            <a:t>I-, </a:t>
          </a:r>
          <a:r>
            <a:rPr lang="en-US" sz="1400" b="0" i="0" dirty="0">
              <a:solidFill>
                <a:srgbClr val="FF0000"/>
              </a:solidFill>
            </a:rPr>
            <a:t>II+</a:t>
          </a:r>
          <a:r>
            <a:rPr lang="en-US" sz="1400" b="0" i="0" dirty="0"/>
            <a:t>, III-</a:t>
          </a:r>
          <a:endParaRPr lang="ru-RU" sz="1400" b="0" i="0" dirty="0"/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dirty="0"/>
            <a:t>Идентификация антител: </a:t>
          </a:r>
          <a:r>
            <a:rPr lang="ru-RU" sz="1400" b="0" i="0" dirty="0">
              <a:solidFill>
                <a:schemeClr val="tx1"/>
              </a:solidFill>
            </a:rPr>
            <a:t>1-,</a:t>
          </a:r>
          <a:r>
            <a:rPr lang="ru-RU" sz="1400" b="0" i="0" dirty="0">
              <a:solidFill>
                <a:srgbClr val="FF0000"/>
              </a:solidFill>
            </a:rPr>
            <a:t> 2+, 3+, 4+, 5+, </a:t>
          </a:r>
          <a:r>
            <a:rPr lang="ru-RU" sz="1400" b="0" i="0" dirty="0">
              <a:solidFill>
                <a:schemeClr val="tx1"/>
              </a:solidFill>
            </a:rPr>
            <a:t>6-</a:t>
          </a:r>
          <a:r>
            <a:rPr lang="ru-RU" sz="1400" b="0" i="0" dirty="0"/>
            <a:t>, 7-, </a:t>
          </a:r>
          <a:r>
            <a:rPr lang="ru-RU" sz="1400" b="0" i="0" dirty="0">
              <a:solidFill>
                <a:srgbClr val="FF0000"/>
              </a:solidFill>
            </a:rPr>
            <a:t>8+, 9+, </a:t>
          </a:r>
          <a:r>
            <a:rPr lang="ru-RU" sz="1400" b="0" i="0" dirty="0">
              <a:solidFill>
                <a:schemeClr val="tx1"/>
              </a:solidFill>
            </a:rPr>
            <a:t>10-, 11-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/>
            <a:t>Заключение: группа крови </a:t>
          </a:r>
          <a:r>
            <a:rPr lang="en-US" sz="1400" b="0" i="1" dirty="0"/>
            <a:t>A</a:t>
          </a:r>
          <a:r>
            <a:rPr lang="ru-RU" sz="1400" b="0" i="1" dirty="0"/>
            <a:t>(</a:t>
          </a:r>
          <a:r>
            <a:rPr lang="en-US" sz="1400" b="0" i="1" dirty="0"/>
            <a:t>II)</a:t>
          </a:r>
          <a:r>
            <a:rPr lang="ru-RU" sz="1400" b="0" i="1" dirty="0"/>
            <a:t>,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>
              <a:solidFill>
                <a:srgbClr val="FF0000"/>
              </a:solidFill>
            </a:rPr>
            <a:t>анти-М антитела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95DB8B3-7E98-4146-B752-28A16F77C64C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33555" custScaleY="127136" custLinFactY="26773" custLinFactNeighborX="-67071" custLinFactNeighborY="100000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60821" custLinFactNeighborY="-71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74610" custScaleY="121387" custLinFactNeighborX="5267" custLinFactNeighborY="-26168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X="100000" custLinFactY="-54679" custLinFactNeighborX="165796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dirty="0"/>
            <a:t>А</a:t>
          </a:r>
          <a:r>
            <a:rPr lang="ru-RU" sz="1400" b="0" i="0" dirty="0"/>
            <a:t>+, В-; </a:t>
          </a:r>
          <a:r>
            <a:rPr lang="ru-RU" sz="1400" b="0" i="0" dirty="0">
              <a:solidFill>
                <a:srgbClr val="FF0000"/>
              </a:solidFill>
            </a:rPr>
            <a:t>анти-А+</a:t>
          </a:r>
          <a:r>
            <a:rPr lang="ru-RU" sz="1400" b="0" i="0" dirty="0"/>
            <a:t>, анти-В+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Скрининг антител: </a:t>
          </a:r>
          <a:r>
            <a:rPr lang="en-US" sz="1400" b="0" i="0" dirty="0"/>
            <a:t>I-, </a:t>
          </a:r>
          <a:r>
            <a:rPr lang="en-US" sz="1400" b="0" i="0" dirty="0">
              <a:solidFill>
                <a:srgbClr val="FF0000"/>
              </a:solidFill>
            </a:rPr>
            <a:t>II+</a:t>
          </a:r>
          <a:r>
            <a:rPr lang="en-US" sz="1400" b="0" i="0" dirty="0"/>
            <a:t>, III-</a:t>
          </a:r>
          <a:endParaRPr lang="ru-RU" sz="1400" b="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</a:t>
          </a:r>
          <a:r>
            <a:rPr lang="en-US" sz="1400" i="1" dirty="0"/>
            <a:t>A(II),</a:t>
          </a:r>
          <a:r>
            <a:rPr lang="ru-RU" sz="1400" i="1" dirty="0"/>
            <a:t> анти-М антитела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через  8,5 мес.: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dirty="0"/>
            <a:t>А+, В-</a:t>
          </a:r>
          <a:r>
            <a:rPr lang="ru-RU" sz="1400" b="0" i="0" dirty="0">
              <a:solidFill>
                <a:schemeClr val="tx1"/>
              </a:solidFill>
            </a:rPr>
            <a:t>; анти-А-, анти-В+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dirty="0">
              <a:solidFill>
                <a:schemeClr val="tx1"/>
              </a:solidFill>
            </a:rPr>
            <a:t>Скрининг антител: </a:t>
          </a:r>
          <a:r>
            <a:rPr lang="en-US" sz="1400" b="0" i="0" dirty="0">
              <a:solidFill>
                <a:schemeClr val="tx1"/>
              </a:solidFill>
            </a:rPr>
            <a:t>I-, II</a:t>
          </a:r>
          <a:r>
            <a:rPr lang="ru-RU" sz="1400" b="0" i="0" dirty="0">
              <a:solidFill>
                <a:schemeClr val="tx1"/>
              </a:solidFill>
            </a:rPr>
            <a:t>-</a:t>
          </a:r>
          <a:r>
            <a:rPr lang="en-US" sz="1400" b="0" i="0" dirty="0">
              <a:solidFill>
                <a:schemeClr val="tx1"/>
              </a:solidFill>
            </a:rPr>
            <a:t>, III-</a:t>
          </a:r>
          <a:endParaRPr lang="ru-RU" sz="1400" b="0" i="0" dirty="0">
            <a:solidFill>
              <a:schemeClr val="tx1"/>
            </a:solidFill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ru-RU" sz="140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 группа крови </a:t>
          </a:r>
          <a:r>
            <a:rPr lang="en-US" sz="1400" i="1" dirty="0"/>
            <a:t>A</a:t>
          </a:r>
          <a:r>
            <a:rPr lang="ru-RU" sz="1400" i="1" dirty="0"/>
            <a:t>(</a:t>
          </a:r>
          <a:r>
            <a:rPr lang="en-US" sz="1400" i="1" dirty="0"/>
            <a:t>II)</a:t>
          </a:r>
          <a:r>
            <a:rPr lang="ru-RU" sz="1400" i="1" dirty="0"/>
            <a:t>, в анамнезе анти-М антитела</a:t>
          </a: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25463" custLinFactNeighborX="7537" custLinFactNeighborY="-17358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>
        <a:ln>
          <a:noFill/>
        </a:ln>
      </dgm:spPr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А+, В-, </a:t>
          </a:r>
          <a:r>
            <a:rPr lang="en-US" sz="1400" b="0" i="0" dirty="0">
              <a:solidFill>
                <a:srgbClr val="FF0000"/>
              </a:solidFill>
            </a:rPr>
            <a:t>D</a:t>
          </a:r>
          <a:r>
            <a:rPr lang="ru-RU" sz="1400" b="0" i="0" dirty="0">
              <a:solidFill>
                <a:srgbClr val="FF0000"/>
              </a:solidFill>
            </a:rPr>
            <a:t>+</a:t>
          </a:r>
          <a:r>
            <a:rPr lang="ru-RU" sz="1400" b="0" i="0" dirty="0"/>
            <a:t>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Прямая проба </a:t>
          </a:r>
          <a:r>
            <a:rPr lang="ru-RU" sz="1400" b="0" i="0" dirty="0" err="1">
              <a:solidFill>
                <a:srgbClr val="FF0000"/>
              </a:solidFill>
            </a:rPr>
            <a:t>Кумбса</a:t>
          </a:r>
          <a:r>
            <a:rPr lang="ru-RU" sz="1400" b="0" i="0" dirty="0">
              <a:solidFill>
                <a:srgbClr val="FF0000"/>
              </a:solidFill>
            </a:rPr>
            <a:t> 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Скрининг антител: </a:t>
          </a:r>
          <a:r>
            <a:rPr lang="en-US" sz="1400" b="0" i="0" dirty="0">
              <a:solidFill>
                <a:srgbClr val="FF0000"/>
              </a:solidFill>
            </a:rPr>
            <a:t>I</a:t>
          </a:r>
          <a:r>
            <a:rPr lang="ru-RU" sz="1400" b="0" i="0" dirty="0">
              <a:solidFill>
                <a:srgbClr val="FF0000"/>
              </a:solidFill>
            </a:rPr>
            <a:t>+</a:t>
          </a:r>
          <a:r>
            <a:rPr lang="en-US" sz="1400" b="0" i="0" dirty="0">
              <a:solidFill>
                <a:srgbClr val="FF0000"/>
              </a:solidFill>
            </a:rPr>
            <a:t>, II</a:t>
          </a:r>
          <a:r>
            <a:rPr lang="ru-RU" sz="1400" b="0" i="0" dirty="0">
              <a:solidFill>
                <a:srgbClr val="FF0000"/>
              </a:solidFill>
            </a:rPr>
            <a:t>+</a:t>
          </a:r>
          <a:r>
            <a:rPr lang="en-US" sz="1400" b="0" i="0" dirty="0"/>
            <a:t>, III-</a:t>
          </a:r>
          <a:endParaRPr lang="ru-RU" sz="1400" b="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/>
            <a:t>Идентификация антител: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>
              <a:solidFill>
                <a:srgbClr val="FF0000"/>
              </a:solidFill>
            </a:rPr>
            <a:t>1+, 2+, 3+, </a:t>
          </a:r>
          <a:r>
            <a:rPr lang="ru-RU" sz="1400" b="0" i="0" dirty="0"/>
            <a:t>4-, 5-, 6-, 7-, </a:t>
          </a:r>
          <a:r>
            <a:rPr lang="ru-RU" sz="1400" b="0" i="0" dirty="0">
              <a:solidFill>
                <a:srgbClr val="FF0000"/>
              </a:solidFill>
            </a:rPr>
            <a:t>8+</a:t>
          </a:r>
          <a:r>
            <a:rPr lang="ru-RU" sz="1400" b="0" i="0" dirty="0"/>
            <a:t>,9-, 10-, 11-.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/>
            <a:t>Заключение: А(</a:t>
          </a:r>
          <a:r>
            <a:rPr lang="en-US" sz="1400" b="0" i="1" dirty="0"/>
            <a:t>II)</a:t>
          </a:r>
          <a:r>
            <a:rPr lang="ru-RU" sz="1400" b="0" i="1" dirty="0"/>
            <a:t> </a:t>
          </a:r>
          <a:r>
            <a:rPr lang="en-US" sz="1400" b="0" i="1" dirty="0"/>
            <a:t>Rh-</a:t>
          </a:r>
          <a:r>
            <a:rPr lang="ru-RU" sz="1400" b="0" i="1" dirty="0"/>
            <a:t>пол;      </a:t>
          </a:r>
          <a:r>
            <a:rPr lang="ru-RU" sz="1400" b="0" i="1" dirty="0">
              <a:solidFill>
                <a:srgbClr val="FF0000"/>
              </a:solidFill>
            </a:rPr>
            <a:t>анти-</a:t>
          </a:r>
          <a:r>
            <a:rPr lang="en-US" sz="1400" b="0" i="1" dirty="0">
              <a:solidFill>
                <a:srgbClr val="FF0000"/>
              </a:solidFill>
            </a:rPr>
            <a:t>DC</a:t>
          </a:r>
          <a:r>
            <a:rPr lang="ru-RU" sz="1400" b="0" i="1" dirty="0">
              <a:solidFill>
                <a:srgbClr val="FF0000"/>
              </a:solidFill>
            </a:rPr>
            <a:t> </a:t>
          </a:r>
          <a:r>
            <a:rPr lang="ru-RU" sz="1400" b="0" i="1" dirty="0"/>
            <a:t>антитела, реагирующие с собственными эритроцитами больного.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Результат исследования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через  3 мес.: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А+, В-, </a:t>
          </a:r>
          <a:r>
            <a:rPr lang="en-US" sz="1400" b="0" i="0" dirty="0">
              <a:solidFill>
                <a:schemeClr val="tx1"/>
              </a:solidFill>
            </a:rPr>
            <a:t>D</a:t>
          </a:r>
          <a:r>
            <a:rPr lang="ru-RU" sz="1400" b="0" i="0" dirty="0">
              <a:solidFill>
                <a:schemeClr val="tx1"/>
              </a:solidFill>
            </a:rPr>
            <a:t>+;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dirty="0">
              <a:solidFill>
                <a:schemeClr val="tx1"/>
              </a:solidFill>
            </a:rPr>
            <a:t>Прямая проба </a:t>
          </a:r>
          <a:r>
            <a:rPr lang="ru-RU" sz="1400" b="0" i="0" dirty="0" err="1">
              <a:solidFill>
                <a:schemeClr val="tx1"/>
              </a:solidFill>
            </a:rPr>
            <a:t>Кумбса</a:t>
          </a:r>
          <a:r>
            <a:rPr lang="ru-RU" sz="1400" b="0" i="0" dirty="0">
              <a:solidFill>
                <a:schemeClr val="tx1"/>
              </a:solidFill>
            </a:rPr>
            <a:t> 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dirty="0">
              <a:solidFill>
                <a:schemeClr val="tx1"/>
              </a:solidFill>
            </a:rPr>
            <a:t>Скрининг антител: </a:t>
          </a:r>
          <a:r>
            <a:rPr lang="en-US" sz="1400" b="0" i="0" dirty="0">
              <a:solidFill>
                <a:schemeClr val="tx1"/>
              </a:solidFill>
            </a:rPr>
            <a:t>I</a:t>
          </a:r>
          <a:r>
            <a:rPr lang="ru-RU" sz="1400" b="0" i="0" dirty="0">
              <a:solidFill>
                <a:schemeClr val="tx1"/>
              </a:solidFill>
            </a:rPr>
            <a:t>-</a:t>
          </a:r>
          <a:r>
            <a:rPr lang="en-US" sz="1400" b="0" i="0" dirty="0">
              <a:solidFill>
                <a:schemeClr val="tx1"/>
              </a:solidFill>
            </a:rPr>
            <a:t>, II</a:t>
          </a:r>
          <a:r>
            <a:rPr lang="ru-RU" sz="1400" b="0" i="0" dirty="0">
              <a:solidFill>
                <a:schemeClr val="tx1"/>
              </a:solidFill>
            </a:rPr>
            <a:t>-</a:t>
          </a:r>
          <a:r>
            <a:rPr lang="en-US" sz="1400" b="0" i="0" dirty="0">
              <a:solidFill>
                <a:schemeClr val="tx1"/>
              </a:solidFill>
            </a:rPr>
            <a:t>, III-</a:t>
          </a:r>
          <a:endParaRPr lang="ru-RU" sz="1400" b="0" i="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А(</a:t>
          </a:r>
          <a:r>
            <a:rPr lang="en-US" sz="1400" i="1" dirty="0"/>
            <a:t>II)</a:t>
          </a:r>
          <a:r>
            <a:rPr lang="ru-RU" sz="1400" i="1" dirty="0"/>
            <a:t> </a:t>
          </a:r>
          <a:r>
            <a:rPr lang="en-US" sz="1400" i="1" dirty="0"/>
            <a:t>Rh-</a:t>
          </a:r>
          <a:r>
            <a:rPr lang="ru-RU" sz="1400" i="1" dirty="0"/>
            <a:t>пол.</a:t>
          </a:r>
          <a:endParaRPr lang="ru-RU" sz="140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7131" custScaleY="139516" custLinFactNeighborX="4166" custLinFactNeighborY="-23407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20037" custScaleY="97609" custLinFactNeighborX="-25374" custLinFactNeighborY="-360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28788" custScaleY="73868" custLinFactNeighborX="-63405" custLinFactNeighborY="-94376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25347" custScaleY="104409" custLinFactNeighborX="-45537" custLinFactNeighborY="1313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dirty="0"/>
            <a:t>С+, с+, </a:t>
          </a:r>
          <a:r>
            <a:rPr lang="ru-RU" sz="1400" b="0" i="0" dirty="0"/>
            <a:t>Е-, </a:t>
          </a:r>
          <a:r>
            <a:rPr lang="ru-RU" sz="1400" b="0" i="0" dirty="0">
              <a:solidFill>
                <a:srgbClr val="FF0000"/>
              </a:solidFill>
            </a:rPr>
            <a:t>е+</a:t>
          </a:r>
          <a:r>
            <a:rPr lang="ru-RU" sz="1400" b="0" i="0" dirty="0"/>
            <a:t>, </a:t>
          </a:r>
          <a:r>
            <a:rPr lang="en-US" sz="1400" b="0" i="0" dirty="0"/>
            <a:t>K</a:t>
          </a:r>
          <a:r>
            <a:rPr lang="ru-RU" sz="1400" b="0" i="0" dirty="0"/>
            <a:t>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Скрининг антител: </a:t>
          </a:r>
          <a:r>
            <a:rPr lang="en-US" sz="1400" b="0" i="0" dirty="0">
              <a:solidFill>
                <a:schemeClr val="tx1"/>
              </a:solidFill>
            </a:rPr>
            <a:t>I</a:t>
          </a:r>
          <a:r>
            <a:rPr lang="ru-RU" sz="1400" b="0" i="0" dirty="0">
              <a:solidFill>
                <a:schemeClr val="tx1"/>
              </a:solidFill>
            </a:rPr>
            <a:t>+</a:t>
          </a:r>
          <a:r>
            <a:rPr lang="en-US" sz="1400" b="0" i="0" dirty="0">
              <a:solidFill>
                <a:schemeClr val="tx1"/>
              </a:solidFill>
            </a:rPr>
            <a:t>, II</a:t>
          </a:r>
          <a:r>
            <a:rPr lang="ru-RU" sz="1400" b="0" i="0" dirty="0">
              <a:solidFill>
                <a:schemeClr val="tx1"/>
              </a:solidFill>
            </a:rPr>
            <a:t>-</a:t>
          </a:r>
          <a:r>
            <a:rPr lang="en-US" sz="1400" b="0" i="0" dirty="0">
              <a:solidFill>
                <a:schemeClr val="tx1"/>
              </a:solidFill>
            </a:rPr>
            <a:t>, III</a:t>
          </a:r>
          <a:r>
            <a:rPr lang="ru-RU" sz="1400" b="0" i="0" dirty="0">
              <a:solidFill>
                <a:schemeClr val="tx1"/>
              </a:solidFill>
            </a:rPr>
            <a:t>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/>
            <a:t>Идентификация антител: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/>
            <a:t>1+, 2+, </a:t>
          </a:r>
          <a:r>
            <a:rPr lang="ru-RU" sz="1400" b="0" i="0" dirty="0">
              <a:solidFill>
                <a:srgbClr val="FF0000"/>
              </a:solidFill>
            </a:rPr>
            <a:t>3-</a:t>
          </a:r>
          <a:r>
            <a:rPr lang="ru-RU" sz="1400" b="0" i="0" dirty="0"/>
            <a:t>, 4+, 5+, 6+, 7+, 8+, 9+, 10+, 11+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/>
            <a:t>Заключение: </a:t>
          </a:r>
          <a:r>
            <a:rPr lang="ru-RU" sz="1400" b="0" i="1" dirty="0">
              <a:solidFill>
                <a:srgbClr val="FF0000"/>
              </a:solidFill>
            </a:rPr>
            <a:t>анти-е  </a:t>
          </a:r>
          <a:r>
            <a:rPr lang="ru-RU" sz="1400" b="0" i="1" dirty="0" err="1">
              <a:solidFill>
                <a:srgbClr val="FF0000"/>
              </a:solidFill>
            </a:rPr>
            <a:t>аутоантитела</a:t>
          </a:r>
          <a:r>
            <a:rPr lang="ru-RU" sz="1400" b="0" i="1" dirty="0">
              <a:solidFill>
                <a:srgbClr val="FF0000"/>
              </a:solidFill>
            </a:rPr>
            <a:t>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>
        <a:ln>
          <a:solidFill>
            <a:schemeClr val="bg1"/>
          </a:solidFill>
        </a:ln>
      </dgm:spPr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50295" custScaleY="139516" custLinFactNeighborX="11904" custLinFactNeighborY="-12976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25463" custLinFactNeighborX="7114" custLinFactNeighborY="-24692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Идентификация антител: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>
              <a:solidFill>
                <a:schemeClr val="tx1"/>
              </a:solidFill>
            </a:rPr>
            <a:t>1-,</a:t>
          </a:r>
          <a:r>
            <a:rPr lang="ru-RU" sz="1400" b="1" i="0" dirty="0">
              <a:solidFill>
                <a:srgbClr val="FF0000"/>
              </a:solidFill>
            </a:rPr>
            <a:t> </a:t>
          </a:r>
          <a:r>
            <a:rPr lang="ru-RU" sz="1400" b="0" i="0" dirty="0">
              <a:solidFill>
                <a:schemeClr val="tx1"/>
              </a:solidFill>
            </a:rPr>
            <a:t>2-, </a:t>
          </a:r>
          <a:r>
            <a:rPr lang="ru-RU" sz="1400" b="0" i="0" dirty="0">
              <a:solidFill>
                <a:srgbClr val="FF0000"/>
              </a:solidFill>
            </a:rPr>
            <a:t>3++++, </a:t>
          </a:r>
          <a:r>
            <a:rPr lang="ru-RU" sz="1400" b="0" i="0" dirty="0">
              <a:solidFill>
                <a:schemeClr val="tx1"/>
              </a:solidFill>
            </a:rPr>
            <a:t>4-, </a:t>
          </a:r>
          <a:r>
            <a:rPr lang="ru-RU" sz="1400" b="0" i="0" dirty="0">
              <a:solidFill>
                <a:srgbClr val="FF0000"/>
              </a:solidFill>
            </a:rPr>
            <a:t>5++++</a:t>
          </a:r>
          <a:r>
            <a:rPr lang="ru-RU" sz="1400" b="0" i="0" dirty="0">
              <a:solidFill>
                <a:schemeClr val="tx1"/>
              </a:solidFill>
            </a:rPr>
            <a:t>, 6-, 7-, 8-, 9-, 10-, 11-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>
              <a:solidFill>
                <a:schemeClr val="tx1"/>
              </a:solidFill>
            </a:rPr>
            <a:t>Заключение: </a:t>
          </a:r>
          <a:r>
            <a:rPr lang="ru-RU" sz="1400" b="0" i="0" dirty="0">
              <a:solidFill>
                <a:srgbClr val="FF0000"/>
              </a:solidFill>
            </a:rPr>
            <a:t>анти-Е антитела</a:t>
          </a:r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Идентификация антител: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dirty="0">
              <a:solidFill>
                <a:schemeClr val="tx1"/>
              </a:solidFill>
            </a:rPr>
            <a:t>1-,</a:t>
          </a:r>
          <a:r>
            <a:rPr lang="ru-RU" sz="1400" b="1" i="0" dirty="0">
              <a:solidFill>
                <a:srgbClr val="FF0000"/>
              </a:solidFill>
            </a:rPr>
            <a:t> </a:t>
          </a:r>
          <a:r>
            <a:rPr lang="ru-RU" sz="1400" b="0" i="0" dirty="0">
              <a:solidFill>
                <a:srgbClr val="FF0000"/>
              </a:solidFill>
            </a:rPr>
            <a:t>2+, 3+, 4+++, 5++, </a:t>
          </a:r>
          <a:r>
            <a:rPr lang="ru-RU" sz="1400" b="0" i="0" dirty="0">
              <a:solidFill>
                <a:schemeClr val="tx1"/>
              </a:solidFill>
            </a:rPr>
            <a:t>6-</a:t>
          </a:r>
          <a:r>
            <a:rPr lang="ru-RU" sz="1400" b="0" i="0" dirty="0"/>
            <a:t>, 7-, </a:t>
          </a:r>
          <a:r>
            <a:rPr lang="ru-RU" sz="1400" b="0" i="0" dirty="0">
              <a:solidFill>
                <a:srgbClr val="FF0000"/>
              </a:solidFill>
            </a:rPr>
            <a:t>8+, 9+++, </a:t>
          </a:r>
          <a:r>
            <a:rPr lang="ru-RU" sz="1400" b="0" i="0" dirty="0">
              <a:solidFill>
                <a:schemeClr val="tx1"/>
              </a:solidFill>
            </a:rPr>
            <a:t>10-, 11-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sz="1400" b="0" i="0" dirty="0">
            <a:solidFill>
              <a:schemeClr val="tx1"/>
            </a:solidFill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1" dirty="0">
              <a:solidFill>
                <a:schemeClr val="tx1"/>
              </a:solidFill>
            </a:rPr>
            <a:t>Заключение: </a:t>
          </a:r>
          <a:r>
            <a:rPr lang="ru-RU" sz="1400" b="0" i="0" dirty="0">
              <a:solidFill>
                <a:srgbClr val="FF0000"/>
              </a:solidFill>
            </a:rPr>
            <a:t>анти-М антитела</a:t>
          </a:r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51118" custScaleY="125463" custLinFactNeighborX="8156" custLinFactNeighborY="-17358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Идентификация антител: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>
              <a:solidFill>
                <a:schemeClr val="tx1"/>
              </a:solidFill>
            </a:rPr>
            <a:t>1-,</a:t>
          </a:r>
          <a:r>
            <a:rPr lang="ru-RU" sz="1400" b="0" i="0" dirty="0">
              <a:solidFill>
                <a:srgbClr val="FF0000"/>
              </a:solidFill>
            </a:rPr>
            <a:t> 2++, 3++, 4+, 5-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>
              <a:solidFill>
                <a:srgbClr val="FF0000"/>
              </a:solidFill>
            </a:rPr>
            <a:t>6++, 7+, 8+, 9+</a:t>
          </a:r>
          <a:r>
            <a:rPr lang="ru-RU" sz="1400" b="0" i="0" dirty="0">
              <a:solidFill>
                <a:schemeClr val="tx1"/>
              </a:solidFill>
            </a:rPr>
            <a:t>, 10-, 11-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>
              <a:solidFill>
                <a:schemeClr val="tx1"/>
              </a:solidFill>
            </a:rPr>
            <a:t>Заключение: </a:t>
          </a:r>
          <a:r>
            <a:rPr lang="ru-RU" sz="1400" b="0" i="1" dirty="0">
              <a:solidFill>
                <a:srgbClr val="FF0000"/>
              </a:solidFill>
            </a:rPr>
            <a:t>анти-</a:t>
          </a:r>
          <a:r>
            <a:rPr lang="en-US" sz="1400" b="0" i="1" dirty="0" err="1">
              <a:solidFill>
                <a:srgbClr val="FF0000"/>
              </a:solidFill>
            </a:rPr>
            <a:t>Jka</a:t>
          </a:r>
          <a:r>
            <a:rPr lang="ru-RU" sz="1400" b="0" i="1" dirty="0">
              <a:solidFill>
                <a:srgbClr val="FF0000"/>
              </a:solidFill>
            </a:rPr>
            <a:t> антитела</a:t>
          </a:r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dirty="0">
              <a:solidFill>
                <a:schemeClr val="tx1"/>
              </a:solidFill>
            </a:rPr>
            <a:t>Результаты подбора доноров: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(a-b+) –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</a:t>
          </a:r>
          <a:r>
            <a:rPr lang="en-US" sz="1400" b="0" i="0" dirty="0" err="1">
              <a:solidFill>
                <a:schemeClr val="tx1"/>
              </a:solidFill>
            </a:rPr>
            <a:t>a+</a:t>
          </a:r>
          <a:r>
            <a:rPr lang="en-US" sz="1400" b="1" i="0" dirty="0" err="1">
              <a:solidFill>
                <a:srgbClr val="FF0000"/>
              </a:solidFill>
            </a:rPr>
            <a:t>b</a:t>
          </a:r>
          <a:r>
            <a:rPr lang="en-US" sz="1400" b="1" i="0" dirty="0">
              <a:solidFill>
                <a:srgbClr val="FF0000"/>
              </a:solidFill>
            </a:rPr>
            <a:t>+</a:t>
          </a:r>
          <a:r>
            <a:rPr lang="en-US" sz="1400" b="0" i="0" dirty="0">
              <a:solidFill>
                <a:schemeClr val="tx1"/>
              </a:solidFill>
            </a:rPr>
            <a:t>) </a:t>
          </a:r>
          <a:r>
            <a:rPr lang="en-US" sz="1400" b="0" i="0" dirty="0">
              <a:solidFill>
                <a:srgbClr val="FF0000"/>
              </a:solidFill>
            </a:rPr>
            <a:t>+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</a:t>
          </a:r>
          <a:r>
            <a:rPr lang="en-US" sz="1400" b="0" i="0" dirty="0" err="1">
              <a:solidFill>
                <a:schemeClr val="tx1"/>
              </a:solidFill>
            </a:rPr>
            <a:t>a+b</a:t>
          </a:r>
          <a:r>
            <a:rPr lang="en-US" sz="1400" b="0" i="0" dirty="0">
              <a:solidFill>
                <a:schemeClr val="tx1"/>
              </a:solidFill>
            </a:rPr>
            <a:t>-) ++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</a:t>
          </a:r>
          <a:r>
            <a:rPr lang="en-US" sz="1400" b="0" i="0" dirty="0" err="1">
              <a:solidFill>
                <a:schemeClr val="tx1"/>
              </a:solidFill>
            </a:rPr>
            <a:t>a+</a:t>
          </a:r>
          <a:r>
            <a:rPr lang="en-US" sz="1400" b="1" i="0" dirty="0" err="1">
              <a:solidFill>
                <a:srgbClr val="FF0000"/>
              </a:solidFill>
            </a:rPr>
            <a:t>b</a:t>
          </a:r>
          <a:r>
            <a:rPr lang="en-US" sz="1400" b="1" i="0" dirty="0">
              <a:solidFill>
                <a:srgbClr val="FF0000"/>
              </a:solidFill>
            </a:rPr>
            <a:t>+</a:t>
          </a:r>
          <a:r>
            <a:rPr lang="en-US" sz="1400" b="0" i="0" dirty="0">
              <a:solidFill>
                <a:schemeClr val="tx1"/>
              </a:solidFill>
            </a:rPr>
            <a:t>) </a:t>
          </a:r>
          <a:r>
            <a:rPr lang="en-US" sz="1400" b="0" i="0" dirty="0">
              <a:solidFill>
                <a:srgbClr val="FF0000"/>
              </a:solidFill>
            </a:rPr>
            <a:t>–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(a-b+) –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dirty="0" err="1">
              <a:solidFill>
                <a:schemeClr val="tx1"/>
              </a:solidFill>
            </a:rPr>
            <a:t>Jk</a:t>
          </a:r>
          <a:r>
            <a:rPr lang="en-US" sz="1400" b="0" i="0" dirty="0">
              <a:solidFill>
                <a:schemeClr val="tx1"/>
              </a:solidFill>
            </a:rPr>
            <a:t>(a-b+) –</a:t>
          </a:r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46344" custLinFactNeighborX="7114" custLinFactNeighborY="-24692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Идентификация антител: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>
              <a:solidFill>
                <a:schemeClr val="tx1"/>
              </a:solidFill>
            </a:rPr>
            <a:t>1-, 2-, 3-, 4-, 5-, 6-, </a:t>
          </a:r>
          <a:r>
            <a:rPr lang="ru-RU" sz="1400" b="1" i="0" dirty="0">
              <a:solidFill>
                <a:srgbClr val="FF0000"/>
              </a:solidFill>
            </a:rPr>
            <a:t>7+</a:t>
          </a:r>
          <a:r>
            <a:rPr lang="ru-RU" sz="1400" b="0" i="0" dirty="0">
              <a:solidFill>
                <a:schemeClr val="tx1"/>
              </a:solidFill>
            </a:rPr>
            <a:t>, 8-, 9-, 10-11-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>
              <a:solidFill>
                <a:schemeClr val="tx1"/>
              </a:solidFill>
            </a:rPr>
            <a:t>Результат </a:t>
          </a:r>
          <a:r>
            <a:rPr lang="ru-RU" sz="1400" b="0" i="0" dirty="0" err="1">
              <a:solidFill>
                <a:schemeClr val="tx1"/>
              </a:solidFill>
            </a:rPr>
            <a:t>лимфоцитотоксического</a:t>
          </a:r>
          <a:r>
            <a:rPr lang="ru-RU" sz="1400" b="0" i="0" dirty="0">
              <a:solidFill>
                <a:schemeClr val="tx1"/>
              </a:solidFill>
            </a:rPr>
            <a:t> теста: положительный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>
              <a:solidFill>
                <a:schemeClr val="tx1"/>
              </a:solidFill>
            </a:rPr>
            <a:t>Заключение: </a:t>
          </a:r>
          <a:r>
            <a:rPr lang="ru-RU" sz="1400" b="0" i="0" dirty="0">
              <a:solidFill>
                <a:srgbClr val="FF0000"/>
              </a:solidFill>
            </a:rPr>
            <a:t>анти-</a:t>
          </a:r>
          <a:r>
            <a:rPr lang="en-US" sz="1400" b="0" i="0" dirty="0">
              <a:solidFill>
                <a:srgbClr val="FF0000"/>
              </a:solidFill>
            </a:rPr>
            <a:t>HLA</a:t>
          </a:r>
          <a:r>
            <a:rPr lang="ru-RU" sz="1400" b="0" i="0" dirty="0">
              <a:solidFill>
                <a:srgbClr val="FF0000"/>
              </a:solidFill>
            </a:rPr>
            <a:t> антитела, реагирующие с эритроцитами</a:t>
          </a:r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1" custScaleX="43794" custScaleY="14500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1" custScaleX="245113" custScaleY="120987" custLinFactNeighborX="-16289" custLinFactNeighborY="-93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dirty="0"/>
            <a:t>Скрининг антител: </a:t>
          </a:r>
          <a:r>
            <a:rPr lang="en-US" sz="1400" b="0" i="0" dirty="0">
              <a:solidFill>
                <a:srgbClr val="FF0000"/>
              </a:solidFill>
            </a:rPr>
            <a:t>I</a:t>
          </a:r>
          <a:r>
            <a:rPr lang="ru-RU" sz="1400" b="0" i="0" dirty="0">
              <a:solidFill>
                <a:srgbClr val="FF0000"/>
              </a:solidFill>
            </a:rPr>
            <a:t>+</a:t>
          </a:r>
          <a:r>
            <a:rPr lang="en-US" sz="1400" b="0" i="0" dirty="0">
              <a:solidFill>
                <a:srgbClr val="FF0000"/>
              </a:solidFill>
            </a:rPr>
            <a:t>, II+, III</a:t>
          </a:r>
          <a:r>
            <a:rPr lang="ru-RU" sz="1400" b="0" i="0" dirty="0">
              <a:solidFill>
                <a:srgbClr val="FF0000"/>
              </a:solidFill>
            </a:rPr>
            <a:t>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Прямой </a:t>
          </a:r>
          <a:r>
            <a:rPr lang="ru-RU" sz="1400" b="0" i="0" dirty="0" err="1">
              <a:solidFill>
                <a:srgbClr val="FF0000"/>
              </a:solidFill>
            </a:rPr>
            <a:t>антиглобулиновый</a:t>
          </a:r>
          <a:r>
            <a:rPr lang="ru-RU" sz="1400" b="0" i="0" dirty="0">
              <a:solidFill>
                <a:srgbClr val="FF0000"/>
              </a:solidFill>
            </a:rPr>
            <a:t> тест – пол.</a:t>
          </a:r>
          <a:r>
            <a:rPr lang="ru-RU" sz="1400" b="0" i="0" dirty="0"/>
            <a:t> (</a:t>
          </a:r>
          <a:r>
            <a:rPr lang="en-US" sz="1400" b="0" i="0" dirty="0"/>
            <a:t>IgG-, IgA-, </a:t>
          </a:r>
          <a:r>
            <a:rPr lang="en-US" sz="1400" b="0" i="0" dirty="0">
              <a:solidFill>
                <a:srgbClr val="FF0000"/>
              </a:solidFill>
            </a:rPr>
            <a:t>IgM+, C3c+, C3d+</a:t>
          </a:r>
          <a:r>
            <a:rPr lang="en-US" sz="1400" b="0" i="0" dirty="0"/>
            <a:t>)</a:t>
          </a:r>
          <a:endParaRPr lang="ru-RU" sz="1400" b="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dirty="0"/>
            <a:t>Заключение: </a:t>
          </a:r>
          <a:r>
            <a:rPr lang="ru-RU" sz="1400" i="0" dirty="0" err="1"/>
            <a:t>полиспецифические</a:t>
          </a:r>
          <a:r>
            <a:rPr lang="ru-RU" sz="1400" i="0" dirty="0"/>
            <a:t>  </a:t>
          </a:r>
          <a:r>
            <a:rPr lang="ru-RU" sz="1400" i="0" dirty="0" err="1"/>
            <a:t>аллоантитела</a:t>
          </a:r>
          <a:r>
            <a:rPr lang="ru-RU" sz="1400" i="0" dirty="0"/>
            <a:t> + </a:t>
          </a:r>
          <a:r>
            <a:rPr lang="ru-RU" sz="1400" i="0" dirty="0" err="1"/>
            <a:t>аутоантитела</a:t>
          </a:r>
          <a:endParaRPr lang="ru-RU" sz="140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через  2,5 мес.: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i="0" dirty="0"/>
            <a:t>Скрининг антител: </a:t>
          </a:r>
          <a:r>
            <a:rPr lang="en-US" sz="1400" b="0" i="0" dirty="0">
              <a:solidFill>
                <a:schemeClr val="tx1"/>
              </a:solidFill>
            </a:rPr>
            <a:t>I-, II</a:t>
          </a:r>
          <a:r>
            <a:rPr lang="ru-RU" sz="1400" b="0" i="0" dirty="0">
              <a:solidFill>
                <a:schemeClr val="tx1"/>
              </a:solidFill>
            </a:rPr>
            <a:t>-</a:t>
          </a:r>
          <a:r>
            <a:rPr lang="en-US" sz="1400" b="0" i="0" dirty="0">
              <a:solidFill>
                <a:schemeClr val="tx1"/>
              </a:solidFill>
            </a:rPr>
            <a:t>, III-</a:t>
          </a:r>
          <a:endParaRPr lang="ru-RU" sz="1400" b="0" i="0" dirty="0">
            <a:solidFill>
              <a:schemeClr val="tx1"/>
            </a:solidFill>
          </a:endParaRP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i="0" dirty="0"/>
            <a:t>Прямой </a:t>
          </a:r>
          <a:r>
            <a:rPr lang="ru-RU" sz="1400" i="0" dirty="0" err="1"/>
            <a:t>антиглобулиновый</a:t>
          </a:r>
          <a:r>
            <a:rPr lang="ru-RU" sz="1400" i="0" dirty="0"/>
            <a:t> тест – </a:t>
          </a:r>
          <a:r>
            <a:rPr lang="ru-RU" sz="1400" i="0" dirty="0">
              <a:solidFill>
                <a:schemeClr val="tx1"/>
              </a:solidFill>
            </a:rPr>
            <a:t>пол.</a:t>
          </a:r>
          <a:endParaRPr lang="ru-RU" sz="1400" i="1" dirty="0">
            <a:solidFill>
              <a:schemeClr val="tx1"/>
            </a:solidFill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0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Заключение: выявлены </a:t>
          </a:r>
          <a:r>
            <a:rPr lang="ru-RU" sz="1400" i="0" dirty="0" err="1"/>
            <a:t>аутоантитела</a:t>
          </a:r>
          <a:endParaRPr lang="ru-RU" sz="1400" i="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33604" custLinFactNeighborX="7935" custLinFactNeighborY="-11189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687F82-B643-4A13-A470-080FEB0848B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0A5F6EB-0920-4ADD-A1E0-FA6FCAFC45A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>
              <a:solidFill>
                <a:schemeClr val="tx1"/>
              </a:solidFill>
            </a:rPr>
            <a:t>Посттрансфузионная химера</a:t>
          </a:r>
          <a:endParaRPr lang="ru-RU" sz="2000" dirty="0">
            <a:solidFill>
              <a:schemeClr val="tx1"/>
            </a:solidFill>
          </a:endParaRPr>
        </a:p>
      </dgm:t>
    </dgm:pt>
    <dgm:pt modelId="{6F4CF39E-A0A4-4515-8E9C-E444518079A2}" type="parTrans" cxnId="{597F532E-489C-4940-BD67-2F84901E76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40CA917-EBA5-41AF-8714-13447829BEE0}" type="sibTrans" cxnId="{597F532E-489C-4940-BD67-2F84901E76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F6A2B2D-6A79-425A-8676-3BA73F7F14F2}">
      <dgm:prSet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000">
              <a:solidFill>
                <a:schemeClr val="tx1"/>
              </a:solidFill>
            </a:rPr>
            <a:t>Посттрансплантационная химера</a:t>
          </a:r>
          <a:endParaRPr lang="ru-RU" sz="2000" dirty="0">
            <a:solidFill>
              <a:schemeClr val="tx1"/>
            </a:solidFill>
          </a:endParaRPr>
        </a:p>
      </dgm:t>
    </dgm:pt>
    <dgm:pt modelId="{45ACC348-1E16-485F-802D-55B124609AF6}" type="parTrans" cxnId="{980D91D1-FABB-407B-AC11-27378DC288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282FD19-2FDB-484D-9531-AD69B8555AB1}" type="sibTrans" cxnId="{980D91D1-FABB-407B-AC11-27378DC288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81BDCEF-A37F-4392-9FAC-C3264D7B25A8}" type="pres">
      <dgm:prSet presAssocID="{D7687F82-B643-4A13-A470-080FEB0848B8}" presName="linear" presStyleCnt="0">
        <dgm:presLayoutVars>
          <dgm:dir/>
          <dgm:animLvl val="lvl"/>
          <dgm:resizeHandles val="exact"/>
        </dgm:presLayoutVars>
      </dgm:prSet>
      <dgm:spPr/>
    </dgm:pt>
    <dgm:pt modelId="{5418C573-59E4-48FE-84C5-B6A011C5F077}" type="pres">
      <dgm:prSet presAssocID="{90A5F6EB-0920-4ADD-A1E0-FA6FCAFC45A2}" presName="parentLin" presStyleCnt="0"/>
      <dgm:spPr/>
    </dgm:pt>
    <dgm:pt modelId="{10C265A3-9F65-48EF-8038-B666FA2B837D}" type="pres">
      <dgm:prSet presAssocID="{90A5F6EB-0920-4ADD-A1E0-FA6FCAFC45A2}" presName="parentLeftMargin" presStyleLbl="node1" presStyleIdx="0" presStyleCnt="2"/>
      <dgm:spPr/>
    </dgm:pt>
    <dgm:pt modelId="{B6D06A13-FDE5-4C38-8F8B-B7B789B58BED}" type="pres">
      <dgm:prSet presAssocID="{90A5F6EB-0920-4ADD-A1E0-FA6FCAFC45A2}" presName="parentText" presStyleLbl="node1" presStyleIdx="0" presStyleCnt="2" custLinFactNeighborX="16522" custLinFactNeighborY="11210">
        <dgm:presLayoutVars>
          <dgm:chMax val="0"/>
          <dgm:bulletEnabled val="1"/>
        </dgm:presLayoutVars>
      </dgm:prSet>
      <dgm:spPr/>
    </dgm:pt>
    <dgm:pt modelId="{1F5508AA-09B5-4DA6-8FF4-C0A3BCEF7478}" type="pres">
      <dgm:prSet presAssocID="{90A5F6EB-0920-4ADD-A1E0-FA6FCAFC45A2}" presName="negativeSpace" presStyleCnt="0"/>
      <dgm:spPr/>
    </dgm:pt>
    <dgm:pt modelId="{F575B179-C2F5-4ED2-80F1-B2C250AF320D}" type="pres">
      <dgm:prSet presAssocID="{90A5F6EB-0920-4ADD-A1E0-FA6FCAFC45A2}" presName="childText" presStyleLbl="conFgAcc1" presStyleIdx="0" presStyleCnt="2">
        <dgm:presLayoutVars>
          <dgm:bulletEnabled val="1"/>
        </dgm:presLayoutVars>
      </dgm:prSet>
      <dgm:spPr/>
    </dgm:pt>
    <dgm:pt modelId="{2B9CD983-9FD4-4C6D-BF8E-ED2B44EB4ECC}" type="pres">
      <dgm:prSet presAssocID="{340CA917-EBA5-41AF-8714-13447829BEE0}" presName="spaceBetweenRectangles" presStyleCnt="0"/>
      <dgm:spPr/>
    </dgm:pt>
    <dgm:pt modelId="{826CEE8B-C1E8-47E5-B40D-3ACE1631114D}" type="pres">
      <dgm:prSet presAssocID="{7F6A2B2D-6A79-425A-8676-3BA73F7F14F2}" presName="parentLin" presStyleCnt="0"/>
      <dgm:spPr/>
    </dgm:pt>
    <dgm:pt modelId="{6CC0E55B-C639-4E1E-9542-6B8FA1470C2B}" type="pres">
      <dgm:prSet presAssocID="{7F6A2B2D-6A79-425A-8676-3BA73F7F14F2}" presName="parentLeftMargin" presStyleLbl="node1" presStyleIdx="0" presStyleCnt="2"/>
      <dgm:spPr/>
    </dgm:pt>
    <dgm:pt modelId="{60F71901-3E4E-44F8-9238-40B9FFD073C1}" type="pres">
      <dgm:prSet presAssocID="{7F6A2B2D-6A79-425A-8676-3BA73F7F14F2}" presName="parentText" presStyleLbl="node1" presStyleIdx="1" presStyleCnt="2" custLinFactNeighborX="-2898" custLinFactNeighborY="-17648">
        <dgm:presLayoutVars>
          <dgm:chMax val="0"/>
          <dgm:bulletEnabled val="1"/>
        </dgm:presLayoutVars>
      </dgm:prSet>
      <dgm:spPr/>
    </dgm:pt>
    <dgm:pt modelId="{75AEFC5D-BE53-43B4-88F3-E90C5A6F2198}" type="pres">
      <dgm:prSet presAssocID="{7F6A2B2D-6A79-425A-8676-3BA73F7F14F2}" presName="negativeSpace" presStyleCnt="0"/>
      <dgm:spPr/>
    </dgm:pt>
    <dgm:pt modelId="{B2B02CF8-F1A3-40E9-A41D-7A146E6CBB98}" type="pres">
      <dgm:prSet presAssocID="{7F6A2B2D-6A79-425A-8676-3BA73F7F14F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7F532E-489C-4940-BD67-2F84901E7603}" srcId="{D7687F82-B643-4A13-A470-080FEB0848B8}" destId="{90A5F6EB-0920-4ADD-A1E0-FA6FCAFC45A2}" srcOrd="0" destOrd="0" parTransId="{6F4CF39E-A0A4-4515-8E9C-E444518079A2}" sibTransId="{340CA917-EBA5-41AF-8714-13447829BEE0}"/>
    <dgm:cxn modelId="{17923842-8A84-4BD4-86EE-2A30C259CFC1}" type="presOf" srcId="{90A5F6EB-0920-4ADD-A1E0-FA6FCAFC45A2}" destId="{B6D06A13-FDE5-4C38-8F8B-B7B789B58BED}" srcOrd="1" destOrd="0" presId="urn:microsoft.com/office/officeart/2005/8/layout/list1"/>
    <dgm:cxn modelId="{8AE11B4B-2304-436B-A866-E92500008DF1}" type="presOf" srcId="{7F6A2B2D-6A79-425A-8676-3BA73F7F14F2}" destId="{6CC0E55B-C639-4E1E-9542-6B8FA1470C2B}" srcOrd="0" destOrd="0" presId="urn:microsoft.com/office/officeart/2005/8/layout/list1"/>
    <dgm:cxn modelId="{6A077751-60A4-441D-9A8E-C953B3106635}" type="presOf" srcId="{90A5F6EB-0920-4ADD-A1E0-FA6FCAFC45A2}" destId="{10C265A3-9F65-48EF-8038-B666FA2B837D}" srcOrd="0" destOrd="0" presId="urn:microsoft.com/office/officeart/2005/8/layout/list1"/>
    <dgm:cxn modelId="{2E1F99AB-24BA-41D4-A2CB-CE4B30E9504D}" type="presOf" srcId="{D7687F82-B643-4A13-A470-080FEB0848B8}" destId="{681BDCEF-A37F-4392-9FAC-C3264D7B25A8}" srcOrd="0" destOrd="0" presId="urn:microsoft.com/office/officeart/2005/8/layout/list1"/>
    <dgm:cxn modelId="{980D91D1-FABB-407B-AC11-27378DC288F5}" srcId="{D7687F82-B643-4A13-A470-080FEB0848B8}" destId="{7F6A2B2D-6A79-425A-8676-3BA73F7F14F2}" srcOrd="1" destOrd="0" parTransId="{45ACC348-1E16-485F-802D-55B124609AF6}" sibTransId="{1282FD19-2FDB-484D-9531-AD69B8555AB1}"/>
    <dgm:cxn modelId="{34EB36EC-CC44-4601-9FA9-F7C11434C0F1}" type="presOf" srcId="{7F6A2B2D-6A79-425A-8676-3BA73F7F14F2}" destId="{60F71901-3E4E-44F8-9238-40B9FFD073C1}" srcOrd="1" destOrd="0" presId="urn:microsoft.com/office/officeart/2005/8/layout/list1"/>
    <dgm:cxn modelId="{B156F0B6-C217-4AB0-ABFF-E0C48D3626F4}" type="presParOf" srcId="{681BDCEF-A37F-4392-9FAC-C3264D7B25A8}" destId="{5418C573-59E4-48FE-84C5-B6A011C5F077}" srcOrd="0" destOrd="0" presId="urn:microsoft.com/office/officeart/2005/8/layout/list1"/>
    <dgm:cxn modelId="{9FEAF73C-6A63-4A5E-AFCF-AB45E85B3BF1}" type="presParOf" srcId="{5418C573-59E4-48FE-84C5-B6A011C5F077}" destId="{10C265A3-9F65-48EF-8038-B666FA2B837D}" srcOrd="0" destOrd="0" presId="urn:microsoft.com/office/officeart/2005/8/layout/list1"/>
    <dgm:cxn modelId="{3FA89AFB-0164-4F3F-AACF-77C0491D1FE4}" type="presParOf" srcId="{5418C573-59E4-48FE-84C5-B6A011C5F077}" destId="{B6D06A13-FDE5-4C38-8F8B-B7B789B58BED}" srcOrd="1" destOrd="0" presId="urn:microsoft.com/office/officeart/2005/8/layout/list1"/>
    <dgm:cxn modelId="{1D3CE7F8-CC5C-42A1-8BF4-F03DF476A9CD}" type="presParOf" srcId="{681BDCEF-A37F-4392-9FAC-C3264D7B25A8}" destId="{1F5508AA-09B5-4DA6-8FF4-C0A3BCEF7478}" srcOrd="1" destOrd="0" presId="urn:microsoft.com/office/officeart/2005/8/layout/list1"/>
    <dgm:cxn modelId="{5A06A7EA-6AA1-46E6-89CC-795475993A32}" type="presParOf" srcId="{681BDCEF-A37F-4392-9FAC-C3264D7B25A8}" destId="{F575B179-C2F5-4ED2-80F1-B2C250AF320D}" srcOrd="2" destOrd="0" presId="urn:microsoft.com/office/officeart/2005/8/layout/list1"/>
    <dgm:cxn modelId="{DB5342FF-06B7-42BA-8BAC-EEF9C0D3785D}" type="presParOf" srcId="{681BDCEF-A37F-4392-9FAC-C3264D7B25A8}" destId="{2B9CD983-9FD4-4C6D-BF8E-ED2B44EB4ECC}" srcOrd="3" destOrd="0" presId="urn:microsoft.com/office/officeart/2005/8/layout/list1"/>
    <dgm:cxn modelId="{02DC778D-5D5E-4A2A-B4BA-602940A59B1C}" type="presParOf" srcId="{681BDCEF-A37F-4392-9FAC-C3264D7B25A8}" destId="{826CEE8B-C1E8-47E5-B40D-3ACE1631114D}" srcOrd="4" destOrd="0" presId="urn:microsoft.com/office/officeart/2005/8/layout/list1"/>
    <dgm:cxn modelId="{83902EF9-5F8C-4327-B2A8-0503A8C83B50}" type="presParOf" srcId="{826CEE8B-C1E8-47E5-B40D-3ACE1631114D}" destId="{6CC0E55B-C639-4E1E-9542-6B8FA1470C2B}" srcOrd="0" destOrd="0" presId="urn:microsoft.com/office/officeart/2005/8/layout/list1"/>
    <dgm:cxn modelId="{C0D2771D-0160-48EF-80B9-83E095EF8DFB}" type="presParOf" srcId="{826CEE8B-C1E8-47E5-B40D-3ACE1631114D}" destId="{60F71901-3E4E-44F8-9238-40B9FFD073C1}" srcOrd="1" destOrd="0" presId="urn:microsoft.com/office/officeart/2005/8/layout/list1"/>
    <dgm:cxn modelId="{01C6A043-E169-4FF0-9D3F-31449C599BE5}" type="presParOf" srcId="{681BDCEF-A37F-4392-9FAC-C3264D7B25A8}" destId="{75AEFC5D-BE53-43B4-88F3-E90C5A6F2198}" srcOrd="5" destOrd="0" presId="urn:microsoft.com/office/officeart/2005/8/layout/list1"/>
    <dgm:cxn modelId="{E98B547F-DA25-4BDA-B503-B921CC951508}" type="presParOf" srcId="{681BDCEF-A37F-4392-9FAC-C3264D7B25A8}" destId="{B2B02CF8-F1A3-40E9-A41D-7A146E6CBB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Заключение: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резус-фенотип: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 err="1"/>
            <a:t>С+с+</a:t>
          </a:r>
          <a:r>
            <a:rPr lang="ru-RU" sz="1400" b="0" i="0" dirty="0" err="1">
              <a:solidFill>
                <a:srgbClr val="FF0000"/>
              </a:solidFill>
            </a:rPr>
            <a:t>Е</a:t>
          </a:r>
          <a:r>
            <a:rPr lang="ru-RU" sz="1400" b="0" i="0" dirty="0">
              <a:solidFill>
                <a:srgbClr val="FF0000"/>
              </a:solidFill>
            </a:rPr>
            <a:t>(химера)</a:t>
          </a:r>
          <a:r>
            <a:rPr lang="ru-RU" sz="1400" i="0" dirty="0"/>
            <a:t>е+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через  2 мес.: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Заключение: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резус-фенотип: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 err="1"/>
            <a:t>С+с+Е-е</a:t>
          </a:r>
          <a:r>
            <a:rPr lang="ru-RU" sz="1400" i="0" dirty="0"/>
            <a:t>+</a:t>
          </a: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33604" custLinFactNeighborX="7935" custLinFactNeighborY="-16105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FDB72-7DF6-467C-96B2-6A18604D208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5956D1B4-D535-4762-872F-08B2B28E5FA5}">
      <dgm:prSet phldrT="[Текст]" custT="1"/>
      <dgm:spPr/>
      <dgm:t>
        <a:bodyPr/>
        <a:lstStyle/>
        <a:p>
          <a:pPr algn="ctr"/>
          <a:endParaRPr lang="ru-RU" sz="2000" dirty="0"/>
        </a:p>
        <a:p>
          <a:pPr algn="ctr"/>
          <a:endParaRPr lang="ru-RU" sz="2000" dirty="0"/>
        </a:p>
        <a:p>
          <a:pPr algn="ctr"/>
          <a:r>
            <a:rPr lang="ru-RU" sz="1800" b="1" dirty="0">
              <a:solidFill>
                <a:schemeClr val="tx1"/>
              </a:solidFill>
            </a:rPr>
            <a:t>Человеческий фактор:</a:t>
          </a:r>
        </a:p>
        <a:p>
          <a:pPr algn="l"/>
          <a:r>
            <a:rPr lang="ru-RU" sz="1800" dirty="0">
              <a:solidFill>
                <a:schemeClr val="tx1"/>
              </a:solidFill>
            </a:rPr>
            <a:t>- </a:t>
          </a:r>
          <a:r>
            <a:rPr lang="ru-RU" sz="1600" dirty="0">
              <a:solidFill>
                <a:schemeClr val="tx1"/>
              </a:solidFill>
            </a:rPr>
            <a:t>перепутывание образцов крови,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оценка или документирование результата .</a:t>
          </a:r>
        </a:p>
        <a:p>
          <a:pPr algn="l"/>
          <a:endParaRPr lang="ru-RU" sz="2000" dirty="0"/>
        </a:p>
      </dgm:t>
    </dgm:pt>
    <dgm:pt modelId="{E10DA94B-3BBE-40C0-A91B-D94C2A11A5EC}" type="parTrans" cxnId="{B48E0F7C-A626-4A71-819D-FC016B94DE39}">
      <dgm:prSet/>
      <dgm:spPr/>
      <dgm:t>
        <a:bodyPr/>
        <a:lstStyle/>
        <a:p>
          <a:endParaRPr lang="ru-RU"/>
        </a:p>
      </dgm:t>
    </dgm:pt>
    <dgm:pt modelId="{F5C03CC8-43FD-4E43-8FE2-DB66F6CABD1F}" type="sibTrans" cxnId="{B48E0F7C-A626-4A71-819D-FC016B94DE39}">
      <dgm:prSet/>
      <dgm:spPr/>
      <dgm:t>
        <a:bodyPr/>
        <a:lstStyle/>
        <a:p>
          <a:endParaRPr lang="ru-RU"/>
        </a:p>
      </dgm:t>
    </dgm:pt>
    <dgm:pt modelId="{6402283A-B53C-41BB-9059-FFB31BE1A240}">
      <dgm:prSet phldrT="[Текст]" custT="1"/>
      <dgm:spPr/>
      <dgm:t>
        <a:bodyPr/>
        <a:lstStyle/>
        <a:p>
          <a:pPr algn="ctr"/>
          <a:endParaRPr lang="ru-RU" sz="1800" b="1" dirty="0">
            <a:solidFill>
              <a:schemeClr val="tx1"/>
            </a:solidFill>
          </a:endParaRPr>
        </a:p>
        <a:p>
          <a:pPr algn="ctr"/>
          <a:endParaRPr lang="ru-RU" sz="1800" b="1" dirty="0">
            <a:solidFill>
              <a:schemeClr val="tx1"/>
            </a:solidFill>
          </a:endParaRPr>
        </a:p>
        <a:p>
          <a:pPr algn="ctr"/>
          <a:r>
            <a:rPr lang="ru-RU" sz="1800" b="1" dirty="0">
              <a:solidFill>
                <a:schemeClr val="tx1"/>
              </a:solidFill>
            </a:rPr>
            <a:t>Технические ошибки: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использование реактивов с истекшим сроком годности,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ошибочный порядок  внесения реактивов и образцов крови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исследование крови из немаркированной пробирки</a:t>
          </a:r>
          <a:endParaRPr lang="ru-RU" sz="1800" b="0" dirty="0">
            <a:solidFill>
              <a:schemeClr val="tx1"/>
            </a:solidFill>
          </a:endParaRPr>
        </a:p>
      </dgm:t>
    </dgm:pt>
    <dgm:pt modelId="{EBB71700-E991-4C48-A658-58671D8E572C}" type="parTrans" cxnId="{972A4173-7340-4F08-985F-65B118E63644}">
      <dgm:prSet/>
      <dgm:spPr/>
      <dgm:t>
        <a:bodyPr/>
        <a:lstStyle/>
        <a:p>
          <a:endParaRPr lang="ru-RU"/>
        </a:p>
      </dgm:t>
    </dgm:pt>
    <dgm:pt modelId="{1AF8872D-3A5E-4CEA-A90B-DF43888EF13E}" type="sibTrans" cxnId="{972A4173-7340-4F08-985F-65B118E63644}">
      <dgm:prSet/>
      <dgm:spPr/>
      <dgm:t>
        <a:bodyPr/>
        <a:lstStyle/>
        <a:p>
          <a:endParaRPr lang="ru-RU"/>
        </a:p>
      </dgm:t>
    </dgm:pt>
    <dgm:pt modelId="{FE9FB55C-2696-4286-B33F-338AEF9930CB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CEFC3548-AC09-4144-88B6-D3541A23894E}" type="parTrans" cxnId="{95CF49FC-4F30-4908-84C2-31433E974D43}">
      <dgm:prSet/>
      <dgm:spPr/>
      <dgm:t>
        <a:bodyPr/>
        <a:lstStyle/>
        <a:p>
          <a:endParaRPr lang="ru-RU"/>
        </a:p>
      </dgm:t>
    </dgm:pt>
    <dgm:pt modelId="{1AA43F56-8FA3-4888-906B-D1B29A33D224}" type="sibTrans" cxnId="{95CF49FC-4F30-4908-84C2-31433E974D43}">
      <dgm:prSet/>
      <dgm:spPr/>
      <dgm:t>
        <a:bodyPr/>
        <a:lstStyle/>
        <a:p>
          <a:endParaRPr lang="ru-RU"/>
        </a:p>
      </dgm:t>
    </dgm:pt>
    <dgm:pt modelId="{4E4FFD74-9D0B-4F72-A9B0-58A1CC5E2AA4}" type="pres">
      <dgm:prSet presAssocID="{700FDB72-7DF6-467C-96B2-6A18604D2089}" presName="Name0" presStyleCnt="0">
        <dgm:presLayoutVars>
          <dgm:dir/>
          <dgm:resizeHandles val="exact"/>
        </dgm:presLayoutVars>
      </dgm:prSet>
      <dgm:spPr/>
    </dgm:pt>
    <dgm:pt modelId="{77AB4904-8EF1-4098-9740-C17ABFDC6DC2}" type="pres">
      <dgm:prSet presAssocID="{700FDB72-7DF6-467C-96B2-6A18604D2089}" presName="fgShape" presStyleLbl="fgShp" presStyleIdx="0" presStyleCnt="1" custScaleY="66813" custLinFactNeighborX="0" custLinFactNeighborY="37574"/>
      <dgm:spPr/>
    </dgm:pt>
    <dgm:pt modelId="{E65B29ED-1660-45C1-A3ED-DD1E9DB7C291}" type="pres">
      <dgm:prSet presAssocID="{700FDB72-7DF6-467C-96B2-6A18604D2089}" presName="linComp" presStyleCnt="0"/>
      <dgm:spPr/>
    </dgm:pt>
    <dgm:pt modelId="{6A782F60-10DD-49F1-9EDD-9EDFE3EF6E4D}" type="pres">
      <dgm:prSet presAssocID="{5956D1B4-D535-4762-872F-08B2B28E5FA5}" presName="compNode" presStyleCnt="0"/>
      <dgm:spPr/>
    </dgm:pt>
    <dgm:pt modelId="{5A0235C3-C746-4CC2-9B57-330B7F73B186}" type="pres">
      <dgm:prSet presAssocID="{5956D1B4-D535-4762-872F-08B2B28E5FA5}" presName="bkgdShape" presStyleLbl="node1" presStyleIdx="0" presStyleCnt="3"/>
      <dgm:spPr/>
    </dgm:pt>
    <dgm:pt modelId="{20690ED0-D013-4E35-8400-85283F2B03B5}" type="pres">
      <dgm:prSet presAssocID="{5956D1B4-D535-4762-872F-08B2B28E5FA5}" presName="nodeTx" presStyleLbl="node1" presStyleIdx="0" presStyleCnt="3">
        <dgm:presLayoutVars>
          <dgm:bulletEnabled val="1"/>
        </dgm:presLayoutVars>
      </dgm:prSet>
      <dgm:spPr/>
    </dgm:pt>
    <dgm:pt modelId="{177741D3-DC86-456D-A087-908424257750}" type="pres">
      <dgm:prSet presAssocID="{5956D1B4-D535-4762-872F-08B2B28E5FA5}" presName="invisiNode" presStyleLbl="node1" presStyleIdx="0" presStyleCnt="3"/>
      <dgm:spPr/>
    </dgm:pt>
    <dgm:pt modelId="{624958C9-91D5-4461-8D13-F653583DFD8E}" type="pres">
      <dgm:prSet presAssocID="{5956D1B4-D535-4762-872F-08B2B28E5FA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CEA6C3-A529-41D7-88F5-E439D84122BA}" type="pres">
      <dgm:prSet presAssocID="{F5C03CC8-43FD-4E43-8FE2-DB66F6CABD1F}" presName="sibTrans" presStyleLbl="sibTrans2D1" presStyleIdx="0" presStyleCnt="0"/>
      <dgm:spPr/>
    </dgm:pt>
    <dgm:pt modelId="{93BF0D29-DC40-4AF9-8534-32452D74543B}" type="pres">
      <dgm:prSet presAssocID="{6402283A-B53C-41BB-9059-FFB31BE1A240}" presName="compNode" presStyleCnt="0"/>
      <dgm:spPr/>
    </dgm:pt>
    <dgm:pt modelId="{5B42AA2E-A58F-46E5-AFD6-EC637544E05D}" type="pres">
      <dgm:prSet presAssocID="{6402283A-B53C-41BB-9059-FFB31BE1A240}" presName="bkgdShape" presStyleLbl="node1" presStyleIdx="1" presStyleCnt="3" custLinFactNeighborX="0" custLinFactNeighborY="1641"/>
      <dgm:spPr/>
    </dgm:pt>
    <dgm:pt modelId="{BC465500-B6F3-440C-B7CB-82B91CE5549F}" type="pres">
      <dgm:prSet presAssocID="{6402283A-B53C-41BB-9059-FFB31BE1A240}" presName="nodeTx" presStyleLbl="node1" presStyleIdx="1" presStyleCnt="3">
        <dgm:presLayoutVars>
          <dgm:bulletEnabled val="1"/>
        </dgm:presLayoutVars>
      </dgm:prSet>
      <dgm:spPr/>
    </dgm:pt>
    <dgm:pt modelId="{ABB81C5A-8318-4DC6-AFC0-964E10346595}" type="pres">
      <dgm:prSet presAssocID="{6402283A-B53C-41BB-9059-FFB31BE1A240}" presName="invisiNode" presStyleLbl="node1" presStyleIdx="1" presStyleCnt="3"/>
      <dgm:spPr/>
    </dgm:pt>
    <dgm:pt modelId="{E53E9232-0763-4319-80B1-D8A55CCE25D1}" type="pres">
      <dgm:prSet presAssocID="{6402283A-B53C-41BB-9059-FFB31BE1A24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65E6DED-CD84-4ECF-9A8E-C3D8EEA493A5}" type="pres">
      <dgm:prSet presAssocID="{1AF8872D-3A5E-4CEA-A90B-DF43888EF13E}" presName="sibTrans" presStyleLbl="sibTrans2D1" presStyleIdx="0" presStyleCnt="0"/>
      <dgm:spPr/>
    </dgm:pt>
    <dgm:pt modelId="{4914C3BF-34E8-4289-A44E-1A584EEEF691}" type="pres">
      <dgm:prSet presAssocID="{FE9FB55C-2696-4286-B33F-338AEF9930CB}" presName="compNode" presStyleCnt="0"/>
      <dgm:spPr/>
    </dgm:pt>
    <dgm:pt modelId="{C7AE0998-8DCE-4938-9EA9-542CCB9C3D28}" type="pres">
      <dgm:prSet presAssocID="{FE9FB55C-2696-4286-B33F-338AEF9930CB}" presName="bkgdShape" presStyleLbl="node1" presStyleIdx="2" presStyleCnt="3"/>
      <dgm:spPr/>
    </dgm:pt>
    <dgm:pt modelId="{68355109-B31E-4E35-ACAF-137007DA8404}" type="pres">
      <dgm:prSet presAssocID="{FE9FB55C-2696-4286-B33F-338AEF9930CB}" presName="nodeTx" presStyleLbl="node1" presStyleIdx="2" presStyleCnt="3">
        <dgm:presLayoutVars>
          <dgm:bulletEnabled val="1"/>
        </dgm:presLayoutVars>
      </dgm:prSet>
      <dgm:spPr/>
    </dgm:pt>
    <dgm:pt modelId="{72CF8F83-4399-4EB7-BC0C-258D314BA623}" type="pres">
      <dgm:prSet presAssocID="{FE9FB55C-2696-4286-B33F-338AEF9930CB}" presName="invisiNode" presStyleLbl="node1" presStyleIdx="2" presStyleCnt="3"/>
      <dgm:spPr/>
    </dgm:pt>
    <dgm:pt modelId="{ED447063-57FA-4526-A06C-2069E76CB419}" type="pres">
      <dgm:prSet presAssocID="{FE9FB55C-2696-4286-B33F-338AEF9930C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F67440B-4F18-4DFE-8C57-297A13D0BB8A}" type="presOf" srcId="{F5C03CC8-43FD-4E43-8FE2-DB66F6CABD1F}" destId="{A0CEA6C3-A529-41D7-88F5-E439D84122BA}" srcOrd="0" destOrd="0" presId="urn:microsoft.com/office/officeart/2005/8/layout/hList7"/>
    <dgm:cxn modelId="{9974640F-E97C-4DB2-AFD4-E25DDD2260CB}" type="presOf" srcId="{1AF8872D-3A5E-4CEA-A90B-DF43888EF13E}" destId="{D65E6DED-CD84-4ECF-9A8E-C3D8EEA493A5}" srcOrd="0" destOrd="0" presId="urn:microsoft.com/office/officeart/2005/8/layout/hList7"/>
    <dgm:cxn modelId="{D6E08A2A-4D14-4241-AD0B-67F57B87AF9B}" type="presOf" srcId="{6402283A-B53C-41BB-9059-FFB31BE1A240}" destId="{5B42AA2E-A58F-46E5-AFD6-EC637544E05D}" srcOrd="0" destOrd="0" presId="urn:microsoft.com/office/officeart/2005/8/layout/hList7"/>
    <dgm:cxn modelId="{C9527F63-702D-4150-A016-A0DC7930DC76}" type="presOf" srcId="{5956D1B4-D535-4762-872F-08B2B28E5FA5}" destId="{5A0235C3-C746-4CC2-9B57-330B7F73B186}" srcOrd="0" destOrd="0" presId="urn:microsoft.com/office/officeart/2005/8/layout/hList7"/>
    <dgm:cxn modelId="{972A4173-7340-4F08-985F-65B118E63644}" srcId="{700FDB72-7DF6-467C-96B2-6A18604D2089}" destId="{6402283A-B53C-41BB-9059-FFB31BE1A240}" srcOrd="1" destOrd="0" parTransId="{EBB71700-E991-4C48-A658-58671D8E572C}" sibTransId="{1AF8872D-3A5E-4CEA-A90B-DF43888EF13E}"/>
    <dgm:cxn modelId="{B48E0F7C-A626-4A71-819D-FC016B94DE39}" srcId="{700FDB72-7DF6-467C-96B2-6A18604D2089}" destId="{5956D1B4-D535-4762-872F-08B2B28E5FA5}" srcOrd="0" destOrd="0" parTransId="{E10DA94B-3BBE-40C0-A91B-D94C2A11A5EC}" sibTransId="{F5C03CC8-43FD-4E43-8FE2-DB66F6CABD1F}"/>
    <dgm:cxn modelId="{550B81BC-A9FB-42E0-BA2D-16EBC54017B1}" type="presOf" srcId="{6402283A-B53C-41BB-9059-FFB31BE1A240}" destId="{BC465500-B6F3-440C-B7CB-82B91CE5549F}" srcOrd="1" destOrd="0" presId="urn:microsoft.com/office/officeart/2005/8/layout/hList7"/>
    <dgm:cxn modelId="{070BB6C9-1238-4CDB-846A-505E6B9F1452}" type="presOf" srcId="{FE9FB55C-2696-4286-B33F-338AEF9930CB}" destId="{68355109-B31E-4E35-ACAF-137007DA8404}" srcOrd="1" destOrd="0" presId="urn:microsoft.com/office/officeart/2005/8/layout/hList7"/>
    <dgm:cxn modelId="{34FCE5E0-AC42-4364-8E15-D95AE7A3BFB9}" type="presOf" srcId="{5956D1B4-D535-4762-872F-08B2B28E5FA5}" destId="{20690ED0-D013-4E35-8400-85283F2B03B5}" srcOrd="1" destOrd="0" presId="urn:microsoft.com/office/officeart/2005/8/layout/hList7"/>
    <dgm:cxn modelId="{EA9775F4-E635-455D-AB93-1B39BD4BD0CE}" type="presOf" srcId="{FE9FB55C-2696-4286-B33F-338AEF9930CB}" destId="{C7AE0998-8DCE-4938-9EA9-542CCB9C3D28}" srcOrd="0" destOrd="0" presId="urn:microsoft.com/office/officeart/2005/8/layout/hList7"/>
    <dgm:cxn modelId="{A8F242F7-44CF-48F7-8B20-DFA3853120BB}" type="presOf" srcId="{700FDB72-7DF6-467C-96B2-6A18604D2089}" destId="{4E4FFD74-9D0B-4F72-A9B0-58A1CC5E2AA4}" srcOrd="0" destOrd="0" presId="urn:microsoft.com/office/officeart/2005/8/layout/hList7"/>
    <dgm:cxn modelId="{95CF49FC-4F30-4908-84C2-31433E974D43}" srcId="{700FDB72-7DF6-467C-96B2-6A18604D2089}" destId="{FE9FB55C-2696-4286-B33F-338AEF9930CB}" srcOrd="2" destOrd="0" parTransId="{CEFC3548-AC09-4144-88B6-D3541A23894E}" sibTransId="{1AA43F56-8FA3-4888-906B-D1B29A33D224}"/>
    <dgm:cxn modelId="{C8390950-44D0-4F1A-9802-F678C222196A}" type="presParOf" srcId="{4E4FFD74-9D0B-4F72-A9B0-58A1CC5E2AA4}" destId="{77AB4904-8EF1-4098-9740-C17ABFDC6DC2}" srcOrd="0" destOrd="0" presId="urn:microsoft.com/office/officeart/2005/8/layout/hList7"/>
    <dgm:cxn modelId="{F4FA574C-BFC1-4219-95D1-E5829ACF9300}" type="presParOf" srcId="{4E4FFD74-9D0B-4F72-A9B0-58A1CC5E2AA4}" destId="{E65B29ED-1660-45C1-A3ED-DD1E9DB7C291}" srcOrd="1" destOrd="0" presId="urn:microsoft.com/office/officeart/2005/8/layout/hList7"/>
    <dgm:cxn modelId="{B87125B0-79E3-4F37-B722-7E051AD7C05C}" type="presParOf" srcId="{E65B29ED-1660-45C1-A3ED-DD1E9DB7C291}" destId="{6A782F60-10DD-49F1-9EDD-9EDFE3EF6E4D}" srcOrd="0" destOrd="0" presId="urn:microsoft.com/office/officeart/2005/8/layout/hList7"/>
    <dgm:cxn modelId="{4806CBDD-F639-4EE2-BDF3-C91AD1A8C2D3}" type="presParOf" srcId="{6A782F60-10DD-49F1-9EDD-9EDFE3EF6E4D}" destId="{5A0235C3-C746-4CC2-9B57-330B7F73B186}" srcOrd="0" destOrd="0" presId="urn:microsoft.com/office/officeart/2005/8/layout/hList7"/>
    <dgm:cxn modelId="{173A4C50-3396-4E24-8FF1-3062197DA8AB}" type="presParOf" srcId="{6A782F60-10DD-49F1-9EDD-9EDFE3EF6E4D}" destId="{20690ED0-D013-4E35-8400-85283F2B03B5}" srcOrd="1" destOrd="0" presId="urn:microsoft.com/office/officeart/2005/8/layout/hList7"/>
    <dgm:cxn modelId="{CBF01C84-2645-4741-B74B-F88D495836AF}" type="presParOf" srcId="{6A782F60-10DD-49F1-9EDD-9EDFE3EF6E4D}" destId="{177741D3-DC86-456D-A087-908424257750}" srcOrd="2" destOrd="0" presId="urn:microsoft.com/office/officeart/2005/8/layout/hList7"/>
    <dgm:cxn modelId="{E80CE07A-0434-458E-A5F4-618F08296455}" type="presParOf" srcId="{6A782F60-10DD-49F1-9EDD-9EDFE3EF6E4D}" destId="{624958C9-91D5-4461-8D13-F653583DFD8E}" srcOrd="3" destOrd="0" presId="urn:microsoft.com/office/officeart/2005/8/layout/hList7"/>
    <dgm:cxn modelId="{71E3982A-ED81-4E8D-9E47-1994AC04FC82}" type="presParOf" srcId="{E65B29ED-1660-45C1-A3ED-DD1E9DB7C291}" destId="{A0CEA6C3-A529-41D7-88F5-E439D84122BA}" srcOrd="1" destOrd="0" presId="urn:microsoft.com/office/officeart/2005/8/layout/hList7"/>
    <dgm:cxn modelId="{9042BBAC-2ECB-48E4-9C46-D0D44A83224C}" type="presParOf" srcId="{E65B29ED-1660-45C1-A3ED-DD1E9DB7C291}" destId="{93BF0D29-DC40-4AF9-8534-32452D74543B}" srcOrd="2" destOrd="0" presId="urn:microsoft.com/office/officeart/2005/8/layout/hList7"/>
    <dgm:cxn modelId="{BC5EAB3D-D8D7-48FA-8848-8EE7BD574965}" type="presParOf" srcId="{93BF0D29-DC40-4AF9-8534-32452D74543B}" destId="{5B42AA2E-A58F-46E5-AFD6-EC637544E05D}" srcOrd="0" destOrd="0" presId="urn:microsoft.com/office/officeart/2005/8/layout/hList7"/>
    <dgm:cxn modelId="{7789B793-897C-41E9-AF2B-C26B293ABC88}" type="presParOf" srcId="{93BF0D29-DC40-4AF9-8534-32452D74543B}" destId="{BC465500-B6F3-440C-B7CB-82B91CE5549F}" srcOrd="1" destOrd="0" presId="urn:microsoft.com/office/officeart/2005/8/layout/hList7"/>
    <dgm:cxn modelId="{C6B86101-64FC-49C4-9B39-7D24CC9B8191}" type="presParOf" srcId="{93BF0D29-DC40-4AF9-8534-32452D74543B}" destId="{ABB81C5A-8318-4DC6-AFC0-964E10346595}" srcOrd="2" destOrd="0" presId="urn:microsoft.com/office/officeart/2005/8/layout/hList7"/>
    <dgm:cxn modelId="{1DAB2D69-30B5-4A8C-A17F-B92ADFE9D5D1}" type="presParOf" srcId="{93BF0D29-DC40-4AF9-8534-32452D74543B}" destId="{E53E9232-0763-4319-80B1-D8A55CCE25D1}" srcOrd="3" destOrd="0" presId="urn:microsoft.com/office/officeart/2005/8/layout/hList7"/>
    <dgm:cxn modelId="{63AE4D34-F688-4E49-860A-9D831F95F6F9}" type="presParOf" srcId="{E65B29ED-1660-45C1-A3ED-DD1E9DB7C291}" destId="{D65E6DED-CD84-4ECF-9A8E-C3D8EEA493A5}" srcOrd="3" destOrd="0" presId="urn:microsoft.com/office/officeart/2005/8/layout/hList7"/>
    <dgm:cxn modelId="{390E9C30-DF74-4158-9639-86AE6DCA7048}" type="presParOf" srcId="{E65B29ED-1660-45C1-A3ED-DD1E9DB7C291}" destId="{4914C3BF-34E8-4289-A44E-1A584EEEF691}" srcOrd="4" destOrd="0" presId="urn:microsoft.com/office/officeart/2005/8/layout/hList7"/>
    <dgm:cxn modelId="{E5F34F50-9E3D-4589-9869-594E85068E4E}" type="presParOf" srcId="{4914C3BF-34E8-4289-A44E-1A584EEEF691}" destId="{C7AE0998-8DCE-4938-9EA9-542CCB9C3D28}" srcOrd="0" destOrd="0" presId="urn:microsoft.com/office/officeart/2005/8/layout/hList7"/>
    <dgm:cxn modelId="{CE8531B9-A607-432E-8115-AACBE0347F0B}" type="presParOf" srcId="{4914C3BF-34E8-4289-A44E-1A584EEEF691}" destId="{68355109-B31E-4E35-ACAF-137007DA8404}" srcOrd="1" destOrd="0" presId="urn:microsoft.com/office/officeart/2005/8/layout/hList7"/>
    <dgm:cxn modelId="{196A21A2-4757-490E-910A-D87962E56D61}" type="presParOf" srcId="{4914C3BF-34E8-4289-A44E-1A584EEEF691}" destId="{72CF8F83-4399-4EB7-BC0C-258D314BA623}" srcOrd="2" destOrd="0" presId="urn:microsoft.com/office/officeart/2005/8/layout/hList7"/>
    <dgm:cxn modelId="{5D5F871B-7213-4126-8998-15F57BFD9D59}" type="presParOf" srcId="{4914C3BF-34E8-4289-A44E-1A584EEEF691}" destId="{ED447063-57FA-4526-A06C-2069E76CB4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62EC9D7-8725-4DA0-9196-2147295A8511}" type="doc">
      <dgm:prSet loTypeId="urn:microsoft.com/office/officeart/2005/8/layout/hProcess10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A266F2-A857-42EB-98D5-FEE3911A8B4E}">
      <dgm:prSet phldrT="[Текст]" custT="1"/>
      <dgm:spPr>
        <a:noFill/>
      </dgm:spPr>
      <dgm:t>
        <a:bodyPr anchor="b"/>
        <a:lstStyle/>
        <a:p>
          <a:pPr algn="l"/>
          <a:r>
            <a:rPr lang="ru-RU" sz="1600" dirty="0"/>
            <a:t>Донор гемопоэтических стволовых клеток, А(</a:t>
          </a:r>
          <a:r>
            <a:rPr lang="en-US" sz="1600" dirty="0"/>
            <a:t>II)</a:t>
          </a:r>
          <a:r>
            <a:rPr lang="ru-RU" sz="1600"/>
            <a:t> сс</a:t>
          </a:r>
          <a:r>
            <a:rPr lang="en-US" sz="1600" dirty="0"/>
            <a:t>D</a:t>
          </a:r>
          <a:r>
            <a:rPr lang="ru-RU" sz="1600" dirty="0"/>
            <a:t>Ее</a:t>
          </a:r>
        </a:p>
      </dgm:t>
    </dgm:pt>
    <dgm:pt modelId="{DC6EEE4B-D1FA-4480-A6A8-1E37AA7A3FBA}" type="parTrans" cxnId="{9E9F3EEC-35E7-4175-AA76-FCA3A64BF822}">
      <dgm:prSet/>
      <dgm:spPr/>
      <dgm:t>
        <a:bodyPr/>
        <a:lstStyle/>
        <a:p>
          <a:endParaRPr lang="ru-RU"/>
        </a:p>
      </dgm:t>
    </dgm:pt>
    <dgm:pt modelId="{C8FCD0D0-FCF7-409B-A9BF-D2718C049275}" type="sibTrans" cxnId="{9E9F3EEC-35E7-4175-AA76-FCA3A64BF822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/>
            <a:t>ТКМ</a:t>
          </a:r>
        </a:p>
      </dgm:t>
    </dgm:pt>
    <dgm:pt modelId="{072D2E9D-7815-4AFB-B27D-55DD1380DA06}">
      <dgm:prSet phldrT="[Текст]" custT="1"/>
      <dgm:spPr>
        <a:noFill/>
      </dgm:spPr>
      <dgm:t>
        <a:bodyPr anchor="b"/>
        <a:lstStyle/>
        <a:p>
          <a:pPr algn="l"/>
          <a:r>
            <a:rPr lang="ru-RU" sz="1600" dirty="0"/>
            <a:t>Реципиент П., острый лейкоз,      О(</a:t>
          </a:r>
          <a:r>
            <a:rPr lang="en-US" sz="1600" dirty="0"/>
            <a:t>I)</a:t>
          </a:r>
          <a:r>
            <a:rPr lang="ru-RU" sz="1600" dirty="0"/>
            <a:t> Сс</a:t>
          </a:r>
          <a:r>
            <a:rPr lang="en-US" sz="1600" dirty="0"/>
            <a:t>D</a:t>
          </a:r>
          <a:r>
            <a:rPr lang="ru-RU" sz="1600" dirty="0"/>
            <a:t>ее</a:t>
          </a:r>
        </a:p>
      </dgm:t>
    </dgm:pt>
    <dgm:pt modelId="{81990B45-A238-4089-AA6F-2468DD7FE8FC}" type="parTrans" cxnId="{67E9FF96-1D8F-4685-8495-6041AE6115E0}">
      <dgm:prSet/>
      <dgm:spPr/>
      <dgm:t>
        <a:bodyPr/>
        <a:lstStyle/>
        <a:p>
          <a:endParaRPr lang="ru-RU"/>
        </a:p>
      </dgm:t>
    </dgm:pt>
    <dgm:pt modelId="{20099E0E-8258-4DEB-B762-1DB61AA11FD0}" type="sibTrans" cxnId="{67E9FF96-1D8F-4685-8495-6041AE6115E0}">
      <dgm:prSet/>
      <dgm:spPr/>
      <dgm:t>
        <a:bodyPr/>
        <a:lstStyle/>
        <a:p>
          <a:endParaRPr lang="ru-RU"/>
        </a:p>
      </dgm:t>
    </dgm:pt>
    <dgm:pt modelId="{86BC4F79-88F4-4310-9AF7-40837413D7D3}" type="pres">
      <dgm:prSet presAssocID="{862EC9D7-8725-4DA0-9196-2147295A8511}" presName="Name0" presStyleCnt="0">
        <dgm:presLayoutVars>
          <dgm:dir/>
          <dgm:resizeHandles val="exact"/>
        </dgm:presLayoutVars>
      </dgm:prSet>
      <dgm:spPr/>
    </dgm:pt>
    <dgm:pt modelId="{5FB727E5-85F5-42A4-8871-3407F5B00087}" type="pres">
      <dgm:prSet presAssocID="{29A266F2-A857-42EB-98D5-FEE3911A8B4E}" presName="composite" presStyleCnt="0"/>
      <dgm:spPr/>
    </dgm:pt>
    <dgm:pt modelId="{D18D897E-8C68-4A1C-B652-37A36B03A6C6}" type="pres">
      <dgm:prSet presAssocID="{29A266F2-A857-42EB-98D5-FEE3911A8B4E}" presName="imagSh" presStyleLbl="bgImgPlace1" presStyleIdx="0" presStyleCnt="2" custScaleX="87945" custLinFactNeighborX="1121" custLinFactNeighborY="-20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9893F43C-6568-4FD8-8E84-59327830F7E0}" type="pres">
      <dgm:prSet presAssocID="{29A266F2-A857-42EB-98D5-FEE3911A8B4E}" presName="txNode" presStyleLbl="node1" presStyleIdx="0" presStyleCnt="2" custScaleX="100000" custScaleY="100000" custLinFactNeighborX="-6531" custLinFactNeighborY="0">
        <dgm:presLayoutVars>
          <dgm:bulletEnabled val="1"/>
        </dgm:presLayoutVars>
      </dgm:prSet>
      <dgm:spPr/>
    </dgm:pt>
    <dgm:pt modelId="{8BE10D8D-E93C-4170-AD12-62A4A888B0D8}" type="pres">
      <dgm:prSet presAssocID="{C8FCD0D0-FCF7-409B-A9BF-D2718C049275}" presName="sibTrans" presStyleLbl="sibTrans2D1" presStyleIdx="0" presStyleCnt="1" custScaleX="123652" custLinFactNeighborX="0" custLinFactNeighborY="1225"/>
      <dgm:spPr/>
    </dgm:pt>
    <dgm:pt modelId="{86213C8B-BFE8-42ED-B263-732D2B448E61}" type="pres">
      <dgm:prSet presAssocID="{C8FCD0D0-FCF7-409B-A9BF-D2718C049275}" presName="connTx" presStyleLbl="sibTrans2D1" presStyleIdx="0" presStyleCnt="1"/>
      <dgm:spPr/>
    </dgm:pt>
    <dgm:pt modelId="{775AEFA5-99E9-4EF4-9E55-2432F44C678A}" type="pres">
      <dgm:prSet presAssocID="{072D2E9D-7815-4AFB-B27D-55DD1380DA06}" presName="composite" presStyleCnt="0"/>
      <dgm:spPr/>
    </dgm:pt>
    <dgm:pt modelId="{B40FF958-FA26-4831-9371-570D7884EF52}" type="pres">
      <dgm:prSet presAssocID="{072D2E9D-7815-4AFB-B27D-55DD1380DA06}" presName="imagSh" presStyleLbl="bgImgPlace1" presStyleIdx="1" presStyleCnt="2" custScaleX="876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727FD15D-14F2-4237-B8AD-B6DACC1F1660}" type="pres">
      <dgm:prSet presAssocID="{072D2E9D-7815-4AFB-B27D-55DD1380DA06}" presName="txNode" presStyleLbl="node1" presStyleIdx="1" presStyleCnt="2" custScaleX="100000" custScaleY="100000">
        <dgm:presLayoutVars>
          <dgm:bulletEnabled val="1"/>
        </dgm:presLayoutVars>
      </dgm:prSet>
      <dgm:spPr/>
    </dgm:pt>
  </dgm:ptLst>
  <dgm:cxnLst>
    <dgm:cxn modelId="{1C3C630E-927B-4C82-8D39-9830E9BF2267}" type="presOf" srcId="{072D2E9D-7815-4AFB-B27D-55DD1380DA06}" destId="{727FD15D-14F2-4237-B8AD-B6DACC1F1660}" srcOrd="0" destOrd="0" presId="urn:microsoft.com/office/officeart/2005/8/layout/hProcess10"/>
    <dgm:cxn modelId="{B7518920-87C5-4D1F-AA6B-72275FA454E9}" type="presOf" srcId="{C8FCD0D0-FCF7-409B-A9BF-D2718C049275}" destId="{8BE10D8D-E93C-4170-AD12-62A4A888B0D8}" srcOrd="0" destOrd="0" presId="urn:microsoft.com/office/officeart/2005/8/layout/hProcess10"/>
    <dgm:cxn modelId="{34212C2A-EBA9-4EDE-9AD6-A865D587967E}" type="presOf" srcId="{29A266F2-A857-42EB-98D5-FEE3911A8B4E}" destId="{9893F43C-6568-4FD8-8E84-59327830F7E0}" srcOrd="0" destOrd="0" presId="urn:microsoft.com/office/officeart/2005/8/layout/hProcess10"/>
    <dgm:cxn modelId="{7712AC8F-A9CC-4217-AFE7-D644B59DB6DF}" type="presOf" srcId="{862EC9D7-8725-4DA0-9196-2147295A8511}" destId="{86BC4F79-88F4-4310-9AF7-40837413D7D3}" srcOrd="0" destOrd="0" presId="urn:microsoft.com/office/officeart/2005/8/layout/hProcess10"/>
    <dgm:cxn modelId="{67E9FF96-1D8F-4685-8495-6041AE6115E0}" srcId="{862EC9D7-8725-4DA0-9196-2147295A8511}" destId="{072D2E9D-7815-4AFB-B27D-55DD1380DA06}" srcOrd="1" destOrd="0" parTransId="{81990B45-A238-4089-AA6F-2468DD7FE8FC}" sibTransId="{20099E0E-8258-4DEB-B762-1DB61AA11FD0}"/>
    <dgm:cxn modelId="{760F11B5-7C2C-4283-9782-44F5C8FDEE52}" type="presOf" srcId="{C8FCD0D0-FCF7-409B-A9BF-D2718C049275}" destId="{86213C8B-BFE8-42ED-B263-732D2B448E61}" srcOrd="1" destOrd="0" presId="urn:microsoft.com/office/officeart/2005/8/layout/hProcess10"/>
    <dgm:cxn modelId="{9E9F3EEC-35E7-4175-AA76-FCA3A64BF822}" srcId="{862EC9D7-8725-4DA0-9196-2147295A8511}" destId="{29A266F2-A857-42EB-98D5-FEE3911A8B4E}" srcOrd="0" destOrd="0" parTransId="{DC6EEE4B-D1FA-4480-A6A8-1E37AA7A3FBA}" sibTransId="{C8FCD0D0-FCF7-409B-A9BF-D2718C049275}"/>
    <dgm:cxn modelId="{80BAB513-4BE2-46ED-8005-D15CB412A250}" type="presParOf" srcId="{86BC4F79-88F4-4310-9AF7-40837413D7D3}" destId="{5FB727E5-85F5-42A4-8871-3407F5B00087}" srcOrd="0" destOrd="0" presId="urn:microsoft.com/office/officeart/2005/8/layout/hProcess10"/>
    <dgm:cxn modelId="{ACF9E025-5528-4A7B-98FD-9210CE1D9A17}" type="presParOf" srcId="{5FB727E5-85F5-42A4-8871-3407F5B00087}" destId="{D18D897E-8C68-4A1C-B652-37A36B03A6C6}" srcOrd="0" destOrd="0" presId="urn:microsoft.com/office/officeart/2005/8/layout/hProcess10"/>
    <dgm:cxn modelId="{963BBABF-2776-4A3A-A612-A1362DBE7245}" type="presParOf" srcId="{5FB727E5-85F5-42A4-8871-3407F5B00087}" destId="{9893F43C-6568-4FD8-8E84-59327830F7E0}" srcOrd="1" destOrd="0" presId="urn:microsoft.com/office/officeart/2005/8/layout/hProcess10"/>
    <dgm:cxn modelId="{4DA00238-860F-4570-B14A-E1D8036607EB}" type="presParOf" srcId="{86BC4F79-88F4-4310-9AF7-40837413D7D3}" destId="{8BE10D8D-E93C-4170-AD12-62A4A888B0D8}" srcOrd="1" destOrd="0" presId="urn:microsoft.com/office/officeart/2005/8/layout/hProcess10"/>
    <dgm:cxn modelId="{F57CBDAB-1141-4536-A434-820C4F677AB4}" type="presParOf" srcId="{8BE10D8D-E93C-4170-AD12-62A4A888B0D8}" destId="{86213C8B-BFE8-42ED-B263-732D2B448E61}" srcOrd="0" destOrd="0" presId="urn:microsoft.com/office/officeart/2005/8/layout/hProcess10"/>
    <dgm:cxn modelId="{B6600C6A-F5A0-4FAB-8218-C0372C80F177}" type="presParOf" srcId="{86BC4F79-88F4-4310-9AF7-40837413D7D3}" destId="{775AEFA5-99E9-4EF4-9E55-2432F44C678A}" srcOrd="2" destOrd="0" presId="urn:microsoft.com/office/officeart/2005/8/layout/hProcess10"/>
    <dgm:cxn modelId="{796D8BCB-C3DF-4524-9BD8-C35DD6467254}" type="presParOf" srcId="{775AEFA5-99E9-4EF4-9E55-2432F44C678A}" destId="{B40FF958-FA26-4831-9371-570D7884EF52}" srcOrd="0" destOrd="0" presId="urn:microsoft.com/office/officeart/2005/8/layout/hProcess10"/>
    <dgm:cxn modelId="{63ABE575-56E8-4A92-A525-E18225290FA5}" type="presParOf" srcId="{775AEFA5-99E9-4EF4-9E55-2432F44C678A}" destId="{727FD15D-14F2-4237-B8AD-B6DACC1F166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4576705-CACF-4C08-A035-EC6ED3D704FC}" type="doc">
      <dgm:prSet loTypeId="urn:microsoft.com/office/officeart/2005/8/layout/hProcess10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13499F-87FC-4E2A-8370-340D72F701CB}">
      <dgm:prSet phldrT="[Текст]" custT="1"/>
      <dgm:spPr>
        <a:noFill/>
      </dgm:spPr>
      <dgm:t>
        <a:bodyPr anchor="b"/>
        <a:lstStyle/>
        <a:p>
          <a:pPr algn="l"/>
          <a:r>
            <a:rPr lang="ru-RU" sz="1600" dirty="0"/>
            <a:t>Через 20 дней после ТКМ донорский </a:t>
          </a:r>
          <a:r>
            <a:rPr lang="ru-RU" sz="1600" dirty="0" err="1"/>
            <a:t>химеризм</a:t>
          </a:r>
          <a:r>
            <a:rPr lang="ru-RU" sz="1600" dirty="0"/>
            <a:t> 3%</a:t>
          </a:r>
        </a:p>
      </dgm:t>
    </dgm:pt>
    <dgm:pt modelId="{A96E2DBE-6E8A-4893-9671-5CB5D28CFA41}" type="parTrans" cxnId="{A2C0A05A-4A6C-4A6A-9B68-0440AC317D98}">
      <dgm:prSet/>
      <dgm:spPr/>
      <dgm:t>
        <a:bodyPr/>
        <a:lstStyle/>
        <a:p>
          <a:endParaRPr lang="ru-RU"/>
        </a:p>
      </dgm:t>
    </dgm:pt>
    <dgm:pt modelId="{1A6359CB-2265-4B30-A483-92AC170DDA36}" type="sibTrans" cxnId="{A2C0A05A-4A6C-4A6A-9B68-0440AC317D98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BDAAE3F-D46E-4C2E-9B05-41832D9E2BDF}">
      <dgm:prSet phldrT="[Текст]" custT="1"/>
      <dgm:spPr>
        <a:noFill/>
      </dgm:spPr>
      <dgm:t>
        <a:bodyPr anchor="b"/>
        <a:lstStyle/>
        <a:p>
          <a:pPr algn="l"/>
          <a:r>
            <a:rPr lang="ru-RU" sz="1600" dirty="0"/>
            <a:t>Через 35 дней после ТКМ донорский </a:t>
          </a:r>
          <a:r>
            <a:rPr lang="ru-RU" sz="1600" dirty="0" err="1"/>
            <a:t>химеризм</a:t>
          </a:r>
          <a:r>
            <a:rPr lang="ru-RU" sz="1600" dirty="0"/>
            <a:t> 40%</a:t>
          </a:r>
        </a:p>
      </dgm:t>
    </dgm:pt>
    <dgm:pt modelId="{EE5BB24F-13EA-46FF-9B98-4A5C7075862F}" type="parTrans" cxnId="{FC66A891-4982-49BE-9C70-008760D942E5}">
      <dgm:prSet/>
      <dgm:spPr/>
      <dgm:t>
        <a:bodyPr/>
        <a:lstStyle/>
        <a:p>
          <a:endParaRPr lang="ru-RU"/>
        </a:p>
      </dgm:t>
    </dgm:pt>
    <dgm:pt modelId="{06A0EFE5-2846-481C-B612-B30C71B5D7A3}" type="sibTrans" cxnId="{FC66A891-4982-49BE-9C70-008760D942E5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3856C49-865B-4A17-A18C-B04638E73484}">
      <dgm:prSet phldrT="[Текст]" custT="1"/>
      <dgm:spPr>
        <a:noFill/>
      </dgm:spPr>
      <dgm:t>
        <a:bodyPr anchor="b"/>
        <a:lstStyle/>
        <a:p>
          <a:pPr algn="l"/>
          <a:r>
            <a:rPr lang="ru-RU" sz="1600" dirty="0"/>
            <a:t>Через 90 дней после ТКМ донорский </a:t>
          </a:r>
          <a:r>
            <a:rPr lang="ru-RU" sz="1600" dirty="0" err="1"/>
            <a:t>химеризм</a:t>
          </a:r>
          <a:r>
            <a:rPr lang="ru-RU" sz="1600" dirty="0"/>
            <a:t> 100%</a:t>
          </a:r>
        </a:p>
      </dgm:t>
    </dgm:pt>
    <dgm:pt modelId="{3B2D4F69-5007-4D06-9184-D2B379A42E2C}" type="parTrans" cxnId="{E5EC714B-B643-4349-B084-11C1944728D0}">
      <dgm:prSet/>
      <dgm:spPr/>
      <dgm:t>
        <a:bodyPr/>
        <a:lstStyle/>
        <a:p>
          <a:endParaRPr lang="ru-RU"/>
        </a:p>
      </dgm:t>
    </dgm:pt>
    <dgm:pt modelId="{C0457E47-6163-4037-994B-2F720BC3F9C2}" type="sibTrans" cxnId="{E5EC714B-B643-4349-B084-11C1944728D0}">
      <dgm:prSet/>
      <dgm:spPr/>
      <dgm:t>
        <a:bodyPr/>
        <a:lstStyle/>
        <a:p>
          <a:endParaRPr lang="ru-RU"/>
        </a:p>
      </dgm:t>
    </dgm:pt>
    <dgm:pt modelId="{62FA1A26-231C-4A60-9ACA-2C9790AC0948}" type="pres">
      <dgm:prSet presAssocID="{64576705-CACF-4C08-A035-EC6ED3D704FC}" presName="Name0" presStyleCnt="0">
        <dgm:presLayoutVars>
          <dgm:dir/>
          <dgm:resizeHandles val="exact"/>
        </dgm:presLayoutVars>
      </dgm:prSet>
      <dgm:spPr/>
    </dgm:pt>
    <dgm:pt modelId="{ABA082C6-7FEE-4EC7-B4AA-1F93CEF64CA7}" type="pres">
      <dgm:prSet presAssocID="{AE13499F-87FC-4E2A-8370-340D72F701CB}" presName="composite" presStyleCnt="0"/>
      <dgm:spPr/>
    </dgm:pt>
    <dgm:pt modelId="{8EA6F0C0-5F4D-4117-B87E-98899F99CA70}" type="pres">
      <dgm:prSet presAssocID="{AE13499F-87FC-4E2A-8370-340D72F701CB}" presName="imagSh" presStyleLbl="bgImgPlace1" presStyleIdx="0" presStyleCnt="3" custScaleX="1301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3AC26AFD-D774-4252-B954-65A1380A6901}" type="pres">
      <dgm:prSet presAssocID="{AE13499F-87FC-4E2A-8370-340D72F701CB}" presName="txNode" presStyleLbl="node1" presStyleIdx="0" presStyleCnt="3" custScaleX="234351">
        <dgm:presLayoutVars>
          <dgm:bulletEnabled val="1"/>
        </dgm:presLayoutVars>
      </dgm:prSet>
      <dgm:spPr/>
    </dgm:pt>
    <dgm:pt modelId="{E2EF758E-0CF4-4D85-8F17-9DBA9B86E458}" type="pres">
      <dgm:prSet presAssocID="{1A6359CB-2265-4B30-A483-92AC170DDA36}" presName="sibTrans" presStyleLbl="sibTrans2D1" presStyleIdx="0" presStyleCnt="2"/>
      <dgm:spPr/>
    </dgm:pt>
    <dgm:pt modelId="{8B26B121-53EC-4CAF-A40C-CE044B31D268}" type="pres">
      <dgm:prSet presAssocID="{1A6359CB-2265-4B30-A483-92AC170DDA36}" presName="connTx" presStyleLbl="sibTrans2D1" presStyleIdx="0" presStyleCnt="2"/>
      <dgm:spPr/>
    </dgm:pt>
    <dgm:pt modelId="{B6157E28-0B35-4AE4-903F-C7A422E9867A}" type="pres">
      <dgm:prSet presAssocID="{2BDAAE3F-D46E-4C2E-9B05-41832D9E2BDF}" presName="composite" presStyleCnt="0"/>
      <dgm:spPr/>
    </dgm:pt>
    <dgm:pt modelId="{8FA6624E-9FD4-416C-AAAB-62100C50AE28}" type="pres">
      <dgm:prSet presAssocID="{2BDAAE3F-D46E-4C2E-9B05-41832D9E2BDF}" presName="imagSh" presStyleLbl="bgImgPlace1" presStyleIdx="1" presStyleCnt="3" custScaleX="1238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058E393B-4B9C-4CB9-A232-C4948231DBF2}" type="pres">
      <dgm:prSet presAssocID="{2BDAAE3F-D46E-4C2E-9B05-41832D9E2BDF}" presName="txNode" presStyleLbl="node1" presStyleIdx="1" presStyleCnt="3" custScaleX="223700">
        <dgm:presLayoutVars>
          <dgm:bulletEnabled val="1"/>
        </dgm:presLayoutVars>
      </dgm:prSet>
      <dgm:spPr/>
    </dgm:pt>
    <dgm:pt modelId="{90EAC121-BFE3-48B2-B6E2-25401C12AC92}" type="pres">
      <dgm:prSet presAssocID="{06A0EFE5-2846-481C-B612-B30C71B5D7A3}" presName="sibTrans" presStyleLbl="sibTrans2D1" presStyleIdx="1" presStyleCnt="2"/>
      <dgm:spPr/>
    </dgm:pt>
    <dgm:pt modelId="{CB99F148-CD1C-4DB9-A151-EC11B729559F}" type="pres">
      <dgm:prSet presAssocID="{06A0EFE5-2846-481C-B612-B30C71B5D7A3}" presName="connTx" presStyleLbl="sibTrans2D1" presStyleIdx="1" presStyleCnt="2"/>
      <dgm:spPr/>
    </dgm:pt>
    <dgm:pt modelId="{FAED84D4-97A8-45AD-B66F-C2CB3184F809}" type="pres">
      <dgm:prSet presAssocID="{43856C49-865B-4A17-A18C-B04638E73484}" presName="composite" presStyleCnt="0"/>
      <dgm:spPr/>
    </dgm:pt>
    <dgm:pt modelId="{A14593FD-5530-4C95-B7DB-6C7300E2A653}" type="pres">
      <dgm:prSet presAssocID="{43856C49-865B-4A17-A18C-B04638E73484}" presName="imagSh" presStyleLbl="bgImgPlace1" presStyleIdx="2" presStyleCnt="3" custScaleX="145321" custScaleY="104793" custLinFactNeighborX="1869" custLinFactNeighborY="550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FD7BC7BB-7E51-47A1-868E-ABA2089DCB98}" type="pres">
      <dgm:prSet presAssocID="{43856C49-865B-4A17-A18C-B04638E73484}" presName="txNode" presStyleLbl="node1" presStyleIdx="2" presStyleCnt="3" custScaleX="251501">
        <dgm:presLayoutVars>
          <dgm:bulletEnabled val="1"/>
        </dgm:presLayoutVars>
      </dgm:prSet>
      <dgm:spPr/>
    </dgm:pt>
  </dgm:ptLst>
  <dgm:cxnLst>
    <dgm:cxn modelId="{A79B492C-752E-4227-9C3F-586AC7A8674E}" type="presOf" srcId="{43856C49-865B-4A17-A18C-B04638E73484}" destId="{FD7BC7BB-7E51-47A1-868E-ABA2089DCB98}" srcOrd="0" destOrd="0" presId="urn:microsoft.com/office/officeart/2005/8/layout/hProcess10"/>
    <dgm:cxn modelId="{FB036A61-F379-4605-9D5C-8569DB2338C3}" type="presOf" srcId="{1A6359CB-2265-4B30-A483-92AC170DDA36}" destId="{8B26B121-53EC-4CAF-A40C-CE044B31D268}" srcOrd="1" destOrd="0" presId="urn:microsoft.com/office/officeart/2005/8/layout/hProcess10"/>
    <dgm:cxn modelId="{E5EC714B-B643-4349-B084-11C1944728D0}" srcId="{64576705-CACF-4C08-A035-EC6ED3D704FC}" destId="{43856C49-865B-4A17-A18C-B04638E73484}" srcOrd="2" destOrd="0" parTransId="{3B2D4F69-5007-4D06-9184-D2B379A42E2C}" sibTransId="{C0457E47-6163-4037-994B-2F720BC3F9C2}"/>
    <dgm:cxn modelId="{24FD7D79-2AB0-493B-A334-A55EC6CDD84D}" type="presOf" srcId="{64576705-CACF-4C08-A035-EC6ED3D704FC}" destId="{62FA1A26-231C-4A60-9ACA-2C9790AC0948}" srcOrd="0" destOrd="0" presId="urn:microsoft.com/office/officeart/2005/8/layout/hProcess10"/>
    <dgm:cxn modelId="{A2C0A05A-4A6C-4A6A-9B68-0440AC317D98}" srcId="{64576705-CACF-4C08-A035-EC6ED3D704FC}" destId="{AE13499F-87FC-4E2A-8370-340D72F701CB}" srcOrd="0" destOrd="0" parTransId="{A96E2DBE-6E8A-4893-9671-5CB5D28CFA41}" sibTransId="{1A6359CB-2265-4B30-A483-92AC170DDA36}"/>
    <dgm:cxn modelId="{53BE3081-1004-4221-AF11-1B5C7B30ADF6}" type="presOf" srcId="{AE13499F-87FC-4E2A-8370-340D72F701CB}" destId="{3AC26AFD-D774-4252-B954-65A1380A6901}" srcOrd="0" destOrd="0" presId="urn:microsoft.com/office/officeart/2005/8/layout/hProcess10"/>
    <dgm:cxn modelId="{FC66A891-4982-49BE-9C70-008760D942E5}" srcId="{64576705-CACF-4C08-A035-EC6ED3D704FC}" destId="{2BDAAE3F-D46E-4C2E-9B05-41832D9E2BDF}" srcOrd="1" destOrd="0" parTransId="{EE5BB24F-13EA-46FF-9B98-4A5C7075862F}" sibTransId="{06A0EFE5-2846-481C-B612-B30C71B5D7A3}"/>
    <dgm:cxn modelId="{2791B493-427A-480F-96C3-E88CDBD46285}" type="presOf" srcId="{06A0EFE5-2846-481C-B612-B30C71B5D7A3}" destId="{90EAC121-BFE3-48B2-B6E2-25401C12AC92}" srcOrd="0" destOrd="0" presId="urn:microsoft.com/office/officeart/2005/8/layout/hProcess10"/>
    <dgm:cxn modelId="{E918C2A8-3384-4736-BFE0-F388B63E7939}" type="presOf" srcId="{06A0EFE5-2846-481C-B612-B30C71B5D7A3}" destId="{CB99F148-CD1C-4DB9-A151-EC11B729559F}" srcOrd="1" destOrd="0" presId="urn:microsoft.com/office/officeart/2005/8/layout/hProcess10"/>
    <dgm:cxn modelId="{7B9C3FB7-003B-4637-94EC-C494B1ACFEFB}" type="presOf" srcId="{2BDAAE3F-D46E-4C2E-9B05-41832D9E2BDF}" destId="{058E393B-4B9C-4CB9-A232-C4948231DBF2}" srcOrd="0" destOrd="0" presId="urn:microsoft.com/office/officeart/2005/8/layout/hProcess10"/>
    <dgm:cxn modelId="{88BC64F7-53FA-46BE-8EAE-825B4493E765}" type="presOf" srcId="{1A6359CB-2265-4B30-A483-92AC170DDA36}" destId="{E2EF758E-0CF4-4D85-8F17-9DBA9B86E458}" srcOrd="0" destOrd="0" presId="urn:microsoft.com/office/officeart/2005/8/layout/hProcess10"/>
    <dgm:cxn modelId="{FC01B79C-F48A-4E9E-B257-8C4378504CB4}" type="presParOf" srcId="{62FA1A26-231C-4A60-9ACA-2C9790AC0948}" destId="{ABA082C6-7FEE-4EC7-B4AA-1F93CEF64CA7}" srcOrd="0" destOrd="0" presId="urn:microsoft.com/office/officeart/2005/8/layout/hProcess10"/>
    <dgm:cxn modelId="{2405C9FB-2D28-4F2D-914C-FB6298CF52EC}" type="presParOf" srcId="{ABA082C6-7FEE-4EC7-B4AA-1F93CEF64CA7}" destId="{8EA6F0C0-5F4D-4117-B87E-98899F99CA70}" srcOrd="0" destOrd="0" presId="urn:microsoft.com/office/officeart/2005/8/layout/hProcess10"/>
    <dgm:cxn modelId="{0994D121-A8F5-4B4C-94C8-C7842BA4B48F}" type="presParOf" srcId="{ABA082C6-7FEE-4EC7-B4AA-1F93CEF64CA7}" destId="{3AC26AFD-D774-4252-B954-65A1380A6901}" srcOrd="1" destOrd="0" presId="urn:microsoft.com/office/officeart/2005/8/layout/hProcess10"/>
    <dgm:cxn modelId="{3902898A-47CF-4767-80D1-DEA95BAD4DBA}" type="presParOf" srcId="{62FA1A26-231C-4A60-9ACA-2C9790AC0948}" destId="{E2EF758E-0CF4-4D85-8F17-9DBA9B86E458}" srcOrd="1" destOrd="0" presId="urn:microsoft.com/office/officeart/2005/8/layout/hProcess10"/>
    <dgm:cxn modelId="{7A526972-CB19-4114-B472-6990B39A0C79}" type="presParOf" srcId="{E2EF758E-0CF4-4D85-8F17-9DBA9B86E458}" destId="{8B26B121-53EC-4CAF-A40C-CE044B31D268}" srcOrd="0" destOrd="0" presId="urn:microsoft.com/office/officeart/2005/8/layout/hProcess10"/>
    <dgm:cxn modelId="{2935C169-B7FD-44C6-8AA5-0780AACAADCD}" type="presParOf" srcId="{62FA1A26-231C-4A60-9ACA-2C9790AC0948}" destId="{B6157E28-0B35-4AE4-903F-C7A422E9867A}" srcOrd="2" destOrd="0" presId="urn:microsoft.com/office/officeart/2005/8/layout/hProcess10"/>
    <dgm:cxn modelId="{C4BBB9F9-CE5C-4A03-9E1A-63880AFC65B2}" type="presParOf" srcId="{B6157E28-0B35-4AE4-903F-C7A422E9867A}" destId="{8FA6624E-9FD4-416C-AAAB-62100C50AE28}" srcOrd="0" destOrd="0" presId="urn:microsoft.com/office/officeart/2005/8/layout/hProcess10"/>
    <dgm:cxn modelId="{09EF6136-41F1-46BF-8853-47CCB7C86467}" type="presParOf" srcId="{B6157E28-0B35-4AE4-903F-C7A422E9867A}" destId="{058E393B-4B9C-4CB9-A232-C4948231DBF2}" srcOrd="1" destOrd="0" presId="urn:microsoft.com/office/officeart/2005/8/layout/hProcess10"/>
    <dgm:cxn modelId="{D52DF402-6463-498A-B738-556FD7F5224F}" type="presParOf" srcId="{62FA1A26-231C-4A60-9ACA-2C9790AC0948}" destId="{90EAC121-BFE3-48B2-B6E2-25401C12AC92}" srcOrd="3" destOrd="0" presId="urn:microsoft.com/office/officeart/2005/8/layout/hProcess10"/>
    <dgm:cxn modelId="{68F6376D-886E-43D5-B466-3E957A0939A1}" type="presParOf" srcId="{90EAC121-BFE3-48B2-B6E2-25401C12AC92}" destId="{CB99F148-CD1C-4DB9-A151-EC11B729559F}" srcOrd="0" destOrd="0" presId="urn:microsoft.com/office/officeart/2005/8/layout/hProcess10"/>
    <dgm:cxn modelId="{917160EA-E2D3-4714-ACA0-6AEDDD7F21A2}" type="presParOf" srcId="{62FA1A26-231C-4A60-9ACA-2C9790AC0948}" destId="{FAED84D4-97A8-45AD-B66F-C2CB3184F809}" srcOrd="4" destOrd="0" presId="urn:microsoft.com/office/officeart/2005/8/layout/hProcess10"/>
    <dgm:cxn modelId="{3E0D417E-0ED8-4EC6-A529-97C623E841CD}" type="presParOf" srcId="{FAED84D4-97A8-45AD-B66F-C2CB3184F809}" destId="{A14593FD-5530-4C95-B7DB-6C7300E2A653}" srcOrd="0" destOrd="0" presId="urn:microsoft.com/office/officeart/2005/8/layout/hProcess10"/>
    <dgm:cxn modelId="{7D568BA8-E70E-4696-9523-407AA74C45D0}" type="presParOf" srcId="{FAED84D4-97A8-45AD-B66F-C2CB3184F809}" destId="{FD7BC7BB-7E51-47A1-868E-ABA2089DCB9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FDB72-7DF6-467C-96B2-6A18604D208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5956D1B4-D535-4762-872F-08B2B28E5FA5}">
      <dgm:prSet phldrT="[Текст]" custT="1"/>
      <dgm:spPr/>
      <dgm:t>
        <a:bodyPr/>
        <a:lstStyle/>
        <a:p>
          <a:pPr algn="ctr"/>
          <a:endParaRPr lang="ru-RU" sz="2000" dirty="0"/>
        </a:p>
        <a:p>
          <a:pPr algn="ctr"/>
          <a:endParaRPr lang="ru-RU" sz="2000" dirty="0"/>
        </a:p>
        <a:p>
          <a:pPr algn="ctr"/>
          <a:r>
            <a:rPr lang="ru-RU" sz="1800" b="1" dirty="0">
              <a:solidFill>
                <a:schemeClr val="tx1"/>
              </a:solidFill>
            </a:rPr>
            <a:t>Человеческий фактор:</a:t>
          </a:r>
        </a:p>
        <a:p>
          <a:pPr algn="l"/>
          <a:r>
            <a:rPr lang="ru-RU" sz="1800" dirty="0">
              <a:solidFill>
                <a:schemeClr val="tx1"/>
              </a:solidFill>
            </a:rPr>
            <a:t>- </a:t>
          </a:r>
          <a:r>
            <a:rPr lang="ru-RU" sz="1600" dirty="0">
              <a:solidFill>
                <a:schemeClr val="tx1"/>
              </a:solidFill>
            </a:rPr>
            <a:t>перепутывание образцов крови,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algn="l"/>
          <a:r>
            <a:rPr lang="ru-RU" sz="1600" dirty="0">
              <a:solidFill>
                <a:schemeClr val="tx1"/>
              </a:solidFill>
            </a:rPr>
            <a:t>- неправильная оценка или документирование результата .</a:t>
          </a:r>
        </a:p>
        <a:p>
          <a:pPr algn="l"/>
          <a:endParaRPr lang="ru-RU" sz="2000" dirty="0"/>
        </a:p>
      </dgm:t>
    </dgm:pt>
    <dgm:pt modelId="{E10DA94B-3BBE-40C0-A91B-D94C2A11A5EC}" type="parTrans" cxnId="{B48E0F7C-A626-4A71-819D-FC016B94DE39}">
      <dgm:prSet/>
      <dgm:spPr/>
      <dgm:t>
        <a:bodyPr/>
        <a:lstStyle/>
        <a:p>
          <a:endParaRPr lang="ru-RU"/>
        </a:p>
      </dgm:t>
    </dgm:pt>
    <dgm:pt modelId="{F5C03CC8-43FD-4E43-8FE2-DB66F6CABD1F}" type="sibTrans" cxnId="{B48E0F7C-A626-4A71-819D-FC016B94DE39}">
      <dgm:prSet/>
      <dgm:spPr/>
      <dgm:t>
        <a:bodyPr/>
        <a:lstStyle/>
        <a:p>
          <a:endParaRPr lang="ru-RU"/>
        </a:p>
      </dgm:t>
    </dgm:pt>
    <dgm:pt modelId="{6402283A-B53C-41BB-9059-FFB31BE1A240}">
      <dgm:prSet phldrT="[Текст]" custT="1"/>
      <dgm:spPr/>
      <dgm:t>
        <a:bodyPr/>
        <a:lstStyle/>
        <a:p>
          <a:pPr algn="ctr"/>
          <a:endParaRPr lang="ru-RU" sz="1800" b="1" dirty="0">
            <a:solidFill>
              <a:schemeClr val="tx1"/>
            </a:solidFill>
          </a:endParaRPr>
        </a:p>
        <a:p>
          <a:pPr algn="ctr"/>
          <a:endParaRPr lang="ru-RU" sz="1800" b="1" dirty="0">
            <a:solidFill>
              <a:schemeClr val="tx1"/>
            </a:solidFill>
          </a:endParaRPr>
        </a:p>
        <a:p>
          <a:pPr algn="ctr"/>
          <a:r>
            <a:rPr lang="ru-RU" sz="1800" b="1" dirty="0">
              <a:solidFill>
                <a:schemeClr val="tx1"/>
              </a:solidFill>
            </a:rPr>
            <a:t>Технические ошибки: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использование реактивов с истекшим сроком годности,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ошибочный порядок  внесения реактивов и образцов крови</a:t>
          </a:r>
        </a:p>
        <a:p>
          <a:pPr algn="l"/>
          <a:r>
            <a:rPr lang="ru-RU" sz="1600" b="0" dirty="0">
              <a:solidFill>
                <a:schemeClr val="tx1"/>
              </a:solidFill>
            </a:rPr>
            <a:t>- исследование крови из немаркированной пробирки</a:t>
          </a:r>
          <a:endParaRPr lang="ru-RU" sz="1800" b="0" dirty="0">
            <a:solidFill>
              <a:schemeClr val="tx1"/>
            </a:solidFill>
          </a:endParaRPr>
        </a:p>
      </dgm:t>
    </dgm:pt>
    <dgm:pt modelId="{EBB71700-E991-4C48-A658-58671D8E572C}" type="parTrans" cxnId="{972A4173-7340-4F08-985F-65B118E63644}">
      <dgm:prSet/>
      <dgm:spPr/>
      <dgm:t>
        <a:bodyPr/>
        <a:lstStyle/>
        <a:p>
          <a:endParaRPr lang="ru-RU"/>
        </a:p>
      </dgm:t>
    </dgm:pt>
    <dgm:pt modelId="{1AF8872D-3A5E-4CEA-A90B-DF43888EF13E}" type="sibTrans" cxnId="{972A4173-7340-4F08-985F-65B118E63644}">
      <dgm:prSet/>
      <dgm:spPr/>
      <dgm:t>
        <a:bodyPr/>
        <a:lstStyle/>
        <a:p>
          <a:endParaRPr lang="ru-RU"/>
        </a:p>
      </dgm:t>
    </dgm:pt>
    <dgm:pt modelId="{FE9FB55C-2696-4286-B33F-338AEF9930C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Индивидуальные особенности крови</a:t>
          </a: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CEFC3548-AC09-4144-88B6-D3541A23894E}" type="parTrans" cxnId="{95CF49FC-4F30-4908-84C2-31433E974D43}">
      <dgm:prSet/>
      <dgm:spPr/>
      <dgm:t>
        <a:bodyPr/>
        <a:lstStyle/>
        <a:p>
          <a:endParaRPr lang="ru-RU"/>
        </a:p>
      </dgm:t>
    </dgm:pt>
    <dgm:pt modelId="{1AA43F56-8FA3-4888-906B-D1B29A33D224}" type="sibTrans" cxnId="{95CF49FC-4F30-4908-84C2-31433E974D43}">
      <dgm:prSet/>
      <dgm:spPr/>
      <dgm:t>
        <a:bodyPr/>
        <a:lstStyle/>
        <a:p>
          <a:endParaRPr lang="ru-RU"/>
        </a:p>
      </dgm:t>
    </dgm:pt>
    <dgm:pt modelId="{4E4FFD74-9D0B-4F72-A9B0-58A1CC5E2AA4}" type="pres">
      <dgm:prSet presAssocID="{700FDB72-7DF6-467C-96B2-6A18604D2089}" presName="Name0" presStyleCnt="0">
        <dgm:presLayoutVars>
          <dgm:dir/>
          <dgm:resizeHandles val="exact"/>
        </dgm:presLayoutVars>
      </dgm:prSet>
      <dgm:spPr/>
    </dgm:pt>
    <dgm:pt modelId="{77AB4904-8EF1-4098-9740-C17ABFDC6DC2}" type="pres">
      <dgm:prSet presAssocID="{700FDB72-7DF6-467C-96B2-6A18604D2089}" presName="fgShape" presStyleLbl="fgShp" presStyleIdx="0" presStyleCnt="1" custScaleY="66813" custLinFactNeighborX="0" custLinFactNeighborY="37574"/>
      <dgm:spPr/>
    </dgm:pt>
    <dgm:pt modelId="{E65B29ED-1660-45C1-A3ED-DD1E9DB7C291}" type="pres">
      <dgm:prSet presAssocID="{700FDB72-7DF6-467C-96B2-6A18604D2089}" presName="linComp" presStyleCnt="0"/>
      <dgm:spPr/>
    </dgm:pt>
    <dgm:pt modelId="{6A782F60-10DD-49F1-9EDD-9EDFE3EF6E4D}" type="pres">
      <dgm:prSet presAssocID="{5956D1B4-D535-4762-872F-08B2B28E5FA5}" presName="compNode" presStyleCnt="0"/>
      <dgm:spPr/>
    </dgm:pt>
    <dgm:pt modelId="{5A0235C3-C746-4CC2-9B57-330B7F73B186}" type="pres">
      <dgm:prSet presAssocID="{5956D1B4-D535-4762-872F-08B2B28E5FA5}" presName="bkgdShape" presStyleLbl="node1" presStyleIdx="0" presStyleCnt="3"/>
      <dgm:spPr/>
    </dgm:pt>
    <dgm:pt modelId="{20690ED0-D013-4E35-8400-85283F2B03B5}" type="pres">
      <dgm:prSet presAssocID="{5956D1B4-D535-4762-872F-08B2B28E5FA5}" presName="nodeTx" presStyleLbl="node1" presStyleIdx="0" presStyleCnt="3">
        <dgm:presLayoutVars>
          <dgm:bulletEnabled val="1"/>
        </dgm:presLayoutVars>
      </dgm:prSet>
      <dgm:spPr/>
    </dgm:pt>
    <dgm:pt modelId="{177741D3-DC86-456D-A087-908424257750}" type="pres">
      <dgm:prSet presAssocID="{5956D1B4-D535-4762-872F-08B2B28E5FA5}" presName="invisiNode" presStyleLbl="node1" presStyleIdx="0" presStyleCnt="3"/>
      <dgm:spPr/>
    </dgm:pt>
    <dgm:pt modelId="{624958C9-91D5-4461-8D13-F653583DFD8E}" type="pres">
      <dgm:prSet presAssocID="{5956D1B4-D535-4762-872F-08B2B28E5FA5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CEA6C3-A529-41D7-88F5-E439D84122BA}" type="pres">
      <dgm:prSet presAssocID="{F5C03CC8-43FD-4E43-8FE2-DB66F6CABD1F}" presName="sibTrans" presStyleLbl="sibTrans2D1" presStyleIdx="0" presStyleCnt="0"/>
      <dgm:spPr/>
    </dgm:pt>
    <dgm:pt modelId="{93BF0D29-DC40-4AF9-8534-32452D74543B}" type="pres">
      <dgm:prSet presAssocID="{6402283A-B53C-41BB-9059-FFB31BE1A240}" presName="compNode" presStyleCnt="0"/>
      <dgm:spPr/>
    </dgm:pt>
    <dgm:pt modelId="{5B42AA2E-A58F-46E5-AFD6-EC637544E05D}" type="pres">
      <dgm:prSet presAssocID="{6402283A-B53C-41BB-9059-FFB31BE1A240}" presName="bkgdShape" presStyleLbl="node1" presStyleIdx="1" presStyleCnt="3" custLinFactNeighborX="0" custLinFactNeighborY="1641"/>
      <dgm:spPr/>
    </dgm:pt>
    <dgm:pt modelId="{BC465500-B6F3-440C-B7CB-82B91CE5549F}" type="pres">
      <dgm:prSet presAssocID="{6402283A-B53C-41BB-9059-FFB31BE1A240}" presName="nodeTx" presStyleLbl="node1" presStyleIdx="1" presStyleCnt="3">
        <dgm:presLayoutVars>
          <dgm:bulletEnabled val="1"/>
        </dgm:presLayoutVars>
      </dgm:prSet>
      <dgm:spPr/>
    </dgm:pt>
    <dgm:pt modelId="{ABB81C5A-8318-4DC6-AFC0-964E10346595}" type="pres">
      <dgm:prSet presAssocID="{6402283A-B53C-41BB-9059-FFB31BE1A240}" presName="invisiNode" presStyleLbl="node1" presStyleIdx="1" presStyleCnt="3"/>
      <dgm:spPr/>
    </dgm:pt>
    <dgm:pt modelId="{E53E9232-0763-4319-80B1-D8A55CCE25D1}" type="pres">
      <dgm:prSet presAssocID="{6402283A-B53C-41BB-9059-FFB31BE1A24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65E6DED-CD84-4ECF-9A8E-C3D8EEA493A5}" type="pres">
      <dgm:prSet presAssocID="{1AF8872D-3A5E-4CEA-A90B-DF43888EF13E}" presName="sibTrans" presStyleLbl="sibTrans2D1" presStyleIdx="0" presStyleCnt="0"/>
      <dgm:spPr/>
    </dgm:pt>
    <dgm:pt modelId="{4914C3BF-34E8-4289-A44E-1A584EEEF691}" type="pres">
      <dgm:prSet presAssocID="{FE9FB55C-2696-4286-B33F-338AEF9930CB}" presName="compNode" presStyleCnt="0"/>
      <dgm:spPr/>
    </dgm:pt>
    <dgm:pt modelId="{C7AE0998-8DCE-4938-9EA9-542CCB9C3D28}" type="pres">
      <dgm:prSet presAssocID="{FE9FB55C-2696-4286-B33F-338AEF9930CB}" presName="bkgdShape" presStyleLbl="node1" presStyleIdx="2" presStyleCnt="3"/>
      <dgm:spPr/>
    </dgm:pt>
    <dgm:pt modelId="{68355109-B31E-4E35-ACAF-137007DA8404}" type="pres">
      <dgm:prSet presAssocID="{FE9FB55C-2696-4286-B33F-338AEF9930CB}" presName="nodeTx" presStyleLbl="node1" presStyleIdx="2" presStyleCnt="3">
        <dgm:presLayoutVars>
          <dgm:bulletEnabled val="1"/>
        </dgm:presLayoutVars>
      </dgm:prSet>
      <dgm:spPr/>
    </dgm:pt>
    <dgm:pt modelId="{72CF8F83-4399-4EB7-BC0C-258D314BA623}" type="pres">
      <dgm:prSet presAssocID="{FE9FB55C-2696-4286-B33F-338AEF9930CB}" presName="invisiNode" presStyleLbl="node1" presStyleIdx="2" presStyleCnt="3"/>
      <dgm:spPr/>
    </dgm:pt>
    <dgm:pt modelId="{ED447063-57FA-4526-A06C-2069E76CB419}" type="pres">
      <dgm:prSet presAssocID="{FE9FB55C-2696-4286-B33F-338AEF9930C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F67440B-4F18-4DFE-8C57-297A13D0BB8A}" type="presOf" srcId="{F5C03CC8-43FD-4E43-8FE2-DB66F6CABD1F}" destId="{A0CEA6C3-A529-41D7-88F5-E439D84122BA}" srcOrd="0" destOrd="0" presId="urn:microsoft.com/office/officeart/2005/8/layout/hList7"/>
    <dgm:cxn modelId="{9974640F-E97C-4DB2-AFD4-E25DDD2260CB}" type="presOf" srcId="{1AF8872D-3A5E-4CEA-A90B-DF43888EF13E}" destId="{D65E6DED-CD84-4ECF-9A8E-C3D8EEA493A5}" srcOrd="0" destOrd="0" presId="urn:microsoft.com/office/officeart/2005/8/layout/hList7"/>
    <dgm:cxn modelId="{D6E08A2A-4D14-4241-AD0B-67F57B87AF9B}" type="presOf" srcId="{6402283A-B53C-41BB-9059-FFB31BE1A240}" destId="{5B42AA2E-A58F-46E5-AFD6-EC637544E05D}" srcOrd="0" destOrd="0" presId="urn:microsoft.com/office/officeart/2005/8/layout/hList7"/>
    <dgm:cxn modelId="{C9527F63-702D-4150-A016-A0DC7930DC76}" type="presOf" srcId="{5956D1B4-D535-4762-872F-08B2B28E5FA5}" destId="{5A0235C3-C746-4CC2-9B57-330B7F73B186}" srcOrd="0" destOrd="0" presId="urn:microsoft.com/office/officeart/2005/8/layout/hList7"/>
    <dgm:cxn modelId="{972A4173-7340-4F08-985F-65B118E63644}" srcId="{700FDB72-7DF6-467C-96B2-6A18604D2089}" destId="{6402283A-B53C-41BB-9059-FFB31BE1A240}" srcOrd="1" destOrd="0" parTransId="{EBB71700-E991-4C48-A658-58671D8E572C}" sibTransId="{1AF8872D-3A5E-4CEA-A90B-DF43888EF13E}"/>
    <dgm:cxn modelId="{B48E0F7C-A626-4A71-819D-FC016B94DE39}" srcId="{700FDB72-7DF6-467C-96B2-6A18604D2089}" destId="{5956D1B4-D535-4762-872F-08B2B28E5FA5}" srcOrd="0" destOrd="0" parTransId="{E10DA94B-3BBE-40C0-A91B-D94C2A11A5EC}" sibTransId="{F5C03CC8-43FD-4E43-8FE2-DB66F6CABD1F}"/>
    <dgm:cxn modelId="{550B81BC-A9FB-42E0-BA2D-16EBC54017B1}" type="presOf" srcId="{6402283A-B53C-41BB-9059-FFB31BE1A240}" destId="{BC465500-B6F3-440C-B7CB-82B91CE5549F}" srcOrd="1" destOrd="0" presId="urn:microsoft.com/office/officeart/2005/8/layout/hList7"/>
    <dgm:cxn modelId="{070BB6C9-1238-4CDB-846A-505E6B9F1452}" type="presOf" srcId="{FE9FB55C-2696-4286-B33F-338AEF9930CB}" destId="{68355109-B31E-4E35-ACAF-137007DA8404}" srcOrd="1" destOrd="0" presId="urn:microsoft.com/office/officeart/2005/8/layout/hList7"/>
    <dgm:cxn modelId="{34FCE5E0-AC42-4364-8E15-D95AE7A3BFB9}" type="presOf" srcId="{5956D1B4-D535-4762-872F-08B2B28E5FA5}" destId="{20690ED0-D013-4E35-8400-85283F2B03B5}" srcOrd="1" destOrd="0" presId="urn:microsoft.com/office/officeart/2005/8/layout/hList7"/>
    <dgm:cxn modelId="{EA9775F4-E635-455D-AB93-1B39BD4BD0CE}" type="presOf" srcId="{FE9FB55C-2696-4286-B33F-338AEF9930CB}" destId="{C7AE0998-8DCE-4938-9EA9-542CCB9C3D28}" srcOrd="0" destOrd="0" presId="urn:microsoft.com/office/officeart/2005/8/layout/hList7"/>
    <dgm:cxn modelId="{A8F242F7-44CF-48F7-8B20-DFA3853120BB}" type="presOf" srcId="{700FDB72-7DF6-467C-96B2-6A18604D2089}" destId="{4E4FFD74-9D0B-4F72-A9B0-58A1CC5E2AA4}" srcOrd="0" destOrd="0" presId="urn:microsoft.com/office/officeart/2005/8/layout/hList7"/>
    <dgm:cxn modelId="{95CF49FC-4F30-4908-84C2-31433E974D43}" srcId="{700FDB72-7DF6-467C-96B2-6A18604D2089}" destId="{FE9FB55C-2696-4286-B33F-338AEF9930CB}" srcOrd="2" destOrd="0" parTransId="{CEFC3548-AC09-4144-88B6-D3541A23894E}" sibTransId="{1AA43F56-8FA3-4888-906B-D1B29A33D224}"/>
    <dgm:cxn modelId="{C8390950-44D0-4F1A-9802-F678C222196A}" type="presParOf" srcId="{4E4FFD74-9D0B-4F72-A9B0-58A1CC5E2AA4}" destId="{77AB4904-8EF1-4098-9740-C17ABFDC6DC2}" srcOrd="0" destOrd="0" presId="urn:microsoft.com/office/officeart/2005/8/layout/hList7"/>
    <dgm:cxn modelId="{F4FA574C-BFC1-4219-95D1-E5829ACF9300}" type="presParOf" srcId="{4E4FFD74-9D0B-4F72-A9B0-58A1CC5E2AA4}" destId="{E65B29ED-1660-45C1-A3ED-DD1E9DB7C291}" srcOrd="1" destOrd="0" presId="urn:microsoft.com/office/officeart/2005/8/layout/hList7"/>
    <dgm:cxn modelId="{B87125B0-79E3-4F37-B722-7E051AD7C05C}" type="presParOf" srcId="{E65B29ED-1660-45C1-A3ED-DD1E9DB7C291}" destId="{6A782F60-10DD-49F1-9EDD-9EDFE3EF6E4D}" srcOrd="0" destOrd="0" presId="urn:microsoft.com/office/officeart/2005/8/layout/hList7"/>
    <dgm:cxn modelId="{4806CBDD-F639-4EE2-BDF3-C91AD1A8C2D3}" type="presParOf" srcId="{6A782F60-10DD-49F1-9EDD-9EDFE3EF6E4D}" destId="{5A0235C3-C746-4CC2-9B57-330B7F73B186}" srcOrd="0" destOrd="0" presId="urn:microsoft.com/office/officeart/2005/8/layout/hList7"/>
    <dgm:cxn modelId="{173A4C50-3396-4E24-8FF1-3062197DA8AB}" type="presParOf" srcId="{6A782F60-10DD-49F1-9EDD-9EDFE3EF6E4D}" destId="{20690ED0-D013-4E35-8400-85283F2B03B5}" srcOrd="1" destOrd="0" presId="urn:microsoft.com/office/officeart/2005/8/layout/hList7"/>
    <dgm:cxn modelId="{CBF01C84-2645-4741-B74B-F88D495836AF}" type="presParOf" srcId="{6A782F60-10DD-49F1-9EDD-9EDFE3EF6E4D}" destId="{177741D3-DC86-456D-A087-908424257750}" srcOrd="2" destOrd="0" presId="urn:microsoft.com/office/officeart/2005/8/layout/hList7"/>
    <dgm:cxn modelId="{E80CE07A-0434-458E-A5F4-618F08296455}" type="presParOf" srcId="{6A782F60-10DD-49F1-9EDD-9EDFE3EF6E4D}" destId="{624958C9-91D5-4461-8D13-F653583DFD8E}" srcOrd="3" destOrd="0" presId="urn:microsoft.com/office/officeart/2005/8/layout/hList7"/>
    <dgm:cxn modelId="{71E3982A-ED81-4E8D-9E47-1994AC04FC82}" type="presParOf" srcId="{E65B29ED-1660-45C1-A3ED-DD1E9DB7C291}" destId="{A0CEA6C3-A529-41D7-88F5-E439D84122BA}" srcOrd="1" destOrd="0" presId="urn:microsoft.com/office/officeart/2005/8/layout/hList7"/>
    <dgm:cxn modelId="{9042BBAC-2ECB-48E4-9C46-D0D44A83224C}" type="presParOf" srcId="{E65B29ED-1660-45C1-A3ED-DD1E9DB7C291}" destId="{93BF0D29-DC40-4AF9-8534-32452D74543B}" srcOrd="2" destOrd="0" presId="urn:microsoft.com/office/officeart/2005/8/layout/hList7"/>
    <dgm:cxn modelId="{BC5EAB3D-D8D7-48FA-8848-8EE7BD574965}" type="presParOf" srcId="{93BF0D29-DC40-4AF9-8534-32452D74543B}" destId="{5B42AA2E-A58F-46E5-AFD6-EC637544E05D}" srcOrd="0" destOrd="0" presId="urn:microsoft.com/office/officeart/2005/8/layout/hList7"/>
    <dgm:cxn modelId="{7789B793-897C-41E9-AF2B-C26B293ABC88}" type="presParOf" srcId="{93BF0D29-DC40-4AF9-8534-32452D74543B}" destId="{BC465500-B6F3-440C-B7CB-82B91CE5549F}" srcOrd="1" destOrd="0" presId="urn:microsoft.com/office/officeart/2005/8/layout/hList7"/>
    <dgm:cxn modelId="{C6B86101-64FC-49C4-9B39-7D24CC9B8191}" type="presParOf" srcId="{93BF0D29-DC40-4AF9-8534-32452D74543B}" destId="{ABB81C5A-8318-4DC6-AFC0-964E10346595}" srcOrd="2" destOrd="0" presId="urn:microsoft.com/office/officeart/2005/8/layout/hList7"/>
    <dgm:cxn modelId="{1DAB2D69-30B5-4A8C-A17F-B92ADFE9D5D1}" type="presParOf" srcId="{93BF0D29-DC40-4AF9-8534-32452D74543B}" destId="{E53E9232-0763-4319-80B1-D8A55CCE25D1}" srcOrd="3" destOrd="0" presId="urn:microsoft.com/office/officeart/2005/8/layout/hList7"/>
    <dgm:cxn modelId="{63AE4D34-F688-4E49-860A-9D831F95F6F9}" type="presParOf" srcId="{E65B29ED-1660-45C1-A3ED-DD1E9DB7C291}" destId="{D65E6DED-CD84-4ECF-9A8E-C3D8EEA493A5}" srcOrd="3" destOrd="0" presId="urn:microsoft.com/office/officeart/2005/8/layout/hList7"/>
    <dgm:cxn modelId="{390E9C30-DF74-4158-9639-86AE6DCA7048}" type="presParOf" srcId="{E65B29ED-1660-45C1-A3ED-DD1E9DB7C291}" destId="{4914C3BF-34E8-4289-A44E-1A584EEEF691}" srcOrd="4" destOrd="0" presId="urn:microsoft.com/office/officeart/2005/8/layout/hList7"/>
    <dgm:cxn modelId="{E5F34F50-9E3D-4589-9869-594E85068E4E}" type="presParOf" srcId="{4914C3BF-34E8-4289-A44E-1A584EEEF691}" destId="{C7AE0998-8DCE-4938-9EA9-542CCB9C3D28}" srcOrd="0" destOrd="0" presId="urn:microsoft.com/office/officeart/2005/8/layout/hList7"/>
    <dgm:cxn modelId="{CE8531B9-A607-432E-8115-AACBE0347F0B}" type="presParOf" srcId="{4914C3BF-34E8-4289-A44E-1A584EEEF691}" destId="{68355109-B31E-4E35-ACAF-137007DA8404}" srcOrd="1" destOrd="0" presId="urn:microsoft.com/office/officeart/2005/8/layout/hList7"/>
    <dgm:cxn modelId="{196A21A2-4757-490E-910A-D87962E56D61}" type="presParOf" srcId="{4914C3BF-34E8-4289-A44E-1A584EEEF691}" destId="{72CF8F83-4399-4EB7-BC0C-258D314BA623}" srcOrd="2" destOrd="0" presId="urn:microsoft.com/office/officeart/2005/8/layout/hList7"/>
    <dgm:cxn modelId="{5D5F871B-7213-4126-8998-15F57BFD9D59}" type="presParOf" srcId="{4914C3BF-34E8-4289-A44E-1A584EEEF691}" destId="{ED447063-57FA-4526-A06C-2069E76CB4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87F82-B643-4A13-A470-080FEB0848B8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0A5F6EB-0920-4ADD-A1E0-FA6FCAFC45A2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err="1">
              <a:solidFill>
                <a:schemeClr val="tx1"/>
              </a:solidFill>
            </a:rPr>
            <a:t>Панагглютинация</a:t>
          </a:r>
          <a:r>
            <a:rPr lang="ru-RU" sz="2000" dirty="0">
              <a:solidFill>
                <a:schemeClr val="tx1"/>
              </a:solidFill>
            </a:rPr>
            <a:t> эритроцитов</a:t>
          </a:r>
        </a:p>
      </dgm:t>
    </dgm:pt>
    <dgm:pt modelId="{6F4CF39E-A0A4-4515-8E9C-E444518079A2}" type="parTrans" cxnId="{597F532E-489C-4940-BD67-2F84901E76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40CA917-EBA5-41AF-8714-13447829BEE0}" type="sibTrans" cxnId="{597F532E-489C-4940-BD67-2F84901E7603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6D15E70-D15A-49D5-8ABC-C87CE7508263}">
      <dgm:prSet phldrT="[Текст]" custT="1"/>
      <dgm:spPr>
        <a:solidFill>
          <a:schemeClr val="tx2">
            <a:lumMod val="20000"/>
            <a:lumOff val="80000"/>
            <a:alpha val="63333"/>
          </a:schemeClr>
        </a:solidFill>
      </dgm:spPr>
      <dgm:t>
        <a:bodyPr/>
        <a:lstStyle/>
        <a:p>
          <a:r>
            <a:rPr lang="ru-RU" sz="2000">
              <a:solidFill>
                <a:schemeClr val="tx1"/>
              </a:solidFill>
            </a:rPr>
            <a:t>Отсутствие изогемагглютининов</a:t>
          </a:r>
          <a:endParaRPr lang="ru-RU" sz="2000" dirty="0">
            <a:solidFill>
              <a:schemeClr val="tx1"/>
            </a:solidFill>
          </a:endParaRPr>
        </a:p>
      </dgm:t>
    </dgm:pt>
    <dgm:pt modelId="{0383C316-9A86-4542-8AD9-2DE00B542F4B}" type="parTrans" cxnId="{D8D93CD7-D335-468A-B78A-49C5BA468D0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825E8C0-3751-40F5-BF0F-92A0621898E5}" type="sibTrans" cxnId="{D8D93CD7-D335-468A-B78A-49C5BA468D0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F6A2B2D-6A79-425A-8676-3BA73F7F14F2}">
      <dgm:prSet custT="1"/>
      <dgm:spPr>
        <a:solidFill>
          <a:schemeClr val="tx2">
            <a:lumMod val="20000"/>
            <a:lumOff val="80000"/>
            <a:alpha val="76667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Ослабление / исчезновение антигена</a:t>
          </a:r>
        </a:p>
      </dgm:t>
    </dgm:pt>
    <dgm:pt modelId="{45ACC348-1E16-485F-802D-55B124609AF6}" type="parTrans" cxnId="{980D91D1-FABB-407B-AC11-27378DC288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282FD19-2FDB-484D-9531-AD69B8555AB1}" type="sibTrans" cxnId="{980D91D1-FABB-407B-AC11-27378DC288F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0543029-CF71-4372-9441-5FF5E9C73E00}">
      <dgm:prSet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«Лишние» изогемагглютинины</a:t>
          </a:r>
        </a:p>
      </dgm:t>
    </dgm:pt>
    <dgm:pt modelId="{33D41165-C942-4A24-9695-315B4DD0ECB2}" type="parTrans" cxnId="{E5FD2F47-F65B-46A9-8DF1-A52E5F2A893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1D25DA4-8C11-4E3B-B158-37D5B111E0D5}" type="sibTrans" cxnId="{E5FD2F47-F65B-46A9-8DF1-A52E5F2A893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81BDCEF-A37F-4392-9FAC-C3264D7B25A8}" type="pres">
      <dgm:prSet presAssocID="{D7687F82-B643-4A13-A470-080FEB0848B8}" presName="linear" presStyleCnt="0">
        <dgm:presLayoutVars>
          <dgm:dir/>
          <dgm:animLvl val="lvl"/>
          <dgm:resizeHandles val="exact"/>
        </dgm:presLayoutVars>
      </dgm:prSet>
      <dgm:spPr/>
    </dgm:pt>
    <dgm:pt modelId="{5418C573-59E4-48FE-84C5-B6A011C5F077}" type="pres">
      <dgm:prSet presAssocID="{90A5F6EB-0920-4ADD-A1E0-FA6FCAFC45A2}" presName="parentLin" presStyleCnt="0"/>
      <dgm:spPr/>
    </dgm:pt>
    <dgm:pt modelId="{10C265A3-9F65-48EF-8038-B666FA2B837D}" type="pres">
      <dgm:prSet presAssocID="{90A5F6EB-0920-4ADD-A1E0-FA6FCAFC45A2}" presName="parentLeftMargin" presStyleLbl="node1" presStyleIdx="0" presStyleCnt="4"/>
      <dgm:spPr/>
    </dgm:pt>
    <dgm:pt modelId="{B6D06A13-FDE5-4C38-8F8B-B7B789B58BED}" type="pres">
      <dgm:prSet presAssocID="{90A5F6EB-0920-4ADD-A1E0-FA6FCAFC45A2}" presName="parentText" presStyleLbl="node1" presStyleIdx="0" presStyleCnt="4" custLinFactNeighborX="6415" custLinFactNeighborY="-3200">
        <dgm:presLayoutVars>
          <dgm:chMax val="0"/>
          <dgm:bulletEnabled val="1"/>
        </dgm:presLayoutVars>
      </dgm:prSet>
      <dgm:spPr/>
    </dgm:pt>
    <dgm:pt modelId="{1F5508AA-09B5-4DA6-8FF4-C0A3BCEF7478}" type="pres">
      <dgm:prSet presAssocID="{90A5F6EB-0920-4ADD-A1E0-FA6FCAFC45A2}" presName="negativeSpace" presStyleCnt="0"/>
      <dgm:spPr/>
    </dgm:pt>
    <dgm:pt modelId="{F575B179-C2F5-4ED2-80F1-B2C250AF320D}" type="pres">
      <dgm:prSet presAssocID="{90A5F6EB-0920-4ADD-A1E0-FA6FCAFC45A2}" presName="childText" presStyleLbl="conFgAcc1" presStyleIdx="0" presStyleCnt="4">
        <dgm:presLayoutVars>
          <dgm:bulletEnabled val="1"/>
        </dgm:presLayoutVars>
      </dgm:prSet>
      <dgm:spPr/>
    </dgm:pt>
    <dgm:pt modelId="{2B9CD983-9FD4-4C6D-BF8E-ED2B44EB4ECC}" type="pres">
      <dgm:prSet presAssocID="{340CA917-EBA5-41AF-8714-13447829BEE0}" presName="spaceBetweenRectangles" presStyleCnt="0"/>
      <dgm:spPr/>
    </dgm:pt>
    <dgm:pt modelId="{826CEE8B-C1E8-47E5-B40D-3ACE1631114D}" type="pres">
      <dgm:prSet presAssocID="{7F6A2B2D-6A79-425A-8676-3BA73F7F14F2}" presName="parentLin" presStyleCnt="0"/>
      <dgm:spPr/>
    </dgm:pt>
    <dgm:pt modelId="{6CC0E55B-C639-4E1E-9542-6B8FA1470C2B}" type="pres">
      <dgm:prSet presAssocID="{7F6A2B2D-6A79-425A-8676-3BA73F7F14F2}" presName="parentLeftMargin" presStyleLbl="node1" presStyleIdx="0" presStyleCnt="4"/>
      <dgm:spPr/>
    </dgm:pt>
    <dgm:pt modelId="{60F71901-3E4E-44F8-9238-40B9FFD073C1}" type="pres">
      <dgm:prSet presAssocID="{7F6A2B2D-6A79-425A-8676-3BA73F7F14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AEFC5D-BE53-43B4-88F3-E90C5A6F2198}" type="pres">
      <dgm:prSet presAssocID="{7F6A2B2D-6A79-425A-8676-3BA73F7F14F2}" presName="negativeSpace" presStyleCnt="0"/>
      <dgm:spPr/>
    </dgm:pt>
    <dgm:pt modelId="{B2B02CF8-F1A3-40E9-A41D-7A146E6CBB98}" type="pres">
      <dgm:prSet presAssocID="{7F6A2B2D-6A79-425A-8676-3BA73F7F14F2}" presName="childText" presStyleLbl="conFgAcc1" presStyleIdx="1" presStyleCnt="4">
        <dgm:presLayoutVars>
          <dgm:bulletEnabled val="1"/>
        </dgm:presLayoutVars>
      </dgm:prSet>
      <dgm:spPr/>
    </dgm:pt>
    <dgm:pt modelId="{076F7E8E-B29E-4542-A544-0410ABFB513A}" type="pres">
      <dgm:prSet presAssocID="{1282FD19-2FDB-484D-9531-AD69B8555AB1}" presName="spaceBetweenRectangles" presStyleCnt="0"/>
      <dgm:spPr/>
    </dgm:pt>
    <dgm:pt modelId="{CDB454D7-131A-4729-81D8-6A2CFC6712D9}" type="pres">
      <dgm:prSet presAssocID="{E6D15E70-D15A-49D5-8ABC-C87CE7508263}" presName="parentLin" presStyleCnt="0"/>
      <dgm:spPr/>
    </dgm:pt>
    <dgm:pt modelId="{5C8E5319-C9EB-4058-B750-4337AFF8B5DF}" type="pres">
      <dgm:prSet presAssocID="{E6D15E70-D15A-49D5-8ABC-C87CE7508263}" presName="parentLeftMargin" presStyleLbl="node1" presStyleIdx="1" presStyleCnt="4"/>
      <dgm:spPr/>
    </dgm:pt>
    <dgm:pt modelId="{C0492A58-B8AF-4486-9432-6E4637903492}" type="pres">
      <dgm:prSet presAssocID="{E6D15E70-D15A-49D5-8ABC-C87CE75082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92FD81-62B7-4FB1-8991-40CC5E9F01E9}" type="pres">
      <dgm:prSet presAssocID="{E6D15E70-D15A-49D5-8ABC-C87CE7508263}" presName="negativeSpace" presStyleCnt="0"/>
      <dgm:spPr/>
    </dgm:pt>
    <dgm:pt modelId="{65930733-30AE-478B-9D29-D01432BF6FAA}" type="pres">
      <dgm:prSet presAssocID="{E6D15E70-D15A-49D5-8ABC-C87CE7508263}" presName="childText" presStyleLbl="conFgAcc1" presStyleIdx="2" presStyleCnt="4">
        <dgm:presLayoutVars>
          <dgm:bulletEnabled val="1"/>
        </dgm:presLayoutVars>
      </dgm:prSet>
      <dgm:spPr/>
    </dgm:pt>
    <dgm:pt modelId="{5DF527C1-0249-461C-B986-B3FEB1571537}" type="pres">
      <dgm:prSet presAssocID="{B825E8C0-3751-40F5-BF0F-92A0621898E5}" presName="spaceBetweenRectangles" presStyleCnt="0"/>
      <dgm:spPr/>
    </dgm:pt>
    <dgm:pt modelId="{332C1E4B-6B17-4ABF-8CF6-4479869F7416}" type="pres">
      <dgm:prSet presAssocID="{B0543029-CF71-4372-9441-5FF5E9C73E00}" presName="parentLin" presStyleCnt="0"/>
      <dgm:spPr/>
    </dgm:pt>
    <dgm:pt modelId="{E47D18F0-E9A8-46B0-99FD-11F00E0672BE}" type="pres">
      <dgm:prSet presAssocID="{B0543029-CF71-4372-9441-5FF5E9C73E00}" presName="parentLeftMargin" presStyleLbl="node1" presStyleIdx="2" presStyleCnt="4"/>
      <dgm:spPr/>
    </dgm:pt>
    <dgm:pt modelId="{46F22612-8B19-41CB-8649-6CDD236FE2A9}" type="pres">
      <dgm:prSet presAssocID="{B0543029-CF71-4372-9441-5FF5E9C73E0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37EB6D3-D926-47E5-B3DA-9B5932F67C73}" type="pres">
      <dgm:prSet presAssocID="{B0543029-CF71-4372-9441-5FF5E9C73E00}" presName="negativeSpace" presStyleCnt="0"/>
      <dgm:spPr/>
    </dgm:pt>
    <dgm:pt modelId="{5A28ED35-753F-468B-92B3-089FF0AB6277}" type="pres">
      <dgm:prSet presAssocID="{B0543029-CF71-4372-9441-5FF5E9C73E0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7F532E-489C-4940-BD67-2F84901E7603}" srcId="{D7687F82-B643-4A13-A470-080FEB0848B8}" destId="{90A5F6EB-0920-4ADD-A1E0-FA6FCAFC45A2}" srcOrd="0" destOrd="0" parTransId="{6F4CF39E-A0A4-4515-8E9C-E444518079A2}" sibTransId="{340CA917-EBA5-41AF-8714-13447829BEE0}"/>
    <dgm:cxn modelId="{17923842-8A84-4BD4-86EE-2A30C259CFC1}" type="presOf" srcId="{90A5F6EB-0920-4ADD-A1E0-FA6FCAFC45A2}" destId="{B6D06A13-FDE5-4C38-8F8B-B7B789B58BED}" srcOrd="1" destOrd="0" presId="urn:microsoft.com/office/officeart/2005/8/layout/list1"/>
    <dgm:cxn modelId="{E5FD2F47-F65B-46A9-8DF1-A52E5F2A8939}" srcId="{D7687F82-B643-4A13-A470-080FEB0848B8}" destId="{B0543029-CF71-4372-9441-5FF5E9C73E00}" srcOrd="3" destOrd="0" parTransId="{33D41165-C942-4A24-9695-315B4DD0ECB2}" sibTransId="{61D25DA4-8C11-4E3B-B158-37D5B111E0D5}"/>
    <dgm:cxn modelId="{8AE11B4B-2304-436B-A866-E92500008DF1}" type="presOf" srcId="{7F6A2B2D-6A79-425A-8676-3BA73F7F14F2}" destId="{6CC0E55B-C639-4E1E-9542-6B8FA1470C2B}" srcOrd="0" destOrd="0" presId="urn:microsoft.com/office/officeart/2005/8/layout/list1"/>
    <dgm:cxn modelId="{6A077751-60A4-441D-9A8E-C953B3106635}" type="presOf" srcId="{90A5F6EB-0920-4ADD-A1E0-FA6FCAFC45A2}" destId="{10C265A3-9F65-48EF-8038-B666FA2B837D}" srcOrd="0" destOrd="0" presId="urn:microsoft.com/office/officeart/2005/8/layout/list1"/>
    <dgm:cxn modelId="{273B8452-BD8A-4D12-A77E-A42B703D2870}" type="presOf" srcId="{E6D15E70-D15A-49D5-8ABC-C87CE7508263}" destId="{C0492A58-B8AF-4486-9432-6E4637903492}" srcOrd="1" destOrd="0" presId="urn:microsoft.com/office/officeart/2005/8/layout/list1"/>
    <dgm:cxn modelId="{60E1AD82-545A-4B9F-9B2B-2109A11BBAAD}" type="presOf" srcId="{B0543029-CF71-4372-9441-5FF5E9C73E00}" destId="{E47D18F0-E9A8-46B0-99FD-11F00E0672BE}" srcOrd="0" destOrd="0" presId="urn:microsoft.com/office/officeart/2005/8/layout/list1"/>
    <dgm:cxn modelId="{EC84CAA5-051C-458B-A50F-1C47DAB5852D}" type="presOf" srcId="{E6D15E70-D15A-49D5-8ABC-C87CE7508263}" destId="{5C8E5319-C9EB-4058-B750-4337AFF8B5DF}" srcOrd="0" destOrd="0" presId="urn:microsoft.com/office/officeart/2005/8/layout/list1"/>
    <dgm:cxn modelId="{2E1F99AB-24BA-41D4-A2CB-CE4B30E9504D}" type="presOf" srcId="{D7687F82-B643-4A13-A470-080FEB0848B8}" destId="{681BDCEF-A37F-4392-9FAC-C3264D7B25A8}" srcOrd="0" destOrd="0" presId="urn:microsoft.com/office/officeart/2005/8/layout/list1"/>
    <dgm:cxn modelId="{980D91D1-FABB-407B-AC11-27378DC288F5}" srcId="{D7687F82-B643-4A13-A470-080FEB0848B8}" destId="{7F6A2B2D-6A79-425A-8676-3BA73F7F14F2}" srcOrd="1" destOrd="0" parTransId="{45ACC348-1E16-485F-802D-55B124609AF6}" sibTransId="{1282FD19-2FDB-484D-9531-AD69B8555AB1}"/>
    <dgm:cxn modelId="{D8D93CD7-D335-468A-B78A-49C5BA468D04}" srcId="{D7687F82-B643-4A13-A470-080FEB0848B8}" destId="{E6D15E70-D15A-49D5-8ABC-C87CE7508263}" srcOrd="2" destOrd="0" parTransId="{0383C316-9A86-4542-8AD9-2DE00B542F4B}" sibTransId="{B825E8C0-3751-40F5-BF0F-92A0621898E5}"/>
    <dgm:cxn modelId="{B97399E1-97B3-4793-9AD5-2F9DF94F0163}" type="presOf" srcId="{B0543029-CF71-4372-9441-5FF5E9C73E00}" destId="{46F22612-8B19-41CB-8649-6CDD236FE2A9}" srcOrd="1" destOrd="0" presId="urn:microsoft.com/office/officeart/2005/8/layout/list1"/>
    <dgm:cxn modelId="{34EB36EC-CC44-4601-9FA9-F7C11434C0F1}" type="presOf" srcId="{7F6A2B2D-6A79-425A-8676-3BA73F7F14F2}" destId="{60F71901-3E4E-44F8-9238-40B9FFD073C1}" srcOrd="1" destOrd="0" presId="urn:microsoft.com/office/officeart/2005/8/layout/list1"/>
    <dgm:cxn modelId="{B156F0B6-C217-4AB0-ABFF-E0C48D3626F4}" type="presParOf" srcId="{681BDCEF-A37F-4392-9FAC-C3264D7B25A8}" destId="{5418C573-59E4-48FE-84C5-B6A011C5F077}" srcOrd="0" destOrd="0" presId="urn:microsoft.com/office/officeart/2005/8/layout/list1"/>
    <dgm:cxn modelId="{9FEAF73C-6A63-4A5E-AFCF-AB45E85B3BF1}" type="presParOf" srcId="{5418C573-59E4-48FE-84C5-B6A011C5F077}" destId="{10C265A3-9F65-48EF-8038-B666FA2B837D}" srcOrd="0" destOrd="0" presId="urn:microsoft.com/office/officeart/2005/8/layout/list1"/>
    <dgm:cxn modelId="{3FA89AFB-0164-4F3F-AACF-77C0491D1FE4}" type="presParOf" srcId="{5418C573-59E4-48FE-84C5-B6A011C5F077}" destId="{B6D06A13-FDE5-4C38-8F8B-B7B789B58BED}" srcOrd="1" destOrd="0" presId="urn:microsoft.com/office/officeart/2005/8/layout/list1"/>
    <dgm:cxn modelId="{1D3CE7F8-CC5C-42A1-8BF4-F03DF476A9CD}" type="presParOf" srcId="{681BDCEF-A37F-4392-9FAC-C3264D7B25A8}" destId="{1F5508AA-09B5-4DA6-8FF4-C0A3BCEF7478}" srcOrd="1" destOrd="0" presId="urn:microsoft.com/office/officeart/2005/8/layout/list1"/>
    <dgm:cxn modelId="{5A06A7EA-6AA1-46E6-89CC-795475993A32}" type="presParOf" srcId="{681BDCEF-A37F-4392-9FAC-C3264D7B25A8}" destId="{F575B179-C2F5-4ED2-80F1-B2C250AF320D}" srcOrd="2" destOrd="0" presId="urn:microsoft.com/office/officeart/2005/8/layout/list1"/>
    <dgm:cxn modelId="{DB5342FF-06B7-42BA-8BAC-EEF9C0D3785D}" type="presParOf" srcId="{681BDCEF-A37F-4392-9FAC-C3264D7B25A8}" destId="{2B9CD983-9FD4-4C6D-BF8E-ED2B44EB4ECC}" srcOrd="3" destOrd="0" presId="urn:microsoft.com/office/officeart/2005/8/layout/list1"/>
    <dgm:cxn modelId="{02DC778D-5D5E-4A2A-B4BA-602940A59B1C}" type="presParOf" srcId="{681BDCEF-A37F-4392-9FAC-C3264D7B25A8}" destId="{826CEE8B-C1E8-47E5-B40D-3ACE1631114D}" srcOrd="4" destOrd="0" presId="urn:microsoft.com/office/officeart/2005/8/layout/list1"/>
    <dgm:cxn modelId="{83902EF9-5F8C-4327-B2A8-0503A8C83B50}" type="presParOf" srcId="{826CEE8B-C1E8-47E5-B40D-3ACE1631114D}" destId="{6CC0E55B-C639-4E1E-9542-6B8FA1470C2B}" srcOrd="0" destOrd="0" presId="urn:microsoft.com/office/officeart/2005/8/layout/list1"/>
    <dgm:cxn modelId="{C0D2771D-0160-48EF-80B9-83E095EF8DFB}" type="presParOf" srcId="{826CEE8B-C1E8-47E5-B40D-3ACE1631114D}" destId="{60F71901-3E4E-44F8-9238-40B9FFD073C1}" srcOrd="1" destOrd="0" presId="urn:microsoft.com/office/officeart/2005/8/layout/list1"/>
    <dgm:cxn modelId="{01C6A043-E169-4FF0-9D3F-31449C599BE5}" type="presParOf" srcId="{681BDCEF-A37F-4392-9FAC-C3264D7B25A8}" destId="{75AEFC5D-BE53-43B4-88F3-E90C5A6F2198}" srcOrd="5" destOrd="0" presId="urn:microsoft.com/office/officeart/2005/8/layout/list1"/>
    <dgm:cxn modelId="{E98B547F-DA25-4BDA-B503-B921CC951508}" type="presParOf" srcId="{681BDCEF-A37F-4392-9FAC-C3264D7B25A8}" destId="{B2B02CF8-F1A3-40E9-A41D-7A146E6CBB98}" srcOrd="6" destOrd="0" presId="urn:microsoft.com/office/officeart/2005/8/layout/list1"/>
    <dgm:cxn modelId="{CA050EFF-0DE4-42EA-9F7E-B48C35746909}" type="presParOf" srcId="{681BDCEF-A37F-4392-9FAC-C3264D7B25A8}" destId="{076F7E8E-B29E-4542-A544-0410ABFB513A}" srcOrd="7" destOrd="0" presId="urn:microsoft.com/office/officeart/2005/8/layout/list1"/>
    <dgm:cxn modelId="{E12D44E4-21F6-4920-8B0F-8465A56B26EA}" type="presParOf" srcId="{681BDCEF-A37F-4392-9FAC-C3264D7B25A8}" destId="{CDB454D7-131A-4729-81D8-6A2CFC6712D9}" srcOrd="8" destOrd="0" presId="urn:microsoft.com/office/officeart/2005/8/layout/list1"/>
    <dgm:cxn modelId="{773D50FD-055C-45BF-AF0B-F882CBFC9BC4}" type="presParOf" srcId="{CDB454D7-131A-4729-81D8-6A2CFC6712D9}" destId="{5C8E5319-C9EB-4058-B750-4337AFF8B5DF}" srcOrd="0" destOrd="0" presId="urn:microsoft.com/office/officeart/2005/8/layout/list1"/>
    <dgm:cxn modelId="{8BA43BC5-DDA0-4CCF-ABB7-8F30E3A1592A}" type="presParOf" srcId="{CDB454D7-131A-4729-81D8-6A2CFC6712D9}" destId="{C0492A58-B8AF-4486-9432-6E4637903492}" srcOrd="1" destOrd="0" presId="urn:microsoft.com/office/officeart/2005/8/layout/list1"/>
    <dgm:cxn modelId="{DA985620-17C5-42B6-BA8B-5FD01455EE52}" type="presParOf" srcId="{681BDCEF-A37F-4392-9FAC-C3264D7B25A8}" destId="{DE92FD81-62B7-4FB1-8991-40CC5E9F01E9}" srcOrd="9" destOrd="0" presId="urn:microsoft.com/office/officeart/2005/8/layout/list1"/>
    <dgm:cxn modelId="{36148711-EEE0-46A3-AF37-6B4C06BC6338}" type="presParOf" srcId="{681BDCEF-A37F-4392-9FAC-C3264D7B25A8}" destId="{65930733-30AE-478B-9D29-D01432BF6FAA}" srcOrd="10" destOrd="0" presId="urn:microsoft.com/office/officeart/2005/8/layout/list1"/>
    <dgm:cxn modelId="{CFB1F8CD-0746-4F43-AA44-931B73C7A505}" type="presParOf" srcId="{681BDCEF-A37F-4392-9FAC-C3264D7B25A8}" destId="{5DF527C1-0249-461C-B986-B3FEB1571537}" srcOrd="11" destOrd="0" presId="urn:microsoft.com/office/officeart/2005/8/layout/list1"/>
    <dgm:cxn modelId="{8F8053DE-B2A0-491F-B7C5-21569BDDD760}" type="presParOf" srcId="{681BDCEF-A37F-4392-9FAC-C3264D7B25A8}" destId="{332C1E4B-6B17-4ABF-8CF6-4479869F7416}" srcOrd="12" destOrd="0" presId="urn:microsoft.com/office/officeart/2005/8/layout/list1"/>
    <dgm:cxn modelId="{1515D9B2-127B-44F2-9578-8F8D7CC2549D}" type="presParOf" srcId="{332C1E4B-6B17-4ABF-8CF6-4479869F7416}" destId="{E47D18F0-E9A8-46B0-99FD-11F00E0672BE}" srcOrd="0" destOrd="0" presId="urn:microsoft.com/office/officeart/2005/8/layout/list1"/>
    <dgm:cxn modelId="{2AC4EFA9-B861-4E70-9E0D-E354A357EF14}" type="presParOf" srcId="{332C1E4B-6B17-4ABF-8CF6-4479869F7416}" destId="{46F22612-8B19-41CB-8649-6CDD236FE2A9}" srcOrd="1" destOrd="0" presId="urn:microsoft.com/office/officeart/2005/8/layout/list1"/>
    <dgm:cxn modelId="{64307E60-99B6-43A1-A3DB-D5BE1E9ADB3C}" type="presParOf" srcId="{681BDCEF-A37F-4392-9FAC-C3264D7B25A8}" destId="{337EB6D3-D926-47E5-B3DA-9B5932F67C73}" srcOrd="13" destOrd="0" presId="urn:microsoft.com/office/officeart/2005/8/layout/list1"/>
    <dgm:cxn modelId="{D52A2299-F531-4316-BF68-032183DACE47}" type="presParOf" srcId="{681BDCEF-A37F-4392-9FAC-C3264D7B25A8}" destId="{5A28ED35-753F-468B-92B3-089FF0AB62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А+, В+; </a:t>
          </a:r>
          <a:r>
            <a:rPr lang="en-US" sz="1400" b="0" i="0" dirty="0">
              <a:solidFill>
                <a:srgbClr val="FF0000"/>
              </a:solidFill>
            </a:rPr>
            <a:t>D+</a:t>
          </a:r>
          <a:r>
            <a:rPr lang="ru-RU" sz="1400" b="0" i="0" dirty="0">
              <a:solidFill>
                <a:srgbClr val="FF0000"/>
              </a:solidFill>
            </a:rPr>
            <a:t>; анти-А+, </a:t>
          </a:r>
          <a:r>
            <a:rPr lang="ru-RU" sz="1400" b="0" i="0" dirty="0">
              <a:solidFill>
                <a:schemeClr val="tx1"/>
              </a:solidFill>
            </a:rPr>
            <a:t>анти-В-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С+, с+, Е+, е+, К+, </a:t>
          </a:r>
          <a:r>
            <a:rPr lang="en-US" sz="1400" b="0" i="0" dirty="0" err="1">
              <a:solidFill>
                <a:srgbClr val="FF0000"/>
              </a:solidFill>
            </a:rPr>
            <a:t>Cw</a:t>
          </a:r>
          <a:r>
            <a:rPr lang="ru-RU" sz="1400" b="0" i="0" dirty="0">
              <a:solidFill>
                <a:srgbClr val="FF0000"/>
              </a:solidFill>
            </a:rPr>
            <a:t>+,</a:t>
          </a:r>
          <a:r>
            <a:rPr lang="ru-RU" sz="1400" b="0" i="0" dirty="0">
              <a:solidFill>
                <a:schemeClr val="tx1"/>
              </a:solidFill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dirty="0" err="1">
              <a:solidFill>
                <a:srgbClr val="FF0000"/>
              </a:solidFill>
            </a:rPr>
            <a:t>Ctl</a:t>
          </a:r>
          <a:r>
            <a:rPr lang="ru-RU" sz="1400" b="0" i="0" dirty="0">
              <a:solidFill>
                <a:srgbClr val="FF0000"/>
              </a:solidFill>
            </a:rPr>
            <a:t>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Заключение:                               </a:t>
          </a:r>
          <a:r>
            <a:rPr lang="ru-RU" sz="1400" i="0" dirty="0" err="1"/>
            <a:t>неинтерпретируемые</a:t>
          </a:r>
          <a:r>
            <a:rPr lang="ru-RU" sz="1400" i="0" dirty="0"/>
            <a:t> АВО-, Резус-принадлежность, резус-фенотип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>
              <a:solidFill>
                <a:srgbClr val="FF0000"/>
              </a:solidFill>
            </a:rPr>
            <a:t>Прямой </a:t>
          </a:r>
          <a:r>
            <a:rPr lang="ru-RU" sz="1400" i="0" dirty="0" err="1">
              <a:solidFill>
                <a:srgbClr val="FF0000"/>
              </a:solidFill>
            </a:rPr>
            <a:t>антиглобулиновый</a:t>
          </a:r>
          <a:r>
            <a:rPr lang="ru-RU" sz="1400" i="0" dirty="0">
              <a:solidFill>
                <a:srgbClr val="FF0000"/>
              </a:solidFill>
            </a:rPr>
            <a:t> тест- </a:t>
          </a:r>
          <a:r>
            <a:rPr lang="ru-RU" sz="1400" b="1" i="0" dirty="0">
              <a:solidFill>
                <a:srgbClr val="FF0000"/>
              </a:solidFill>
            </a:rPr>
            <a:t>+</a:t>
          </a:r>
          <a:endParaRPr lang="ru-RU" sz="1400" i="0" dirty="0">
            <a:solidFill>
              <a:srgbClr val="FF0000"/>
            </a:solidFill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>
              <a:solidFill>
                <a:srgbClr val="FF0000"/>
              </a:solidFill>
            </a:rPr>
            <a:t>Скрининг антител: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dirty="0">
              <a:solidFill>
                <a:srgbClr val="FF0000"/>
              </a:solidFill>
            </a:rPr>
            <a:t>I+, II+, III+</a:t>
          </a:r>
          <a:endParaRPr lang="ru-RU" sz="1400" i="0" dirty="0">
            <a:solidFill>
              <a:srgbClr val="FF0000"/>
            </a:solidFill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dirty="0"/>
            <a:t>Заключение: выявлены </a:t>
          </a:r>
          <a:r>
            <a:rPr lang="ru-RU" sz="1400" i="0" dirty="0" err="1"/>
            <a:t>панагглютинирующие</a:t>
          </a:r>
          <a:r>
            <a:rPr lang="ru-RU" sz="1400" i="0" dirty="0"/>
            <a:t> антитела</a:t>
          </a:r>
          <a:r>
            <a:rPr lang="ru-RU" sz="1400" i="1" dirty="0"/>
            <a:t>. </a:t>
          </a: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39516" custLinFactNeighborX="13258" custLinFactNeighborY="-11320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50512" custScaleY="150793" custLinFactNeighborX="14177" custLinFactNeighborY="-8551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А-</a:t>
          </a:r>
          <a:r>
            <a:rPr lang="ru-RU" sz="1400" b="0" i="0" dirty="0"/>
            <a:t>, В-; </a:t>
          </a:r>
          <a:r>
            <a:rPr lang="ru-RU" sz="1400" b="0" i="0" dirty="0">
              <a:solidFill>
                <a:srgbClr val="FF0000"/>
              </a:solidFill>
            </a:rPr>
            <a:t>анти-А-</a:t>
          </a:r>
          <a:r>
            <a:rPr lang="ru-RU" sz="1400" b="0" i="0" dirty="0"/>
            <a:t>, </a:t>
          </a:r>
          <a:r>
            <a:rPr lang="ru-RU" sz="1400" b="0" i="0" dirty="0">
              <a:solidFill>
                <a:schemeClr val="tx1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                              </a:t>
          </a:r>
          <a:r>
            <a:rPr lang="ru-RU" sz="1400" i="1" dirty="0" err="1"/>
            <a:t>неинтерпретируемая</a:t>
          </a:r>
          <a:r>
            <a:rPr lang="ru-RU" sz="1400" i="1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через  3 мес.: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>
              <a:solidFill>
                <a:srgbClr val="FF0000"/>
              </a:solidFill>
            </a:rPr>
            <a:t>А химера</a:t>
          </a:r>
          <a:r>
            <a:rPr lang="ru-RU" sz="1400" b="0" i="0" dirty="0"/>
            <a:t>, В-</a:t>
          </a:r>
          <a:r>
            <a:rPr lang="ru-RU" sz="1400" i="0" dirty="0"/>
            <a:t>; анти-А-, </a:t>
          </a:r>
          <a:r>
            <a:rPr lang="ru-RU" sz="1400" b="0" i="0" dirty="0">
              <a:solidFill>
                <a:schemeClr val="tx1"/>
              </a:solidFill>
            </a:rPr>
            <a:t>анти-В+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 err="1"/>
            <a:t>неинтерпретируемая</a:t>
          </a:r>
          <a:r>
            <a:rPr lang="ru-RU" sz="1400" i="1" dirty="0"/>
            <a:t> АВО-принадлежность. </a:t>
          </a: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2530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16324" custLinFactNeighborX="7114" custLinFactNeighborY="-24692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при первом поступлении в клинику:</a:t>
          </a:r>
          <a:endParaRPr lang="ru-RU" sz="1400" b="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А-, В-; анти-А+, </a:t>
          </a:r>
          <a:r>
            <a:rPr lang="ru-RU" sz="1400" b="0" i="0" dirty="0">
              <a:solidFill>
                <a:srgbClr val="FF0000"/>
              </a:solidFill>
            </a:rPr>
            <a:t>анти-В-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dirty="0"/>
            <a:t>Заключение: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 err="1"/>
            <a:t>неинтерпретируемая</a:t>
          </a:r>
          <a:r>
            <a:rPr lang="ru-RU" sz="1400" i="1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через  35 дней</a:t>
          </a:r>
          <a:r>
            <a:rPr lang="ru-RU" sz="1400" b="0" dirty="0"/>
            <a:t>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А-, В-; анти-А+, </a:t>
          </a:r>
          <a:r>
            <a:rPr lang="ru-RU" sz="1400" b="0" i="0" dirty="0">
              <a:solidFill>
                <a:srgbClr val="FF0000"/>
              </a:solidFill>
            </a:rPr>
            <a:t>анти-В+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dirty="0"/>
            <a:t>Заключение: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группа крови О(</a:t>
          </a:r>
          <a:r>
            <a:rPr lang="en-US" sz="1400" i="1" dirty="0"/>
            <a:t>I)</a:t>
          </a:r>
          <a:r>
            <a:rPr lang="ru-RU" sz="1400" i="1" dirty="0"/>
            <a:t>.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2530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16324" custLinFactNeighborX="7114" custLinFactNeighborY="-24692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C49AD9-4408-41A3-9750-BCC4C88993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DB8B3-7E98-4146-B752-28A16F77C64C}">
      <dgm:prSet phldrT="[Текст]" custT="1"/>
      <dgm:spPr/>
      <dgm:t>
        <a:bodyPr lIns="36000" anchor="t"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/>
            <a:t>А-, В+; анти-А+, </a:t>
          </a:r>
          <a:r>
            <a:rPr lang="ru-RU" sz="1400" b="0" i="0" dirty="0">
              <a:solidFill>
                <a:srgbClr val="FF0000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dirty="0"/>
            <a:t>Заключение:                               </a:t>
          </a:r>
          <a:r>
            <a:rPr lang="ru-RU" sz="1400" b="0" i="1" dirty="0" err="1"/>
            <a:t>неинтерпретируемая</a:t>
          </a:r>
          <a:r>
            <a:rPr lang="ru-RU" sz="1400" b="0" i="1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</dgm:t>
    </dgm:pt>
    <dgm:pt modelId="{089BD865-ED8E-4C10-B305-F79573557A33}" type="parTrans" cxnId="{D0D22B65-513E-4242-89DB-31E9BA108E1C}">
      <dgm:prSet/>
      <dgm:spPr/>
      <dgm:t>
        <a:bodyPr/>
        <a:lstStyle/>
        <a:p>
          <a:endParaRPr lang="ru-RU" sz="1800"/>
        </a:p>
      </dgm:t>
    </dgm:pt>
    <dgm:pt modelId="{EDB16921-55D2-4145-BF8C-BDFD16659724}" type="sibTrans" cxnId="{D0D22B65-513E-4242-89DB-31E9BA108E1C}">
      <dgm:prSet/>
      <dgm:spPr/>
      <dgm:t>
        <a:bodyPr/>
        <a:lstStyle/>
        <a:p>
          <a:endParaRPr lang="ru-RU" sz="1800"/>
        </a:p>
      </dgm:t>
    </dgm:pt>
    <dgm:pt modelId="{8BEAD3E4-9B9F-4FFC-85B4-8519F0DF2690}">
      <dgm:prSet phldrT="[Текст]" custT="1"/>
      <dgm:spPr/>
      <dgm:t>
        <a:bodyPr lIns="36000" anchor="t"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/>
            <a:t>Результат исследования через  30 дней: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dirty="0"/>
            <a:t>А-, В+; анти-А+, </a:t>
          </a:r>
          <a:r>
            <a:rPr lang="ru-RU" sz="1400" b="1" i="0" dirty="0">
              <a:solidFill>
                <a:srgbClr val="FF0000"/>
              </a:solidFill>
            </a:rPr>
            <a:t>анти-В-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Заключение: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dirty="0"/>
            <a:t>группа крови В(</a:t>
          </a:r>
          <a:r>
            <a:rPr lang="en-US" sz="1400" i="1" dirty="0"/>
            <a:t>III)</a:t>
          </a:r>
          <a:endParaRPr lang="ru-RU" sz="1400" i="1" dirty="0"/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20744737-7F00-4AD1-9F33-E61962DE776C}" type="parTrans" cxnId="{D99D6C4C-A1BC-4755-8A2E-CF75C1B1FC4C}">
      <dgm:prSet/>
      <dgm:spPr/>
      <dgm:t>
        <a:bodyPr/>
        <a:lstStyle/>
        <a:p>
          <a:endParaRPr lang="ru-RU" sz="1800"/>
        </a:p>
      </dgm:t>
    </dgm:pt>
    <dgm:pt modelId="{CA01C54B-AB14-496A-BBD4-B5267B8DFFBD}" type="sibTrans" cxnId="{D99D6C4C-A1BC-4755-8A2E-CF75C1B1FC4C}">
      <dgm:prSet/>
      <dgm:spPr/>
      <dgm:t>
        <a:bodyPr/>
        <a:lstStyle/>
        <a:p>
          <a:endParaRPr lang="ru-RU" sz="1800"/>
        </a:p>
      </dgm:t>
    </dgm:pt>
    <dgm:pt modelId="{FC5F70F5-DBF3-4D70-B735-482BDA78DB44}" type="pres">
      <dgm:prSet presAssocID="{D9C49AD9-4408-41A3-9750-BCC4C88993A2}" presName="Name0" presStyleCnt="0">
        <dgm:presLayoutVars>
          <dgm:dir/>
          <dgm:resizeHandles val="exact"/>
        </dgm:presLayoutVars>
      </dgm:prSet>
      <dgm:spPr/>
    </dgm:pt>
    <dgm:pt modelId="{935666CE-7E12-4DBB-91F2-73F65F526230}" type="pres">
      <dgm:prSet presAssocID="{F95DB8B3-7E98-4146-B752-28A16F77C64C}" presName="composite" presStyleCnt="0"/>
      <dgm:spPr/>
    </dgm:pt>
    <dgm:pt modelId="{8F4131A3-B42A-44C2-B9FF-0FD9117F91B5}" type="pres">
      <dgm:prSet presAssocID="{F95DB8B3-7E98-4146-B752-28A16F77C64C}" presName="rect1" presStyleLbl="trAlignAcc1" presStyleIdx="0" presStyleCnt="2" custScaleX="49463" custScaleY="125306" custLinFactNeighborX="7364" custLinFactNeighborY="-24398">
        <dgm:presLayoutVars>
          <dgm:bulletEnabled val="1"/>
        </dgm:presLayoutVars>
      </dgm:prSet>
      <dgm:spPr/>
    </dgm:pt>
    <dgm:pt modelId="{0048148F-A8F9-4DF2-A8A5-1BB27A920122}" type="pres">
      <dgm:prSet presAssocID="{F95DB8B3-7E98-4146-B752-28A16F77C64C}" presName="rect2" presStyleLbl="fgImgPlace1" presStyleIdx="0" presStyleCnt="2" custScaleX="255665" custScaleY="120987" custLinFactNeighborX="-26151" custLinFactNeighborY="-68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3BE76DCB-0E92-4565-8E28-0807422294CB}" type="pres">
      <dgm:prSet presAssocID="{EDB16921-55D2-4145-BF8C-BDFD16659724}" presName="sibTrans" presStyleCnt="0"/>
      <dgm:spPr/>
    </dgm:pt>
    <dgm:pt modelId="{20782594-60A3-4A30-803A-951A06ED1711}" type="pres">
      <dgm:prSet presAssocID="{8BEAD3E4-9B9F-4FFC-85B4-8519F0DF2690}" presName="composite" presStyleCnt="0"/>
      <dgm:spPr/>
    </dgm:pt>
    <dgm:pt modelId="{0ADFBF7D-BBFE-4833-93B9-B7CC8C7B7AD7}" type="pres">
      <dgm:prSet presAssocID="{8BEAD3E4-9B9F-4FFC-85B4-8519F0DF2690}" presName="rect1" presStyleLbl="trAlignAcc1" presStyleIdx="1" presStyleCnt="2" custScaleX="48640" custScaleY="116324" custLinFactNeighborX="7114" custLinFactNeighborY="-24692">
        <dgm:presLayoutVars>
          <dgm:bulletEnabled val="1"/>
        </dgm:presLayoutVars>
      </dgm:prSet>
      <dgm:spPr/>
    </dgm:pt>
    <dgm:pt modelId="{0C2C8E1B-73E6-4752-8A9D-304EAF8F16B5}" type="pres">
      <dgm:prSet presAssocID="{8BEAD3E4-9B9F-4FFC-85B4-8519F0DF2690}" presName="rect2" presStyleLbl="fgImgPlace1" presStyleIdx="1" presStyleCnt="2" custScaleX="256452" custScaleY="122112" custLinFactNeighborX="-25397" custLinFactNeighborY="-28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1">
              <a:lumMod val="60000"/>
              <a:lumOff val="40000"/>
            </a:schemeClr>
          </a:solidFill>
        </a:ln>
      </dgm:spPr>
    </dgm:pt>
  </dgm:ptLst>
  <dgm:cxnLst>
    <dgm:cxn modelId="{2834B132-A01F-4052-B6E1-F34FFD9374A2}" type="presOf" srcId="{8BEAD3E4-9B9F-4FFC-85B4-8519F0DF2690}" destId="{0ADFBF7D-BBFE-4833-93B9-B7CC8C7B7AD7}" srcOrd="0" destOrd="0" presId="urn:microsoft.com/office/officeart/2008/layout/PictureStrips"/>
    <dgm:cxn modelId="{D0D22B65-513E-4242-89DB-31E9BA108E1C}" srcId="{D9C49AD9-4408-41A3-9750-BCC4C88993A2}" destId="{F95DB8B3-7E98-4146-B752-28A16F77C64C}" srcOrd="0" destOrd="0" parTransId="{089BD865-ED8E-4C10-B305-F79573557A33}" sibTransId="{EDB16921-55D2-4145-BF8C-BDFD16659724}"/>
    <dgm:cxn modelId="{D99D6C4C-A1BC-4755-8A2E-CF75C1B1FC4C}" srcId="{D9C49AD9-4408-41A3-9750-BCC4C88993A2}" destId="{8BEAD3E4-9B9F-4FFC-85B4-8519F0DF2690}" srcOrd="1" destOrd="0" parTransId="{20744737-7F00-4AD1-9F33-E61962DE776C}" sibTransId="{CA01C54B-AB14-496A-BBD4-B5267B8DFFBD}"/>
    <dgm:cxn modelId="{4DC4D8AF-F474-4DAB-9AB6-67D33C3D83F5}" type="presOf" srcId="{F95DB8B3-7E98-4146-B752-28A16F77C64C}" destId="{8F4131A3-B42A-44C2-B9FF-0FD9117F91B5}" srcOrd="0" destOrd="0" presId="urn:microsoft.com/office/officeart/2008/layout/PictureStrips"/>
    <dgm:cxn modelId="{F5B86FD2-3B17-4A71-9F1D-0F05245F0BE6}" type="presOf" srcId="{D9C49AD9-4408-41A3-9750-BCC4C88993A2}" destId="{FC5F70F5-DBF3-4D70-B735-482BDA78DB44}" srcOrd="0" destOrd="0" presId="urn:microsoft.com/office/officeart/2008/layout/PictureStrips"/>
    <dgm:cxn modelId="{C173E0E8-FE4F-4DD2-A126-F2F9A1B1DD89}" type="presParOf" srcId="{FC5F70F5-DBF3-4D70-B735-482BDA78DB44}" destId="{935666CE-7E12-4DBB-91F2-73F65F526230}" srcOrd="0" destOrd="0" presId="urn:microsoft.com/office/officeart/2008/layout/PictureStrips"/>
    <dgm:cxn modelId="{2033A013-A4D4-4812-9B1B-B9BBF659526F}" type="presParOf" srcId="{935666CE-7E12-4DBB-91F2-73F65F526230}" destId="{8F4131A3-B42A-44C2-B9FF-0FD9117F91B5}" srcOrd="0" destOrd="0" presId="urn:microsoft.com/office/officeart/2008/layout/PictureStrips"/>
    <dgm:cxn modelId="{7611E5D9-96B1-4A9A-9944-AAC0CB520794}" type="presParOf" srcId="{935666CE-7E12-4DBB-91F2-73F65F526230}" destId="{0048148F-A8F9-4DF2-A8A5-1BB27A920122}" srcOrd="1" destOrd="0" presId="urn:microsoft.com/office/officeart/2008/layout/PictureStrips"/>
    <dgm:cxn modelId="{31081F3B-9B64-468E-8E6F-3D540D5BBB4F}" type="presParOf" srcId="{FC5F70F5-DBF3-4D70-B735-482BDA78DB44}" destId="{3BE76DCB-0E92-4565-8E28-0807422294CB}" srcOrd="1" destOrd="0" presId="urn:microsoft.com/office/officeart/2008/layout/PictureStrips"/>
    <dgm:cxn modelId="{FF24977C-5367-46DF-82AE-8228790FF29C}" type="presParOf" srcId="{FC5F70F5-DBF3-4D70-B735-482BDA78DB44}" destId="{20782594-60A3-4A30-803A-951A06ED1711}" srcOrd="2" destOrd="0" presId="urn:microsoft.com/office/officeart/2008/layout/PictureStrips"/>
    <dgm:cxn modelId="{93CC2132-DAF0-4B3F-BDBC-625E20A36E9D}" type="presParOf" srcId="{20782594-60A3-4A30-803A-951A06ED1711}" destId="{0ADFBF7D-BBFE-4833-93B9-B7CC8C7B7AD7}" srcOrd="0" destOrd="0" presId="urn:microsoft.com/office/officeart/2008/layout/PictureStrips"/>
    <dgm:cxn modelId="{B3007072-8A9B-437B-BFFE-AEEC13F137AD}" type="presParOf" srcId="{20782594-60A3-4A30-803A-951A06ED1711}" destId="{0C2C8E1B-73E6-4752-8A9D-304EAF8F16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C9D4B4-DADD-41FB-A481-5342122DFCCC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1780609-E071-4E67-958C-63CC720FF0A3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>
              <a:solidFill>
                <a:schemeClr val="tx1"/>
              </a:solidFill>
            </a:rPr>
            <a:t>Специфические аллоантитела</a:t>
          </a:r>
          <a:endParaRPr lang="ru-RU" sz="1800" dirty="0">
            <a:solidFill>
              <a:schemeClr val="tx1"/>
            </a:solidFill>
          </a:endParaRPr>
        </a:p>
      </dgm:t>
    </dgm:pt>
    <dgm:pt modelId="{E718D128-5214-4778-B579-3744AD299022}" type="parTrans" cxnId="{0C50A57C-BC28-4E7A-9E0A-8DB2E37F44D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48B435-EFD9-4FE8-BC0E-7EBDBE94CC93}" type="sibTrans" cxnId="{0C50A57C-BC28-4E7A-9E0A-8DB2E37F44D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E198D42-20E5-4704-83EE-515F4E9361E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Антитела, влияющие на определение АВО-принадлежности</a:t>
          </a:r>
        </a:p>
      </dgm:t>
    </dgm:pt>
    <dgm:pt modelId="{B1D4B598-AFB8-47F7-AB77-0C3286AE0759}" type="parTrans" cxnId="{E4AF40E5-5EA5-4358-8884-790B25AFDB1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3364B7F-7348-4597-8341-A206A4A141D7}" type="sibTrans" cxnId="{E4AF40E5-5EA5-4358-8884-790B25AFDB1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B8A505E-0F9F-42D4-A135-345DD0306F0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Антитела, исчезающие со временем</a:t>
          </a:r>
        </a:p>
      </dgm:t>
    </dgm:pt>
    <dgm:pt modelId="{CE451F1A-A026-4479-A2CF-99492E035977}" type="parTrans" cxnId="{9636F9FA-0F52-4EBA-B076-A433F4B129D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7CCF5A2-3087-4592-94E6-F622E14E7016}" type="sibTrans" cxnId="{9636F9FA-0F52-4EBA-B076-A433F4B129D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CF33358-3D0F-4635-A76F-BECB6DC56784}">
      <dgm:prSet phldrT="[Текст]" custT="1"/>
      <dgm:spPr/>
      <dgm:t>
        <a:bodyPr/>
        <a:lstStyle/>
        <a:p>
          <a:r>
            <a:rPr lang="ru-RU" sz="1800">
              <a:solidFill>
                <a:schemeClr val="tx1"/>
              </a:solidFill>
            </a:rPr>
            <a:t>Поли-специфические аллоантитела</a:t>
          </a:r>
          <a:endParaRPr lang="ru-RU" sz="1800" dirty="0">
            <a:solidFill>
              <a:schemeClr val="tx1"/>
            </a:solidFill>
          </a:endParaRPr>
        </a:p>
      </dgm:t>
    </dgm:pt>
    <dgm:pt modelId="{A7997A12-B372-4A94-B847-362B9C6FCCC0}" type="parTrans" cxnId="{0851831E-95AE-4177-869D-A131AC3FD26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119D3E1-ACBD-4C41-9F93-A32760DF0931}" type="sibTrans" cxnId="{0851831E-95AE-4177-869D-A131AC3FD26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82EEE57-4E36-40F2-B3D0-1AFCB7872E6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Антитела, реагирующие с собственными эритроцитами</a:t>
          </a:r>
        </a:p>
      </dgm:t>
    </dgm:pt>
    <dgm:pt modelId="{D2A075EB-776A-48A9-A0D1-F724EA8BA52C}" type="parTrans" cxnId="{83015ADE-948E-4658-A1C8-D42E2B295A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AFEA846-3AF0-452D-B76D-DC782198634F}" type="sibTrans" cxnId="{83015ADE-948E-4658-A1C8-D42E2B295A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90B2B6F-48FD-488D-93D5-53354BBABFA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Антитела, введенные с лекарственными препаратами</a:t>
          </a:r>
        </a:p>
      </dgm:t>
    </dgm:pt>
    <dgm:pt modelId="{D0AF8209-45F2-4155-B1D1-9C75ACD2F453}" type="parTrans" cxnId="{9100D9FE-C4B9-4A99-BE4B-4F597D91B0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ED583C-1289-4D6B-8FBC-952A3874B97C}" type="sibTrans" cxnId="{9100D9FE-C4B9-4A99-BE4B-4F597D91B0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6AFA50-9357-4E66-841B-4296F375A83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Антитела, зависимые от «дозы» антигена на эритроцитах</a:t>
          </a:r>
        </a:p>
      </dgm:t>
    </dgm:pt>
    <dgm:pt modelId="{98D011D2-447D-4053-9481-F4583C2E5267}" type="parTrans" cxnId="{A96EF758-5B5C-4666-B055-067EE17A0D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B90045-729C-42E2-B736-8D6039A6ADD3}" type="sibTrans" cxnId="{A96EF758-5B5C-4666-B055-067EE17A0D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D738-EF87-4910-AEE3-1CCC7F1DF5C6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Антитела, направленные к собственному антигену</a:t>
          </a:r>
        </a:p>
      </dgm:t>
    </dgm:pt>
    <dgm:pt modelId="{5C534955-9522-4141-B075-460AE3A9E376}" type="parTrans" cxnId="{44E273C9-9AFA-410A-9D28-5837F0C7B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3ECE1A-F27A-4F34-9735-0C1B5BFCE3FA}" type="sibTrans" cxnId="{44E273C9-9AFA-410A-9D28-5837F0C7B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0AA435-B12C-40C8-AF10-8C99EBDAA34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anchor="t"/>
        <a:lstStyle/>
        <a:p>
          <a:r>
            <a:rPr lang="ru-RU" sz="1800" dirty="0">
              <a:solidFill>
                <a:schemeClr val="tx1"/>
              </a:solidFill>
            </a:rPr>
            <a:t>Анти-</a:t>
          </a:r>
          <a:r>
            <a:rPr lang="en-US" sz="1800" dirty="0">
              <a:solidFill>
                <a:schemeClr val="tx1"/>
              </a:solidFill>
            </a:rPr>
            <a:t>HLA</a:t>
          </a:r>
          <a:r>
            <a:rPr lang="ru-RU" sz="1800" dirty="0">
              <a:solidFill>
                <a:schemeClr val="tx1"/>
              </a:solidFill>
            </a:rPr>
            <a:t> антитела, взаимодействующие с эритроцитами</a:t>
          </a:r>
        </a:p>
      </dgm:t>
    </dgm:pt>
    <dgm:pt modelId="{B6EDCBE3-6746-458A-ACCC-234556F9F3EE}" type="parTrans" cxnId="{5DA98FDD-5A9B-4E34-8052-E77599AC2C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6D0D1A-A31E-415E-B75A-C471AEF90169}" type="sibTrans" cxnId="{5DA98FDD-5A9B-4E34-8052-E77599AC2C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21A4CD-DFD9-4B98-AD99-0BE5C347314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Антитела, не реагирующие с собственными эритроцитами</a:t>
          </a:r>
        </a:p>
      </dgm:t>
    </dgm:pt>
    <dgm:pt modelId="{11331E19-36E7-4708-AE29-C8D4E172CCA1}" type="parTrans" cxnId="{853FDC4F-324C-4775-94D5-091A293DE5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85F873-C9D2-41D4-9791-7A78A644ABBF}" type="sibTrans" cxnId="{853FDC4F-324C-4775-94D5-091A293DE5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DFF455-DB5C-4E23-B153-3E9BEC53A6AF}" type="pres">
      <dgm:prSet presAssocID="{54C9D4B4-DADD-41FB-A481-5342122DFCCC}" presName="Name0" presStyleCnt="0">
        <dgm:presLayoutVars>
          <dgm:dir/>
          <dgm:animLvl val="lvl"/>
          <dgm:resizeHandles val="exact"/>
        </dgm:presLayoutVars>
      </dgm:prSet>
      <dgm:spPr/>
    </dgm:pt>
    <dgm:pt modelId="{6B0ABEEE-15C3-4E93-9057-0D86D240FFCD}" type="pres">
      <dgm:prSet presAssocID="{21780609-E071-4E67-958C-63CC720FF0A3}" presName="linNode" presStyleCnt="0"/>
      <dgm:spPr/>
    </dgm:pt>
    <dgm:pt modelId="{8D0AAFB9-EFB3-4D5C-BDB7-E0C4A603F335}" type="pres">
      <dgm:prSet presAssocID="{21780609-E071-4E67-958C-63CC720FF0A3}" presName="parentText" presStyleLbl="node1" presStyleIdx="0" presStyleCnt="2" custScaleX="66886" custLinFactNeighborY="-935">
        <dgm:presLayoutVars>
          <dgm:chMax val="1"/>
          <dgm:bulletEnabled val="1"/>
        </dgm:presLayoutVars>
      </dgm:prSet>
      <dgm:spPr/>
    </dgm:pt>
    <dgm:pt modelId="{5E11C450-8C73-4953-AAFD-FC09A49DFD69}" type="pres">
      <dgm:prSet presAssocID="{21780609-E071-4E67-958C-63CC720FF0A3}" presName="descendantText" presStyleLbl="alignAccFollowNode1" presStyleIdx="0" presStyleCnt="2" custScaleX="133094" custScaleY="119339">
        <dgm:presLayoutVars>
          <dgm:bulletEnabled val="1"/>
        </dgm:presLayoutVars>
      </dgm:prSet>
      <dgm:spPr/>
    </dgm:pt>
    <dgm:pt modelId="{898803DE-247E-49AB-A806-7DDC5C8BDAA6}" type="pres">
      <dgm:prSet presAssocID="{3B48B435-EFD9-4FE8-BC0E-7EBDBE94CC93}" presName="sp" presStyleCnt="0"/>
      <dgm:spPr/>
    </dgm:pt>
    <dgm:pt modelId="{9D201F0E-9623-4FB1-82BB-E6B314192DA8}" type="pres">
      <dgm:prSet presAssocID="{FCF33358-3D0F-4635-A76F-BECB6DC56784}" presName="linNode" presStyleCnt="0"/>
      <dgm:spPr/>
    </dgm:pt>
    <dgm:pt modelId="{51380260-9AA1-4543-AB3E-460F8EA04476}" type="pres">
      <dgm:prSet presAssocID="{FCF33358-3D0F-4635-A76F-BECB6DC56784}" presName="parentText" presStyleLbl="node1" presStyleIdx="1" presStyleCnt="2" custScaleX="59595">
        <dgm:presLayoutVars>
          <dgm:chMax val="1"/>
          <dgm:bulletEnabled val="1"/>
        </dgm:presLayoutVars>
      </dgm:prSet>
      <dgm:spPr/>
    </dgm:pt>
    <dgm:pt modelId="{BA9447F4-0951-45BF-BFBF-D8B9651A2EBE}" type="pres">
      <dgm:prSet presAssocID="{FCF33358-3D0F-4635-A76F-BECB6DC56784}" presName="descendantText" presStyleLbl="alignAccFollowNode1" presStyleIdx="1" presStyleCnt="2" custScaleX="119882">
        <dgm:presLayoutVars>
          <dgm:bulletEnabled val="1"/>
        </dgm:presLayoutVars>
      </dgm:prSet>
      <dgm:spPr/>
    </dgm:pt>
  </dgm:ptLst>
  <dgm:cxnLst>
    <dgm:cxn modelId="{1596E714-83AB-4810-80C2-34D2DC41B0A3}" type="presOf" srcId="{0821A4CD-DFD9-4B98-AD99-0BE5C347314B}" destId="{BA9447F4-0951-45BF-BFBF-D8B9651A2EBE}" srcOrd="0" destOrd="1" presId="urn:microsoft.com/office/officeart/2005/8/layout/vList5"/>
    <dgm:cxn modelId="{780F6B16-876D-4A87-A1F9-9A7984E8C36E}" type="presOf" srcId="{4E198D42-20E5-4704-83EE-515F4E9361E3}" destId="{5E11C450-8C73-4953-AAFD-FC09A49DFD69}" srcOrd="0" destOrd="0" presId="urn:microsoft.com/office/officeart/2005/8/layout/vList5"/>
    <dgm:cxn modelId="{0851831E-95AE-4177-869D-A131AC3FD26B}" srcId="{54C9D4B4-DADD-41FB-A481-5342122DFCCC}" destId="{FCF33358-3D0F-4635-A76F-BECB6DC56784}" srcOrd="1" destOrd="0" parTransId="{A7997A12-B372-4A94-B847-362B9C6FCCC0}" sibTransId="{C119D3E1-ACBD-4C41-9F93-A32760DF0931}"/>
    <dgm:cxn modelId="{09BE9B32-369C-4CA8-AC32-440582E91C50}" type="presOf" srcId="{21780609-E071-4E67-958C-63CC720FF0A3}" destId="{8D0AAFB9-EFB3-4D5C-BDB7-E0C4A603F335}" srcOrd="0" destOrd="0" presId="urn:microsoft.com/office/officeart/2005/8/layout/vList5"/>
    <dgm:cxn modelId="{CCD05635-F7F5-4203-BF11-F4C93F19C7B0}" type="presOf" srcId="{020AA435-B12C-40C8-AF10-8C99EBDAA34C}" destId="{5E11C450-8C73-4953-AAFD-FC09A49DFD69}" srcOrd="0" destOrd="5" presId="urn:microsoft.com/office/officeart/2005/8/layout/vList5"/>
    <dgm:cxn modelId="{853FDC4F-324C-4775-94D5-091A293DE53C}" srcId="{FCF33358-3D0F-4635-A76F-BECB6DC56784}" destId="{0821A4CD-DFD9-4B98-AD99-0BE5C347314B}" srcOrd="1" destOrd="0" parTransId="{11331E19-36E7-4708-AE29-C8D4E172CCA1}" sibTransId="{A085F873-C9D2-41D4-9791-7A78A644ABBF}"/>
    <dgm:cxn modelId="{DA9BA452-46A8-40FC-959C-84CC49B78CBC}" type="presOf" srcId="{7B8A505E-0F9F-42D4-A135-345DD0306F01}" destId="{5E11C450-8C73-4953-AAFD-FC09A49DFD69}" srcOrd="0" destOrd="1" presId="urn:microsoft.com/office/officeart/2005/8/layout/vList5"/>
    <dgm:cxn modelId="{A96EF758-5B5C-4666-B055-067EE17A0D06}" srcId="{21780609-E071-4E67-958C-63CC720FF0A3}" destId="{BC6AFA50-9357-4E66-841B-4296F375A833}" srcOrd="3" destOrd="0" parTransId="{98D011D2-447D-4053-9481-F4583C2E5267}" sibTransId="{77B90045-729C-42E2-B736-8D6039A6ADD3}"/>
    <dgm:cxn modelId="{D2262E7C-24CB-40B0-8501-FA2E644D2827}" type="presOf" srcId="{BC6AFA50-9357-4E66-841B-4296F375A833}" destId="{5E11C450-8C73-4953-AAFD-FC09A49DFD69}" srcOrd="0" destOrd="3" presId="urn:microsoft.com/office/officeart/2005/8/layout/vList5"/>
    <dgm:cxn modelId="{0C50A57C-BC28-4E7A-9E0A-8DB2E37F44D9}" srcId="{54C9D4B4-DADD-41FB-A481-5342122DFCCC}" destId="{21780609-E071-4E67-958C-63CC720FF0A3}" srcOrd="0" destOrd="0" parTransId="{E718D128-5214-4778-B579-3744AD299022}" sibTransId="{3B48B435-EFD9-4FE8-BC0E-7EBDBE94CC93}"/>
    <dgm:cxn modelId="{7FDE4C9B-7E34-492E-8A34-F6F259E9F6F9}" type="presOf" srcId="{482EEE57-4E36-40F2-B3D0-1AFCB7872E6E}" destId="{BA9447F4-0951-45BF-BFBF-D8B9651A2EBE}" srcOrd="0" destOrd="0" presId="urn:microsoft.com/office/officeart/2005/8/layout/vList5"/>
    <dgm:cxn modelId="{448D2EC8-7197-4B59-A142-9D8C06723038}" type="presOf" srcId="{190B2B6F-48FD-488D-93D5-53354BBABFAD}" destId="{5E11C450-8C73-4953-AAFD-FC09A49DFD69}" srcOrd="0" destOrd="2" presId="urn:microsoft.com/office/officeart/2005/8/layout/vList5"/>
    <dgm:cxn modelId="{44E273C9-9AFA-410A-9D28-5837F0C7B250}" srcId="{21780609-E071-4E67-958C-63CC720FF0A3}" destId="{3A55D738-EF87-4910-AEE3-1CCC7F1DF5C6}" srcOrd="4" destOrd="0" parTransId="{5C534955-9522-4141-B075-460AE3A9E376}" sibTransId="{DB3ECE1A-F27A-4F34-9735-0C1B5BFCE3FA}"/>
    <dgm:cxn modelId="{2ABD11CA-097B-4EE9-9CBD-819E357DE7C0}" type="presOf" srcId="{54C9D4B4-DADD-41FB-A481-5342122DFCCC}" destId="{BBDFF455-DB5C-4E23-B153-3E9BEC53A6AF}" srcOrd="0" destOrd="0" presId="urn:microsoft.com/office/officeart/2005/8/layout/vList5"/>
    <dgm:cxn modelId="{0C2386DA-CFC2-46BF-B2B9-0D7B592862F7}" type="presOf" srcId="{3A55D738-EF87-4910-AEE3-1CCC7F1DF5C6}" destId="{5E11C450-8C73-4953-AAFD-FC09A49DFD69}" srcOrd="0" destOrd="4" presId="urn:microsoft.com/office/officeart/2005/8/layout/vList5"/>
    <dgm:cxn modelId="{5DA98FDD-5A9B-4E34-8052-E77599AC2CDF}" srcId="{21780609-E071-4E67-958C-63CC720FF0A3}" destId="{020AA435-B12C-40C8-AF10-8C99EBDAA34C}" srcOrd="5" destOrd="0" parTransId="{B6EDCBE3-6746-458A-ACCC-234556F9F3EE}" sibTransId="{F86D0D1A-A31E-415E-B75A-C471AEF90169}"/>
    <dgm:cxn modelId="{83015ADE-948E-4658-A1C8-D42E2B295AB9}" srcId="{FCF33358-3D0F-4635-A76F-BECB6DC56784}" destId="{482EEE57-4E36-40F2-B3D0-1AFCB7872E6E}" srcOrd="0" destOrd="0" parTransId="{D2A075EB-776A-48A9-A0D1-F724EA8BA52C}" sibTransId="{AAFEA846-3AF0-452D-B76D-DC782198634F}"/>
    <dgm:cxn modelId="{E4AF40E5-5EA5-4358-8884-790B25AFDB11}" srcId="{21780609-E071-4E67-958C-63CC720FF0A3}" destId="{4E198D42-20E5-4704-83EE-515F4E9361E3}" srcOrd="0" destOrd="0" parTransId="{B1D4B598-AFB8-47F7-AB77-0C3286AE0759}" sibTransId="{63364B7F-7348-4597-8341-A206A4A141D7}"/>
    <dgm:cxn modelId="{9636F9FA-0F52-4EBA-B076-A433F4B129DC}" srcId="{21780609-E071-4E67-958C-63CC720FF0A3}" destId="{7B8A505E-0F9F-42D4-A135-345DD0306F01}" srcOrd="1" destOrd="0" parTransId="{CE451F1A-A026-4479-A2CF-99492E035977}" sibTransId="{77CCF5A2-3087-4592-94E6-F622E14E7016}"/>
    <dgm:cxn modelId="{74FF36FC-1997-451A-9751-CAE702CAE594}" type="presOf" srcId="{FCF33358-3D0F-4635-A76F-BECB6DC56784}" destId="{51380260-9AA1-4543-AB3E-460F8EA04476}" srcOrd="0" destOrd="0" presId="urn:microsoft.com/office/officeart/2005/8/layout/vList5"/>
    <dgm:cxn modelId="{9100D9FE-C4B9-4A99-BE4B-4F597D91B048}" srcId="{21780609-E071-4E67-958C-63CC720FF0A3}" destId="{190B2B6F-48FD-488D-93D5-53354BBABFAD}" srcOrd="2" destOrd="0" parTransId="{D0AF8209-45F2-4155-B1D1-9C75ACD2F453}" sibTransId="{41ED583C-1289-4D6B-8FBC-952A3874B97C}"/>
    <dgm:cxn modelId="{02D5CE1B-E788-4EA5-B20E-E0E268ED414F}" type="presParOf" srcId="{BBDFF455-DB5C-4E23-B153-3E9BEC53A6AF}" destId="{6B0ABEEE-15C3-4E93-9057-0D86D240FFCD}" srcOrd="0" destOrd="0" presId="urn:microsoft.com/office/officeart/2005/8/layout/vList5"/>
    <dgm:cxn modelId="{3F0E43E6-5BE0-4477-8A5F-B1AA8E2E41F6}" type="presParOf" srcId="{6B0ABEEE-15C3-4E93-9057-0D86D240FFCD}" destId="{8D0AAFB9-EFB3-4D5C-BDB7-E0C4A603F335}" srcOrd="0" destOrd="0" presId="urn:microsoft.com/office/officeart/2005/8/layout/vList5"/>
    <dgm:cxn modelId="{76F5B6EB-C235-4906-A702-A4EE22C1460A}" type="presParOf" srcId="{6B0ABEEE-15C3-4E93-9057-0D86D240FFCD}" destId="{5E11C450-8C73-4953-AAFD-FC09A49DFD69}" srcOrd="1" destOrd="0" presId="urn:microsoft.com/office/officeart/2005/8/layout/vList5"/>
    <dgm:cxn modelId="{F8011EF5-B27A-4BA9-B424-C51FE865EF73}" type="presParOf" srcId="{BBDFF455-DB5C-4E23-B153-3E9BEC53A6AF}" destId="{898803DE-247E-49AB-A806-7DDC5C8BDAA6}" srcOrd="1" destOrd="0" presId="urn:microsoft.com/office/officeart/2005/8/layout/vList5"/>
    <dgm:cxn modelId="{2EC59128-3AE8-407B-9216-E1B1B57421BF}" type="presParOf" srcId="{BBDFF455-DB5C-4E23-B153-3E9BEC53A6AF}" destId="{9D201F0E-9623-4FB1-82BB-E6B314192DA8}" srcOrd="2" destOrd="0" presId="urn:microsoft.com/office/officeart/2005/8/layout/vList5"/>
    <dgm:cxn modelId="{124ABA99-885E-4748-AEDE-810653F3588C}" type="presParOf" srcId="{9D201F0E-9623-4FB1-82BB-E6B314192DA8}" destId="{51380260-9AA1-4543-AB3E-460F8EA04476}" srcOrd="0" destOrd="0" presId="urn:microsoft.com/office/officeart/2005/8/layout/vList5"/>
    <dgm:cxn modelId="{3D56435C-89B5-479D-BB5A-7A23CAFCFF47}" type="presParOf" srcId="{9D201F0E-9623-4FB1-82BB-E6B314192DA8}" destId="{BA9447F4-0951-45BF-BFBF-D8B9651A2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35C3-C746-4CC2-9B57-330B7F73B186}">
      <dsp:nvSpPr>
        <dsp:cNvPr id="0" name=""/>
        <dsp:cNvSpPr/>
      </dsp:nvSpPr>
      <dsp:spPr>
        <a:xfrm>
          <a:off x="1727" y="0"/>
          <a:ext cx="2688282" cy="5234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Человеческий фактор: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- </a:t>
          </a:r>
          <a:r>
            <a:rPr lang="ru-RU" sz="1600" kern="1200" dirty="0">
              <a:solidFill>
                <a:schemeClr val="tx1"/>
              </a:solidFill>
            </a:rPr>
            <a:t>перепутывание образцов крови,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оценка или документирование результата.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727" y="2093654"/>
        <a:ext cx="2688282" cy="2093654"/>
      </dsp:txXfrm>
    </dsp:sp>
    <dsp:sp modelId="{624958C9-91D5-4461-8D13-F653583DFD8E}">
      <dsp:nvSpPr>
        <dsp:cNvPr id="0" name=""/>
        <dsp:cNvSpPr/>
      </dsp:nvSpPr>
      <dsp:spPr>
        <a:xfrm>
          <a:off x="474385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AA2E-A58F-46E5-AFD6-EC637544E05D}">
      <dsp:nvSpPr>
        <dsp:cNvPr id="0" name=""/>
        <dsp:cNvSpPr/>
      </dsp:nvSpPr>
      <dsp:spPr>
        <a:xfrm>
          <a:off x="2770658" y="0"/>
          <a:ext cx="2688282" cy="5234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2770658" y="2093654"/>
        <a:ext cx="2688282" cy="2093654"/>
      </dsp:txXfrm>
    </dsp:sp>
    <dsp:sp modelId="{E53E9232-0763-4319-80B1-D8A55CCE25D1}">
      <dsp:nvSpPr>
        <dsp:cNvPr id="0" name=""/>
        <dsp:cNvSpPr/>
      </dsp:nvSpPr>
      <dsp:spPr>
        <a:xfrm>
          <a:off x="3243316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E0998-8DCE-4938-9EA9-542CCB9C3D28}">
      <dsp:nvSpPr>
        <dsp:cNvPr id="0" name=""/>
        <dsp:cNvSpPr/>
      </dsp:nvSpPr>
      <dsp:spPr>
        <a:xfrm>
          <a:off x="5539589" y="0"/>
          <a:ext cx="2688282" cy="5234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5539589" y="2093654"/>
        <a:ext cx="2688282" cy="2093654"/>
      </dsp:txXfrm>
    </dsp:sp>
    <dsp:sp modelId="{ED447063-57FA-4526-A06C-2069E76CB419}">
      <dsp:nvSpPr>
        <dsp:cNvPr id="0" name=""/>
        <dsp:cNvSpPr/>
      </dsp:nvSpPr>
      <dsp:spPr>
        <a:xfrm>
          <a:off x="6012247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B4904-8EF1-4098-9740-C17ABFDC6DC2}">
      <dsp:nvSpPr>
        <dsp:cNvPr id="0" name=""/>
        <dsp:cNvSpPr/>
      </dsp:nvSpPr>
      <dsp:spPr>
        <a:xfrm>
          <a:off x="329183" y="4612588"/>
          <a:ext cx="7571232" cy="52456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156932" y="2228150"/>
          <a:ext cx="1636969" cy="1938214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156932" y="2228150"/>
        <a:ext cx="1636969" cy="1938214"/>
      </dsp:txXfrm>
    </dsp:sp>
    <dsp:sp modelId="{0048148F-A8F9-4DF2-A8A5-1BB27A920122}">
      <dsp:nvSpPr>
        <dsp:cNvPr id="0" name=""/>
        <dsp:cNvSpPr/>
      </dsp:nvSpPr>
      <dsp:spPr>
        <a:xfrm>
          <a:off x="125290" y="0"/>
          <a:ext cx="2728365" cy="193669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2185876" y="2243382"/>
          <a:ext cx="3639823" cy="18505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kern="1200" dirty="0"/>
            <a:t>Результат исследования :</a:t>
          </a:r>
          <a:endParaRPr lang="en-US" sz="1400" b="0" kern="1200" dirty="0"/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kern="1200" dirty="0"/>
            <a:t>А+, В-; </a:t>
          </a:r>
          <a:r>
            <a:rPr lang="ru-RU" sz="1400" b="0" i="0" kern="1200" dirty="0">
              <a:solidFill>
                <a:srgbClr val="FF0000"/>
              </a:solidFill>
            </a:rPr>
            <a:t>анти-А+</a:t>
          </a:r>
          <a:r>
            <a:rPr lang="ru-RU" sz="1400" b="0" i="0" kern="1200" dirty="0"/>
            <a:t>, анти-В+; 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1400" b="0" i="0" kern="1200" dirty="0"/>
            <a:t>M-</a:t>
          </a:r>
          <a:r>
            <a:rPr lang="ru-RU" sz="1400" b="0" i="0" kern="1200" dirty="0"/>
            <a:t>, </a:t>
          </a:r>
          <a:r>
            <a:rPr lang="en-US" sz="1400" b="0" i="0" kern="1200" dirty="0"/>
            <a:t>N+</a:t>
          </a:r>
          <a:r>
            <a:rPr lang="ru-RU" sz="1400" b="0" i="0" kern="1200" dirty="0"/>
            <a:t>, </a:t>
          </a:r>
          <a:r>
            <a:rPr lang="en-US" sz="1400" b="0" i="0" kern="1200" dirty="0"/>
            <a:t>S-</a:t>
          </a:r>
          <a:r>
            <a:rPr lang="ru-RU" sz="1400" b="0" i="0" kern="1200" dirty="0"/>
            <a:t>, </a:t>
          </a:r>
          <a:r>
            <a:rPr lang="en-US" sz="1400" b="0" i="0" kern="1200" dirty="0"/>
            <a:t>s+</a:t>
          </a:r>
          <a:r>
            <a:rPr lang="ru-RU" sz="1400" b="0" i="0" kern="1200" dirty="0"/>
            <a:t>, </a:t>
          </a:r>
          <a:r>
            <a:rPr lang="en-US" sz="1400" b="0" i="0" kern="1200" dirty="0" err="1"/>
            <a:t>Fya</a:t>
          </a:r>
          <a:r>
            <a:rPr lang="en-US" sz="1400" b="0" i="0" kern="1200" dirty="0"/>
            <a:t>+</a:t>
          </a:r>
          <a:r>
            <a:rPr lang="ru-RU" sz="1400" b="0" i="0" kern="1200" dirty="0"/>
            <a:t>, </a:t>
          </a:r>
          <a:r>
            <a:rPr lang="en-US" sz="1400" b="0" i="0" kern="1200" dirty="0" err="1"/>
            <a:t>Fyb</a:t>
          </a:r>
          <a:r>
            <a:rPr lang="en-US" sz="1400" b="0" i="0" kern="1200" dirty="0"/>
            <a:t>-</a:t>
          </a:r>
          <a:endParaRPr lang="ru-RU" sz="1400" b="0" i="0" kern="1200" dirty="0"/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ru-RU" sz="1400" b="0" i="0" kern="1200" dirty="0"/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kern="1200" dirty="0"/>
            <a:t>Скрининг антител: </a:t>
          </a:r>
          <a:r>
            <a:rPr lang="en-US" sz="1400" b="0" i="0" kern="1200" dirty="0"/>
            <a:t>I-, </a:t>
          </a:r>
          <a:r>
            <a:rPr lang="en-US" sz="1400" b="0" i="0" kern="1200" dirty="0">
              <a:solidFill>
                <a:srgbClr val="FF0000"/>
              </a:solidFill>
            </a:rPr>
            <a:t>II+</a:t>
          </a:r>
          <a:r>
            <a:rPr lang="en-US" sz="1400" b="0" i="0" kern="1200" dirty="0"/>
            <a:t>, III-</a:t>
          </a:r>
          <a:endParaRPr lang="ru-RU" sz="1400" b="0" i="0" kern="1200" dirty="0"/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kern="1200" dirty="0"/>
            <a:t>Идентификация антител: </a:t>
          </a:r>
          <a:r>
            <a:rPr lang="ru-RU" sz="1400" b="0" i="0" kern="1200" dirty="0">
              <a:solidFill>
                <a:schemeClr val="tx1"/>
              </a:solidFill>
            </a:rPr>
            <a:t>1-,</a:t>
          </a:r>
          <a:r>
            <a:rPr lang="ru-RU" sz="1400" b="0" i="0" kern="1200" dirty="0">
              <a:solidFill>
                <a:srgbClr val="FF0000"/>
              </a:solidFill>
            </a:rPr>
            <a:t> 2+, 3+, 4+, 5+, </a:t>
          </a:r>
          <a:r>
            <a:rPr lang="ru-RU" sz="1400" b="0" i="0" kern="1200" dirty="0">
              <a:solidFill>
                <a:schemeClr val="tx1"/>
              </a:solidFill>
            </a:rPr>
            <a:t>6-</a:t>
          </a:r>
          <a:r>
            <a:rPr lang="ru-RU" sz="1400" b="0" i="0" kern="1200" dirty="0"/>
            <a:t>, 7-, </a:t>
          </a:r>
          <a:r>
            <a:rPr lang="ru-RU" sz="1400" b="0" i="0" kern="1200" dirty="0">
              <a:solidFill>
                <a:srgbClr val="FF0000"/>
              </a:solidFill>
            </a:rPr>
            <a:t>8+, 9+, </a:t>
          </a:r>
          <a:r>
            <a:rPr lang="ru-RU" sz="1400" b="0" i="0" kern="1200" dirty="0">
              <a:solidFill>
                <a:schemeClr val="tx1"/>
              </a:solidFill>
            </a:rPr>
            <a:t>10-, 11-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Заключение: группа крови </a:t>
          </a:r>
          <a:r>
            <a:rPr lang="en-US" sz="1400" b="0" i="1" kern="1200" dirty="0"/>
            <a:t>A</a:t>
          </a:r>
          <a:r>
            <a:rPr lang="ru-RU" sz="1400" b="0" i="1" kern="1200" dirty="0"/>
            <a:t>(</a:t>
          </a:r>
          <a:r>
            <a:rPr lang="en-US" sz="1400" b="0" i="1" kern="1200" dirty="0"/>
            <a:t>II)</a:t>
          </a:r>
          <a:r>
            <a:rPr lang="ru-RU" sz="1400" b="0" i="1" kern="1200" dirty="0"/>
            <a:t>,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rgbClr val="FF0000"/>
              </a:solidFill>
            </a:rPr>
            <a:t>анти-М антитела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185876" y="2243382"/>
        <a:ext cx="3639823" cy="1850569"/>
      </dsp:txXfrm>
    </dsp:sp>
    <dsp:sp modelId="{0C2C8E1B-73E6-4752-8A9D-304EAF8F16B5}">
      <dsp:nvSpPr>
        <dsp:cNvPr id="0" name=""/>
        <dsp:cNvSpPr/>
      </dsp:nvSpPr>
      <dsp:spPr>
        <a:xfrm>
          <a:off x="3103523" y="0"/>
          <a:ext cx="2736764" cy="19547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198464" y="0"/>
          <a:ext cx="2348037" cy="2069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kern="1200" dirty="0"/>
            <a:t>А</a:t>
          </a:r>
          <a:r>
            <a:rPr lang="ru-RU" sz="1400" b="0" i="0" kern="1200" dirty="0"/>
            <a:t>+, В-; </a:t>
          </a:r>
          <a:r>
            <a:rPr lang="ru-RU" sz="1400" b="0" i="0" kern="1200" dirty="0">
              <a:solidFill>
                <a:srgbClr val="FF0000"/>
              </a:solidFill>
            </a:rPr>
            <a:t>анти-А+</a:t>
          </a:r>
          <a:r>
            <a:rPr lang="ru-RU" sz="1400" b="0" i="0" kern="1200" dirty="0"/>
            <a:t>, анти-В+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Скрининг антител: </a:t>
          </a:r>
          <a:r>
            <a:rPr lang="en-US" sz="1400" b="0" i="0" kern="1200" dirty="0"/>
            <a:t>I-, </a:t>
          </a:r>
          <a:r>
            <a:rPr lang="en-US" sz="1400" b="0" i="0" kern="1200" dirty="0">
              <a:solidFill>
                <a:srgbClr val="FF0000"/>
              </a:solidFill>
            </a:rPr>
            <a:t>II+</a:t>
          </a:r>
          <a:r>
            <a:rPr lang="en-US" sz="1400" b="0" i="0" kern="1200" dirty="0"/>
            <a:t>, III-</a:t>
          </a:r>
          <a:endParaRPr lang="ru-RU" sz="1400" b="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</a:t>
          </a:r>
          <a:r>
            <a:rPr lang="en-US" sz="1400" i="1" kern="1200" dirty="0"/>
            <a:t>A(II),</a:t>
          </a:r>
          <a:r>
            <a:rPr lang="ru-RU" sz="1400" i="1" kern="1200" dirty="0"/>
            <a:t> анти-М антитела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198464" y="0"/>
        <a:ext cx="2348037" cy="2069658"/>
      </dsp:txXfrm>
    </dsp:sp>
    <dsp:sp modelId="{0048148F-A8F9-4DF2-A8A5-1BB27A920122}">
      <dsp:nvSpPr>
        <dsp:cNvPr id="0" name=""/>
        <dsp:cNvSpPr/>
      </dsp:nvSpPr>
      <dsp:spPr>
        <a:xfrm>
          <a:off x="371801" y="5909"/>
          <a:ext cx="2654874" cy="18845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38021" y="2376258"/>
          <a:ext cx="2308969" cy="18611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 8,5 мес.: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kern="1200" dirty="0"/>
            <a:t>А+, В-</a:t>
          </a:r>
          <a:r>
            <a:rPr lang="ru-RU" sz="1400" b="0" i="0" kern="1200" dirty="0">
              <a:solidFill>
                <a:schemeClr val="tx1"/>
              </a:solidFill>
            </a:rPr>
            <a:t>; анти-А-, анти-В+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b="0" i="0" kern="1200" dirty="0">
              <a:solidFill>
                <a:schemeClr val="tx1"/>
              </a:solidFill>
            </a:rPr>
            <a:t>Скрининг антител: </a:t>
          </a:r>
          <a:r>
            <a:rPr lang="en-US" sz="1400" b="0" i="0" kern="1200" dirty="0">
              <a:solidFill>
                <a:schemeClr val="tx1"/>
              </a:solidFill>
            </a:rPr>
            <a:t>I-, II</a:t>
          </a:r>
          <a:r>
            <a:rPr lang="ru-RU" sz="1400" b="0" i="0" kern="1200" dirty="0">
              <a:solidFill>
                <a:schemeClr val="tx1"/>
              </a:solidFill>
            </a:rPr>
            <a:t>-</a:t>
          </a:r>
          <a:r>
            <a:rPr lang="en-US" sz="1400" b="0" i="0" kern="1200" dirty="0">
              <a:solidFill>
                <a:schemeClr val="tx1"/>
              </a:solidFill>
            </a:rPr>
            <a:t>, III-</a:t>
          </a: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 группа крови </a:t>
          </a:r>
          <a:r>
            <a:rPr lang="en-US" sz="1400" i="1" kern="1200" dirty="0"/>
            <a:t>A</a:t>
          </a:r>
          <a:r>
            <a:rPr lang="ru-RU" sz="1400" i="1" kern="1200" dirty="0"/>
            <a:t>(</a:t>
          </a:r>
          <a:r>
            <a:rPr lang="en-US" sz="1400" i="1" kern="1200" dirty="0"/>
            <a:t>II)</a:t>
          </a:r>
          <a:r>
            <a:rPr lang="ru-RU" sz="1400" i="1" kern="1200" dirty="0"/>
            <a:t>, в анамнезе анти-М антитела</a:t>
          </a:r>
          <a:endParaRPr lang="ru-RU" sz="1400" kern="1200" dirty="0"/>
        </a:p>
      </dsp:txBody>
      <dsp:txXfrm>
        <a:off x="3238021" y="2376258"/>
        <a:ext cx="2308969" cy="1861188"/>
      </dsp:txXfrm>
    </dsp:sp>
    <dsp:sp modelId="{0C2C8E1B-73E6-4752-8A9D-304EAF8F16B5}">
      <dsp:nvSpPr>
        <dsp:cNvPr id="0" name=""/>
        <dsp:cNvSpPr/>
      </dsp:nvSpPr>
      <dsp:spPr>
        <a:xfrm>
          <a:off x="387355" y="2392318"/>
          <a:ext cx="2663046" cy="19020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093759" y="0"/>
          <a:ext cx="2670556" cy="24704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А+, В-, </a:t>
          </a:r>
          <a:r>
            <a:rPr lang="en-US" sz="1400" b="0" i="0" kern="1200" dirty="0">
              <a:solidFill>
                <a:srgbClr val="FF0000"/>
              </a:solidFill>
            </a:rPr>
            <a:t>D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  <a:r>
            <a:rPr lang="ru-RU" sz="1400" b="0" i="0" kern="1200" dirty="0"/>
            <a:t>;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Прямая проба </a:t>
          </a:r>
          <a:r>
            <a:rPr lang="ru-RU" sz="1400" b="0" i="0" kern="1200" dirty="0" err="1">
              <a:solidFill>
                <a:srgbClr val="FF0000"/>
              </a:solidFill>
            </a:rPr>
            <a:t>Кумбса</a:t>
          </a:r>
          <a:r>
            <a:rPr lang="ru-RU" sz="1400" b="0" i="0" kern="1200" dirty="0">
              <a:solidFill>
                <a:srgbClr val="FF0000"/>
              </a:solidFill>
            </a:rPr>
            <a:t> 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Скрининг антител: </a:t>
          </a:r>
          <a:r>
            <a:rPr lang="en-US" sz="1400" b="0" i="0" kern="1200" dirty="0">
              <a:solidFill>
                <a:srgbClr val="FF0000"/>
              </a:solidFill>
            </a:rPr>
            <a:t>I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  <a:r>
            <a:rPr lang="en-US" sz="1400" b="0" i="0" kern="1200" dirty="0">
              <a:solidFill>
                <a:srgbClr val="FF0000"/>
              </a:solidFill>
            </a:rPr>
            <a:t>, II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  <a:r>
            <a:rPr lang="en-US" sz="1400" b="0" i="0" kern="1200" dirty="0"/>
            <a:t>, III-</a:t>
          </a:r>
          <a:endParaRPr lang="ru-RU" sz="1400" b="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Идентификация антител: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FF0000"/>
              </a:solidFill>
            </a:rPr>
            <a:t>1+, 2+, 3+, </a:t>
          </a:r>
          <a:r>
            <a:rPr lang="ru-RU" sz="1400" b="0" i="0" kern="1200" dirty="0"/>
            <a:t>4-, 5-, 6-, 7-, </a:t>
          </a:r>
          <a:r>
            <a:rPr lang="ru-RU" sz="1400" b="0" i="0" kern="1200" dirty="0">
              <a:solidFill>
                <a:srgbClr val="FF0000"/>
              </a:solidFill>
            </a:rPr>
            <a:t>8+</a:t>
          </a:r>
          <a:r>
            <a:rPr lang="ru-RU" sz="1400" b="0" i="0" kern="1200" dirty="0"/>
            <a:t>,9-, 10-, 11-.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Заключение: А(</a:t>
          </a:r>
          <a:r>
            <a:rPr lang="en-US" sz="1400" b="0" i="1" kern="1200" dirty="0"/>
            <a:t>II)</a:t>
          </a:r>
          <a:r>
            <a:rPr lang="ru-RU" sz="1400" b="0" i="1" kern="1200" dirty="0"/>
            <a:t> </a:t>
          </a:r>
          <a:r>
            <a:rPr lang="en-US" sz="1400" b="0" i="1" kern="1200" dirty="0"/>
            <a:t>Rh-</a:t>
          </a:r>
          <a:r>
            <a:rPr lang="ru-RU" sz="1400" b="0" i="1" kern="1200" dirty="0"/>
            <a:t>пол;      </a:t>
          </a:r>
          <a:r>
            <a:rPr lang="ru-RU" sz="1400" b="0" i="1" kern="1200" dirty="0">
              <a:solidFill>
                <a:srgbClr val="FF0000"/>
              </a:solidFill>
            </a:rPr>
            <a:t>анти-</a:t>
          </a:r>
          <a:r>
            <a:rPr lang="en-US" sz="1400" b="0" i="1" kern="1200" dirty="0">
              <a:solidFill>
                <a:srgbClr val="FF0000"/>
              </a:solidFill>
            </a:rPr>
            <a:t>DC</a:t>
          </a:r>
          <a:r>
            <a:rPr lang="ru-RU" sz="1400" b="0" i="1" kern="1200" dirty="0">
              <a:solidFill>
                <a:srgbClr val="FF0000"/>
              </a:solidFill>
            </a:rPr>
            <a:t> </a:t>
          </a:r>
          <a:r>
            <a:rPr lang="ru-RU" sz="1400" b="0" i="1" kern="1200" dirty="0"/>
            <a:t>антитела, реагирующие с собственными эритроцитами больного.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Результат исследования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через  3 мес.: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А+, В-, </a:t>
          </a:r>
          <a:r>
            <a:rPr lang="en-US" sz="1400" b="0" i="0" kern="1200" dirty="0">
              <a:solidFill>
                <a:schemeClr val="tx1"/>
              </a:solidFill>
            </a:rPr>
            <a:t>D</a:t>
          </a:r>
          <a:r>
            <a:rPr lang="ru-RU" sz="1400" b="0" i="0" kern="1200" dirty="0">
              <a:solidFill>
                <a:schemeClr val="tx1"/>
              </a:solidFill>
            </a:rPr>
            <a:t>+;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kern="1200" dirty="0">
              <a:solidFill>
                <a:schemeClr val="tx1"/>
              </a:solidFill>
            </a:rPr>
            <a:t>Прямая проба </a:t>
          </a:r>
          <a:r>
            <a:rPr lang="ru-RU" sz="1400" b="0" i="0" kern="1200" dirty="0" err="1">
              <a:solidFill>
                <a:schemeClr val="tx1"/>
              </a:solidFill>
            </a:rPr>
            <a:t>Кумбса</a:t>
          </a:r>
          <a:r>
            <a:rPr lang="ru-RU" sz="1400" b="0" i="0" kern="1200" dirty="0">
              <a:solidFill>
                <a:schemeClr val="tx1"/>
              </a:solidFill>
            </a:rPr>
            <a:t> 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kern="1200" dirty="0">
              <a:solidFill>
                <a:schemeClr val="tx1"/>
              </a:solidFill>
            </a:rPr>
            <a:t>Скрининг антител: </a:t>
          </a:r>
          <a:r>
            <a:rPr lang="en-US" sz="1400" b="0" i="0" kern="1200" dirty="0">
              <a:solidFill>
                <a:schemeClr val="tx1"/>
              </a:solidFill>
            </a:rPr>
            <a:t>I</a:t>
          </a:r>
          <a:r>
            <a:rPr lang="ru-RU" sz="1400" b="0" i="0" kern="1200" dirty="0">
              <a:solidFill>
                <a:schemeClr val="tx1"/>
              </a:solidFill>
            </a:rPr>
            <a:t>-</a:t>
          </a:r>
          <a:r>
            <a:rPr lang="en-US" sz="1400" b="0" i="0" kern="1200" dirty="0">
              <a:solidFill>
                <a:schemeClr val="tx1"/>
              </a:solidFill>
            </a:rPr>
            <a:t>, II</a:t>
          </a:r>
          <a:r>
            <a:rPr lang="ru-RU" sz="1400" b="0" i="0" kern="1200" dirty="0">
              <a:solidFill>
                <a:schemeClr val="tx1"/>
              </a:solidFill>
            </a:rPr>
            <a:t>-</a:t>
          </a:r>
          <a:r>
            <a:rPr lang="en-US" sz="1400" b="0" i="0" kern="1200" dirty="0">
              <a:solidFill>
                <a:schemeClr val="tx1"/>
              </a:solidFill>
            </a:rPr>
            <a:t>, III-</a:t>
          </a:r>
          <a:endParaRPr lang="ru-RU" sz="1400" b="0" i="0" kern="120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А(</a:t>
          </a:r>
          <a:r>
            <a:rPr lang="en-US" sz="1400" i="1" kern="1200" dirty="0"/>
            <a:t>II)</a:t>
          </a:r>
          <a:r>
            <a:rPr lang="ru-RU" sz="1400" i="1" kern="1200" dirty="0"/>
            <a:t> </a:t>
          </a:r>
          <a:r>
            <a:rPr lang="en-US" sz="1400" i="1" kern="1200" dirty="0"/>
            <a:t>Rh-</a:t>
          </a:r>
          <a:r>
            <a:rPr lang="ru-RU" sz="1400" i="1" kern="1200" dirty="0"/>
            <a:t>пол.</a:t>
          </a:r>
          <a:endParaRPr lang="ru-RU" sz="140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093759" y="0"/>
        <a:ext cx="2670556" cy="2470410"/>
      </dsp:txXfrm>
    </dsp:sp>
    <dsp:sp modelId="{0048148F-A8F9-4DF2-A8A5-1BB27A920122}">
      <dsp:nvSpPr>
        <dsp:cNvPr id="0" name=""/>
        <dsp:cNvSpPr/>
      </dsp:nvSpPr>
      <dsp:spPr>
        <a:xfrm>
          <a:off x="65336" y="0"/>
          <a:ext cx="2727337" cy="18147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60996" y="1875635"/>
          <a:ext cx="1631197" cy="1307980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60996" y="1875635"/>
        <a:ext cx="1631197" cy="1307980"/>
      </dsp:txXfrm>
    </dsp:sp>
    <dsp:sp modelId="{0C2C8E1B-73E6-4752-8A9D-304EAF8F16B5}">
      <dsp:nvSpPr>
        <dsp:cNvPr id="0" name=""/>
        <dsp:cNvSpPr/>
      </dsp:nvSpPr>
      <dsp:spPr>
        <a:xfrm>
          <a:off x="58803" y="3262866"/>
          <a:ext cx="2793154" cy="19412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384359" y="4209"/>
          <a:ext cx="2387533" cy="2069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kern="1200" dirty="0"/>
            <a:t>С+, с+, </a:t>
          </a:r>
          <a:r>
            <a:rPr lang="ru-RU" sz="1400" b="0" i="0" kern="1200" dirty="0"/>
            <a:t>Е-, </a:t>
          </a:r>
          <a:r>
            <a:rPr lang="ru-RU" sz="1400" b="0" i="0" kern="1200" dirty="0">
              <a:solidFill>
                <a:srgbClr val="FF0000"/>
              </a:solidFill>
            </a:rPr>
            <a:t>е+</a:t>
          </a:r>
          <a:r>
            <a:rPr lang="ru-RU" sz="1400" b="0" i="0" kern="1200" dirty="0"/>
            <a:t>, </a:t>
          </a:r>
          <a:r>
            <a:rPr lang="en-US" sz="1400" b="0" i="0" kern="1200" dirty="0"/>
            <a:t>K</a:t>
          </a:r>
          <a:r>
            <a:rPr lang="ru-RU" sz="1400" b="0" i="0" kern="1200" dirty="0"/>
            <a:t>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Скрининг антител: </a:t>
          </a:r>
          <a:r>
            <a:rPr lang="en-US" sz="1400" b="0" i="0" kern="1200" dirty="0">
              <a:solidFill>
                <a:schemeClr val="tx1"/>
              </a:solidFill>
            </a:rPr>
            <a:t>I</a:t>
          </a:r>
          <a:r>
            <a:rPr lang="ru-RU" sz="1400" b="0" i="0" kern="1200" dirty="0">
              <a:solidFill>
                <a:schemeClr val="tx1"/>
              </a:solidFill>
            </a:rPr>
            <a:t>+</a:t>
          </a:r>
          <a:r>
            <a:rPr lang="en-US" sz="1400" b="0" i="0" kern="1200" dirty="0">
              <a:solidFill>
                <a:schemeClr val="tx1"/>
              </a:solidFill>
            </a:rPr>
            <a:t>, II</a:t>
          </a:r>
          <a:r>
            <a:rPr lang="ru-RU" sz="1400" b="0" i="0" kern="1200" dirty="0">
              <a:solidFill>
                <a:schemeClr val="tx1"/>
              </a:solidFill>
            </a:rPr>
            <a:t>-</a:t>
          </a:r>
          <a:r>
            <a:rPr lang="en-US" sz="1400" b="0" i="0" kern="1200" dirty="0">
              <a:solidFill>
                <a:schemeClr val="tx1"/>
              </a:solidFill>
            </a:rPr>
            <a:t>, III</a:t>
          </a:r>
          <a:r>
            <a:rPr lang="ru-RU" sz="1400" b="0" i="0" kern="1200" dirty="0">
              <a:solidFill>
                <a:schemeClr val="tx1"/>
              </a:solidFill>
            </a:rPr>
            <a:t>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Идентификация антител: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1+, 2+, </a:t>
          </a:r>
          <a:r>
            <a:rPr lang="ru-RU" sz="1400" b="0" i="0" kern="1200" dirty="0">
              <a:solidFill>
                <a:srgbClr val="FF0000"/>
              </a:solidFill>
            </a:rPr>
            <a:t>3-</a:t>
          </a:r>
          <a:r>
            <a:rPr lang="ru-RU" sz="1400" b="0" i="0" kern="1200" dirty="0"/>
            <a:t>, 4+, 5+, 6+, 7+, 8+, 9+, 10+, 11+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Заключение: </a:t>
          </a:r>
          <a:r>
            <a:rPr lang="ru-RU" sz="1400" b="0" i="1" kern="1200" dirty="0">
              <a:solidFill>
                <a:srgbClr val="FF0000"/>
              </a:solidFill>
            </a:rPr>
            <a:t>анти-е  </a:t>
          </a:r>
          <a:r>
            <a:rPr lang="ru-RU" sz="1400" b="0" i="1" kern="1200" dirty="0" err="1">
              <a:solidFill>
                <a:srgbClr val="FF0000"/>
              </a:solidFill>
            </a:rPr>
            <a:t>аутоантитела</a:t>
          </a:r>
          <a:r>
            <a:rPr lang="ru-RU" sz="1400" b="0" i="1" kern="1200" dirty="0">
              <a:solidFill>
                <a:srgbClr val="FF0000"/>
              </a:solidFill>
            </a:rPr>
            <a:t>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384359" y="4209"/>
        <a:ext cx="2387533" cy="2069658"/>
      </dsp:txXfrm>
    </dsp:sp>
    <dsp:sp modelId="{0048148F-A8F9-4DF2-A8A5-1BB27A920122}">
      <dsp:nvSpPr>
        <dsp:cNvPr id="0" name=""/>
        <dsp:cNvSpPr/>
      </dsp:nvSpPr>
      <dsp:spPr>
        <a:xfrm>
          <a:off x="361928" y="5909"/>
          <a:ext cx="2654874" cy="188452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17941" y="2267462"/>
          <a:ext cx="2308969" cy="18611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217941" y="2267462"/>
        <a:ext cx="2308969" cy="1861188"/>
      </dsp:txXfrm>
    </dsp:sp>
    <dsp:sp modelId="{0C2C8E1B-73E6-4752-8A9D-304EAF8F16B5}">
      <dsp:nvSpPr>
        <dsp:cNvPr id="0" name=""/>
        <dsp:cNvSpPr/>
      </dsp:nvSpPr>
      <dsp:spPr>
        <a:xfrm>
          <a:off x="387355" y="2392318"/>
          <a:ext cx="2663046" cy="19020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198464" y="0"/>
          <a:ext cx="2348037" cy="20696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Идентификация антител: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1-,</a:t>
          </a:r>
          <a:r>
            <a:rPr lang="ru-RU" sz="1400" b="1" i="0" kern="1200" dirty="0">
              <a:solidFill>
                <a:srgbClr val="FF0000"/>
              </a:solidFill>
            </a:rPr>
            <a:t> </a:t>
          </a:r>
          <a:r>
            <a:rPr lang="ru-RU" sz="1400" b="0" i="0" kern="1200" dirty="0">
              <a:solidFill>
                <a:schemeClr val="tx1"/>
              </a:solidFill>
            </a:rPr>
            <a:t>2-, </a:t>
          </a:r>
          <a:r>
            <a:rPr lang="ru-RU" sz="1400" b="0" i="0" kern="1200" dirty="0">
              <a:solidFill>
                <a:srgbClr val="FF0000"/>
              </a:solidFill>
            </a:rPr>
            <a:t>3++++, </a:t>
          </a:r>
          <a:r>
            <a:rPr lang="ru-RU" sz="1400" b="0" i="0" kern="1200" dirty="0">
              <a:solidFill>
                <a:schemeClr val="tx1"/>
              </a:solidFill>
            </a:rPr>
            <a:t>4-, </a:t>
          </a:r>
          <a:r>
            <a:rPr lang="ru-RU" sz="1400" b="0" i="0" kern="1200" dirty="0">
              <a:solidFill>
                <a:srgbClr val="FF0000"/>
              </a:solidFill>
            </a:rPr>
            <a:t>5++++</a:t>
          </a:r>
          <a:r>
            <a:rPr lang="ru-RU" sz="1400" b="0" i="0" kern="1200" dirty="0">
              <a:solidFill>
                <a:schemeClr val="tx1"/>
              </a:solidFill>
            </a:rPr>
            <a:t>, 6-, 7-, 8-, 9-, 10-, 11-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tx1"/>
              </a:solidFill>
            </a:rPr>
            <a:t>Заключение: </a:t>
          </a:r>
          <a:r>
            <a:rPr lang="ru-RU" sz="1400" b="0" i="0" kern="1200" dirty="0">
              <a:solidFill>
                <a:srgbClr val="FF0000"/>
              </a:solidFill>
            </a:rPr>
            <a:t>анти-Е антитела</a:t>
          </a:r>
        </a:p>
      </dsp:txBody>
      <dsp:txXfrm>
        <a:off x="3198464" y="0"/>
        <a:ext cx="2348037" cy="2069658"/>
      </dsp:txXfrm>
    </dsp:sp>
    <dsp:sp modelId="{0048148F-A8F9-4DF2-A8A5-1BB27A920122}">
      <dsp:nvSpPr>
        <dsp:cNvPr id="0" name=""/>
        <dsp:cNvSpPr/>
      </dsp:nvSpPr>
      <dsp:spPr>
        <a:xfrm>
          <a:off x="371801" y="5909"/>
          <a:ext cx="2654874" cy="18845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179181" y="2376258"/>
          <a:ext cx="2426601" cy="18611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Идентификация антител: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kern="1200" dirty="0">
              <a:solidFill>
                <a:schemeClr val="tx1"/>
              </a:solidFill>
            </a:rPr>
            <a:t>1-,</a:t>
          </a:r>
          <a:r>
            <a:rPr lang="ru-RU" sz="1400" b="1" i="0" kern="1200" dirty="0">
              <a:solidFill>
                <a:srgbClr val="FF0000"/>
              </a:solidFill>
            </a:rPr>
            <a:t> </a:t>
          </a:r>
          <a:r>
            <a:rPr lang="ru-RU" sz="1400" b="0" i="0" kern="1200" dirty="0">
              <a:solidFill>
                <a:srgbClr val="FF0000"/>
              </a:solidFill>
            </a:rPr>
            <a:t>2+, 3+, 4+++, 5++, </a:t>
          </a:r>
          <a:r>
            <a:rPr lang="ru-RU" sz="1400" b="0" i="0" kern="1200" dirty="0">
              <a:solidFill>
                <a:schemeClr val="tx1"/>
              </a:solidFill>
            </a:rPr>
            <a:t>6-</a:t>
          </a:r>
          <a:r>
            <a:rPr lang="ru-RU" sz="1400" b="0" i="0" kern="1200" dirty="0"/>
            <a:t>, 7-, </a:t>
          </a:r>
          <a:r>
            <a:rPr lang="ru-RU" sz="1400" b="0" i="0" kern="1200" dirty="0">
              <a:solidFill>
                <a:srgbClr val="FF0000"/>
              </a:solidFill>
            </a:rPr>
            <a:t>8+, 9+++, </a:t>
          </a:r>
          <a:r>
            <a:rPr lang="ru-RU" sz="1400" b="0" i="0" kern="1200" dirty="0">
              <a:solidFill>
                <a:schemeClr val="tx1"/>
              </a:solidFill>
            </a:rPr>
            <a:t>10-, 11-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1" kern="1200" dirty="0">
              <a:solidFill>
                <a:schemeClr val="tx1"/>
              </a:solidFill>
            </a:rPr>
            <a:t>Заключение: </a:t>
          </a:r>
          <a:r>
            <a:rPr lang="ru-RU" sz="1400" b="0" i="0" kern="1200" dirty="0">
              <a:solidFill>
                <a:srgbClr val="FF0000"/>
              </a:solidFill>
            </a:rPr>
            <a:t>анти-М антитела</a:t>
          </a:r>
        </a:p>
      </dsp:txBody>
      <dsp:txXfrm>
        <a:off x="3179181" y="2376258"/>
        <a:ext cx="2426601" cy="1861188"/>
      </dsp:txXfrm>
    </dsp:sp>
    <dsp:sp modelId="{0C2C8E1B-73E6-4752-8A9D-304EAF8F16B5}">
      <dsp:nvSpPr>
        <dsp:cNvPr id="0" name=""/>
        <dsp:cNvSpPr/>
      </dsp:nvSpPr>
      <dsp:spPr>
        <a:xfrm>
          <a:off x="357947" y="2392318"/>
          <a:ext cx="2663046" cy="190205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189476" y="0"/>
          <a:ext cx="2272207" cy="2002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Идентификация антител: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1-,</a:t>
          </a:r>
          <a:r>
            <a:rPr lang="ru-RU" sz="1400" b="0" i="0" kern="1200" dirty="0">
              <a:solidFill>
                <a:srgbClr val="FF0000"/>
              </a:solidFill>
            </a:rPr>
            <a:t> 2++, 3++, 4+, 5-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>
              <a:solidFill>
                <a:srgbClr val="FF0000"/>
              </a:solidFill>
            </a:rPr>
            <a:t>6++, 7+, 8+, 9+</a:t>
          </a:r>
          <a:r>
            <a:rPr lang="ru-RU" sz="1400" b="0" i="0" kern="1200" dirty="0">
              <a:solidFill>
                <a:schemeClr val="tx1"/>
              </a:solidFill>
            </a:rPr>
            <a:t>, 10-, 11-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tx1"/>
              </a:solidFill>
            </a:rPr>
            <a:t>Заключение: </a:t>
          </a:r>
          <a:r>
            <a:rPr lang="ru-RU" sz="1400" b="0" i="1" kern="1200" dirty="0">
              <a:solidFill>
                <a:srgbClr val="FF0000"/>
              </a:solidFill>
            </a:rPr>
            <a:t>анти-</a:t>
          </a:r>
          <a:r>
            <a:rPr lang="en-US" sz="1400" b="0" i="1" kern="1200" dirty="0" err="1">
              <a:solidFill>
                <a:srgbClr val="FF0000"/>
              </a:solidFill>
            </a:rPr>
            <a:t>Jka</a:t>
          </a:r>
          <a:r>
            <a:rPr lang="ru-RU" sz="1400" b="0" i="1" kern="1200" dirty="0">
              <a:solidFill>
                <a:srgbClr val="FF0000"/>
              </a:solidFill>
            </a:rPr>
            <a:t> антитела</a:t>
          </a:r>
        </a:p>
      </dsp:txBody>
      <dsp:txXfrm>
        <a:off x="3189476" y="0"/>
        <a:ext cx="2272207" cy="2002818"/>
      </dsp:txXfrm>
    </dsp:sp>
    <dsp:sp modelId="{0048148F-A8F9-4DF2-A8A5-1BB27A920122}">
      <dsp:nvSpPr>
        <dsp:cNvPr id="0" name=""/>
        <dsp:cNvSpPr/>
      </dsp:nvSpPr>
      <dsp:spPr>
        <a:xfrm>
          <a:off x="454101" y="5172"/>
          <a:ext cx="2569134" cy="18236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08323" y="2043808"/>
          <a:ext cx="2234400" cy="21008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0" i="0" kern="1200" dirty="0">
              <a:solidFill>
                <a:schemeClr val="tx1"/>
              </a:solidFill>
            </a:rPr>
            <a:t>Результаты подбора доноров: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(a-b+) –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</a:t>
          </a:r>
          <a:r>
            <a:rPr lang="en-US" sz="1400" b="0" i="0" kern="1200" dirty="0" err="1">
              <a:solidFill>
                <a:schemeClr val="tx1"/>
              </a:solidFill>
            </a:rPr>
            <a:t>a+</a:t>
          </a:r>
          <a:r>
            <a:rPr lang="en-US" sz="1400" b="1" i="0" kern="1200" dirty="0" err="1">
              <a:solidFill>
                <a:srgbClr val="FF0000"/>
              </a:solidFill>
            </a:rPr>
            <a:t>b</a:t>
          </a:r>
          <a:r>
            <a:rPr lang="en-US" sz="1400" b="1" i="0" kern="1200" dirty="0">
              <a:solidFill>
                <a:srgbClr val="FF0000"/>
              </a:solidFill>
            </a:rPr>
            <a:t>+</a:t>
          </a:r>
          <a:r>
            <a:rPr lang="en-US" sz="1400" b="0" i="0" kern="1200" dirty="0">
              <a:solidFill>
                <a:schemeClr val="tx1"/>
              </a:solidFill>
            </a:rPr>
            <a:t>) </a:t>
          </a:r>
          <a:r>
            <a:rPr lang="en-US" sz="1400" b="0" i="0" kern="1200" dirty="0">
              <a:solidFill>
                <a:srgbClr val="FF0000"/>
              </a:solidFill>
            </a:rPr>
            <a:t>+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</a:t>
          </a:r>
          <a:r>
            <a:rPr lang="en-US" sz="1400" b="0" i="0" kern="1200" dirty="0" err="1">
              <a:solidFill>
                <a:schemeClr val="tx1"/>
              </a:solidFill>
            </a:rPr>
            <a:t>a+b</a:t>
          </a:r>
          <a:r>
            <a:rPr lang="en-US" sz="1400" b="0" i="0" kern="1200" dirty="0">
              <a:solidFill>
                <a:schemeClr val="tx1"/>
              </a:solidFill>
            </a:rPr>
            <a:t>-) ++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</a:t>
          </a:r>
          <a:r>
            <a:rPr lang="en-US" sz="1400" b="0" i="0" kern="1200" dirty="0" err="1">
              <a:solidFill>
                <a:schemeClr val="tx1"/>
              </a:solidFill>
            </a:rPr>
            <a:t>a+</a:t>
          </a:r>
          <a:r>
            <a:rPr lang="en-US" sz="1400" b="1" i="0" kern="1200" dirty="0" err="1">
              <a:solidFill>
                <a:srgbClr val="FF0000"/>
              </a:solidFill>
            </a:rPr>
            <a:t>b</a:t>
          </a:r>
          <a:r>
            <a:rPr lang="en-US" sz="1400" b="1" i="0" kern="1200" dirty="0">
              <a:solidFill>
                <a:srgbClr val="FF0000"/>
              </a:solidFill>
            </a:rPr>
            <a:t>+</a:t>
          </a:r>
          <a:r>
            <a:rPr lang="en-US" sz="1400" b="0" i="0" kern="1200" dirty="0">
              <a:solidFill>
                <a:schemeClr val="tx1"/>
              </a:solidFill>
            </a:rPr>
            <a:t>) </a:t>
          </a:r>
          <a:r>
            <a:rPr lang="en-US" sz="1400" b="0" i="0" kern="1200" dirty="0">
              <a:solidFill>
                <a:srgbClr val="FF0000"/>
              </a:solidFill>
            </a:rPr>
            <a:t>–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(a-b+) –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0" i="0" kern="1200" dirty="0" err="1">
              <a:solidFill>
                <a:schemeClr val="tx1"/>
              </a:solidFill>
            </a:rPr>
            <a:t>Jk</a:t>
          </a:r>
          <a:r>
            <a:rPr lang="en-US" sz="1400" b="0" i="0" kern="1200" dirty="0">
              <a:solidFill>
                <a:schemeClr val="tx1"/>
              </a:solidFill>
            </a:rPr>
            <a:t>(a-b+) –</a:t>
          </a:r>
        </a:p>
      </dsp:txBody>
      <dsp:txXfrm>
        <a:off x="3208323" y="2043808"/>
        <a:ext cx="2234400" cy="2100837"/>
      </dsp:txXfrm>
    </dsp:sp>
    <dsp:sp modelId="{0C2C8E1B-73E6-4752-8A9D-304EAF8F16B5}">
      <dsp:nvSpPr>
        <dsp:cNvPr id="0" name=""/>
        <dsp:cNvSpPr/>
      </dsp:nvSpPr>
      <dsp:spPr>
        <a:xfrm>
          <a:off x="469152" y="2314511"/>
          <a:ext cx="2577042" cy="18406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384900" y="631649"/>
          <a:ext cx="2455387" cy="25406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Идентификация антител: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1-, 2-, 3-, 4-, 5-, 6-, </a:t>
          </a:r>
          <a:r>
            <a:rPr lang="ru-RU" sz="1400" b="1" i="0" kern="1200" dirty="0">
              <a:solidFill>
                <a:srgbClr val="FF0000"/>
              </a:solidFill>
            </a:rPr>
            <a:t>7+</a:t>
          </a:r>
          <a:r>
            <a:rPr lang="ru-RU" sz="1400" b="0" i="0" kern="1200" dirty="0">
              <a:solidFill>
                <a:schemeClr val="tx1"/>
              </a:solidFill>
            </a:rPr>
            <a:t>, 8-, 9-, 10-11-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tx1"/>
              </a:solidFill>
            </a:rPr>
            <a:t>Результат </a:t>
          </a:r>
          <a:r>
            <a:rPr lang="ru-RU" sz="1400" b="0" i="0" kern="1200" dirty="0" err="1">
              <a:solidFill>
                <a:schemeClr val="tx1"/>
              </a:solidFill>
            </a:rPr>
            <a:t>лимфоцитотоксического</a:t>
          </a:r>
          <a:r>
            <a:rPr lang="ru-RU" sz="1400" b="0" i="0" kern="1200" dirty="0">
              <a:solidFill>
                <a:schemeClr val="tx1"/>
              </a:solidFill>
            </a:rPr>
            <a:t> теста: положительный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tx1"/>
              </a:solidFill>
            </a:rPr>
            <a:t>Заключение: </a:t>
          </a:r>
          <a:r>
            <a:rPr lang="ru-RU" sz="1400" b="0" i="0" kern="1200" dirty="0">
              <a:solidFill>
                <a:srgbClr val="FF0000"/>
              </a:solidFill>
            </a:rPr>
            <a:t>анти-</a:t>
          </a:r>
          <a:r>
            <a:rPr lang="en-US" sz="1400" b="0" i="0" kern="1200" dirty="0">
              <a:solidFill>
                <a:srgbClr val="FF0000"/>
              </a:solidFill>
            </a:rPr>
            <a:t>HLA</a:t>
          </a:r>
          <a:r>
            <a:rPr lang="ru-RU" sz="1400" b="0" i="0" kern="1200" dirty="0">
              <a:solidFill>
                <a:srgbClr val="FF0000"/>
              </a:solidFill>
            </a:rPr>
            <a:t> антитела, реагирующие с эритроцитами</a:t>
          </a:r>
        </a:p>
      </dsp:txBody>
      <dsp:txXfrm>
        <a:off x="3384900" y="631649"/>
        <a:ext cx="2455387" cy="2540630"/>
      </dsp:txXfrm>
    </dsp:sp>
    <dsp:sp modelId="{0048148F-A8F9-4DF2-A8A5-1BB27A920122}">
      <dsp:nvSpPr>
        <dsp:cNvPr id="0" name=""/>
        <dsp:cNvSpPr/>
      </dsp:nvSpPr>
      <dsp:spPr>
        <a:xfrm>
          <a:off x="143105" y="835294"/>
          <a:ext cx="3006214" cy="22257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194933" y="0"/>
          <a:ext cx="2318247" cy="20433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kern="1200" dirty="0"/>
            <a:t>Скрининг антител: </a:t>
          </a:r>
          <a:r>
            <a:rPr lang="en-US" sz="1400" b="0" i="0" kern="1200" dirty="0">
              <a:solidFill>
                <a:srgbClr val="FF0000"/>
              </a:solidFill>
            </a:rPr>
            <a:t>I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  <a:r>
            <a:rPr lang="en-US" sz="1400" b="0" i="0" kern="1200" dirty="0">
              <a:solidFill>
                <a:srgbClr val="FF0000"/>
              </a:solidFill>
            </a:rPr>
            <a:t>, II+, III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Прямой </a:t>
          </a:r>
          <a:r>
            <a:rPr lang="ru-RU" sz="1400" b="0" i="0" kern="1200" dirty="0" err="1">
              <a:solidFill>
                <a:srgbClr val="FF0000"/>
              </a:solidFill>
            </a:rPr>
            <a:t>антиглобулиновый</a:t>
          </a:r>
          <a:r>
            <a:rPr lang="ru-RU" sz="1400" b="0" i="0" kern="1200" dirty="0">
              <a:solidFill>
                <a:srgbClr val="FF0000"/>
              </a:solidFill>
            </a:rPr>
            <a:t> тест – пол.</a:t>
          </a:r>
          <a:r>
            <a:rPr lang="ru-RU" sz="1400" b="0" i="0" kern="1200" dirty="0"/>
            <a:t> (</a:t>
          </a:r>
          <a:r>
            <a:rPr lang="en-US" sz="1400" b="0" i="0" kern="1200" dirty="0"/>
            <a:t>IgG-, IgA-, </a:t>
          </a:r>
          <a:r>
            <a:rPr lang="en-US" sz="1400" b="0" i="0" kern="1200" dirty="0">
              <a:solidFill>
                <a:srgbClr val="FF0000"/>
              </a:solidFill>
            </a:rPr>
            <a:t>IgM+, C3c+, C3d+</a:t>
          </a:r>
          <a:r>
            <a:rPr lang="en-US" sz="1400" b="0" i="0" kern="1200" dirty="0"/>
            <a:t>)</a:t>
          </a:r>
          <a:endParaRPr lang="ru-RU" sz="1400" b="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Заключение: </a:t>
          </a:r>
          <a:r>
            <a:rPr lang="ru-RU" sz="1400" i="0" kern="1200" dirty="0" err="1"/>
            <a:t>полиспецифические</a:t>
          </a:r>
          <a:r>
            <a:rPr lang="ru-RU" sz="1400" i="0" kern="1200" dirty="0"/>
            <a:t>  </a:t>
          </a:r>
          <a:r>
            <a:rPr lang="ru-RU" sz="1400" i="0" kern="1200" dirty="0" err="1"/>
            <a:t>аллоантитела</a:t>
          </a:r>
          <a:r>
            <a:rPr lang="ru-RU" sz="1400" i="0" kern="1200" dirty="0"/>
            <a:t> + </a:t>
          </a:r>
          <a:r>
            <a:rPr lang="ru-RU" sz="1400" i="0" kern="1200" dirty="0" err="1"/>
            <a:t>аутоантитела</a:t>
          </a:r>
          <a:endParaRPr lang="ru-RU" sz="140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194933" y="0"/>
        <a:ext cx="2318247" cy="2043399"/>
      </dsp:txXfrm>
    </dsp:sp>
    <dsp:sp modelId="{0048148F-A8F9-4DF2-A8A5-1BB27A920122}">
      <dsp:nvSpPr>
        <dsp:cNvPr id="0" name=""/>
        <dsp:cNvSpPr/>
      </dsp:nvSpPr>
      <dsp:spPr>
        <a:xfrm>
          <a:off x="404133" y="5251"/>
          <a:ext cx="2621190" cy="18606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52641" y="2376262"/>
          <a:ext cx="2279674" cy="19568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 2,5 мес.: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i="0" kern="1200" dirty="0"/>
            <a:t>Скрининг антител: </a:t>
          </a:r>
          <a:r>
            <a:rPr lang="en-US" sz="1400" b="0" i="0" kern="1200" dirty="0">
              <a:solidFill>
                <a:schemeClr val="tx1"/>
              </a:solidFill>
            </a:rPr>
            <a:t>I-, II</a:t>
          </a:r>
          <a:r>
            <a:rPr lang="ru-RU" sz="1400" b="0" i="0" kern="1200" dirty="0">
              <a:solidFill>
                <a:schemeClr val="tx1"/>
              </a:solidFill>
            </a:rPr>
            <a:t>-</a:t>
          </a:r>
          <a:r>
            <a:rPr lang="en-US" sz="1400" b="0" i="0" kern="1200" dirty="0">
              <a:solidFill>
                <a:schemeClr val="tx1"/>
              </a:solidFill>
            </a:rPr>
            <a:t>, III-</a:t>
          </a:r>
          <a:endParaRPr lang="ru-RU" sz="1400" b="0" i="0" kern="1200" dirty="0">
            <a:solidFill>
              <a:schemeClr val="tx1"/>
            </a:solidFill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400" i="0" kern="1200" dirty="0"/>
            <a:t>Прямой </a:t>
          </a:r>
          <a:r>
            <a:rPr lang="ru-RU" sz="1400" i="0" kern="1200" dirty="0" err="1"/>
            <a:t>антиглобулиновый</a:t>
          </a:r>
          <a:r>
            <a:rPr lang="ru-RU" sz="1400" i="0" kern="1200" dirty="0"/>
            <a:t> тест – </a:t>
          </a:r>
          <a:r>
            <a:rPr lang="ru-RU" sz="1400" i="0" kern="1200" dirty="0">
              <a:solidFill>
                <a:schemeClr val="tx1"/>
              </a:solidFill>
            </a:rPr>
            <a:t>пол.</a:t>
          </a:r>
          <a:endParaRPr lang="ru-RU" sz="1400" i="1" kern="120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Заключение: выявлены </a:t>
          </a:r>
          <a:r>
            <a:rPr lang="ru-RU" sz="1400" i="0" kern="1200" dirty="0" err="1"/>
            <a:t>аутоантитела</a:t>
          </a:r>
          <a:endParaRPr lang="ru-RU" sz="1400" i="0" kern="1200" dirty="0"/>
        </a:p>
      </dsp:txBody>
      <dsp:txXfrm>
        <a:off x="3252641" y="2376262"/>
        <a:ext cx="2279674" cy="1956810"/>
      </dsp:txXfrm>
    </dsp:sp>
    <dsp:sp modelId="{0C2C8E1B-73E6-4752-8A9D-304EAF8F16B5}">
      <dsp:nvSpPr>
        <dsp:cNvPr id="0" name=""/>
        <dsp:cNvSpPr/>
      </dsp:nvSpPr>
      <dsp:spPr>
        <a:xfrm>
          <a:off x="419490" y="2361383"/>
          <a:ext cx="2629259" cy="18779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5B179-C2F5-4ED2-80F1-B2C250AF320D}">
      <dsp:nvSpPr>
        <dsp:cNvPr id="0" name=""/>
        <dsp:cNvSpPr/>
      </dsp:nvSpPr>
      <dsp:spPr>
        <a:xfrm>
          <a:off x="0" y="636504"/>
          <a:ext cx="74157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06A13-FDE5-4C38-8F8B-B7B789B58BED}">
      <dsp:nvSpPr>
        <dsp:cNvPr id="0" name=""/>
        <dsp:cNvSpPr/>
      </dsp:nvSpPr>
      <dsp:spPr>
        <a:xfrm>
          <a:off x="432048" y="144119"/>
          <a:ext cx="5191015" cy="126936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08" tIns="0" rIns="1962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tx1"/>
              </a:solidFill>
            </a:rPr>
            <a:t>Посттрансфузионная химера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4013" y="206084"/>
        <a:ext cx="5067085" cy="1145430"/>
      </dsp:txXfrm>
    </dsp:sp>
    <dsp:sp modelId="{B2B02CF8-F1A3-40E9-A41D-7A146E6CBB98}">
      <dsp:nvSpPr>
        <dsp:cNvPr id="0" name=""/>
        <dsp:cNvSpPr/>
      </dsp:nvSpPr>
      <dsp:spPr>
        <a:xfrm>
          <a:off x="0" y="2586984"/>
          <a:ext cx="741573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71901-3E4E-44F8-9238-40B9FFD073C1}">
      <dsp:nvSpPr>
        <dsp:cNvPr id="0" name=""/>
        <dsp:cNvSpPr/>
      </dsp:nvSpPr>
      <dsp:spPr>
        <a:xfrm>
          <a:off x="360041" y="1728287"/>
          <a:ext cx="5191015" cy="1269360"/>
        </a:xfrm>
        <a:prstGeom prst="roundRect">
          <a:avLst/>
        </a:prstGeom>
        <a:solidFill>
          <a:schemeClr val="accent1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08" tIns="0" rIns="1962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tx1"/>
              </a:solidFill>
            </a:rPr>
            <a:t>Посттрансплантационная химера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2006" y="1790252"/>
        <a:ext cx="5067085" cy="11454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194933" y="0"/>
          <a:ext cx="2318247" cy="20433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Заключение: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резус-фенотип: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 err="1"/>
            <a:t>С+с+</a:t>
          </a:r>
          <a:r>
            <a:rPr lang="ru-RU" sz="1400" b="0" i="0" kern="1200" dirty="0" err="1">
              <a:solidFill>
                <a:srgbClr val="FF0000"/>
              </a:solidFill>
            </a:rPr>
            <a:t>Е</a:t>
          </a:r>
          <a:r>
            <a:rPr lang="ru-RU" sz="1400" b="0" i="0" kern="1200" dirty="0">
              <a:solidFill>
                <a:srgbClr val="FF0000"/>
              </a:solidFill>
            </a:rPr>
            <a:t>(химера)</a:t>
          </a:r>
          <a:r>
            <a:rPr lang="ru-RU" sz="1400" i="0" kern="1200" dirty="0"/>
            <a:t>е+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194933" y="0"/>
        <a:ext cx="2318247" cy="2043399"/>
      </dsp:txXfrm>
    </dsp:sp>
    <dsp:sp modelId="{0048148F-A8F9-4DF2-A8A5-1BB27A920122}">
      <dsp:nvSpPr>
        <dsp:cNvPr id="0" name=""/>
        <dsp:cNvSpPr/>
      </dsp:nvSpPr>
      <dsp:spPr>
        <a:xfrm>
          <a:off x="404133" y="5251"/>
          <a:ext cx="2621190" cy="18606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52641" y="2304260"/>
          <a:ext cx="2279674" cy="19568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 2 мес.: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Заключение: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резус-фенотип: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 err="1"/>
            <a:t>С+с+Е-е</a:t>
          </a:r>
          <a:r>
            <a:rPr lang="ru-RU" sz="1400" i="0" kern="1200" dirty="0"/>
            <a:t>+</a:t>
          </a:r>
          <a:endParaRPr lang="ru-RU" sz="1400" kern="1200" dirty="0"/>
        </a:p>
      </dsp:txBody>
      <dsp:txXfrm>
        <a:off x="3252641" y="2304260"/>
        <a:ext cx="2279674" cy="1956810"/>
      </dsp:txXfrm>
    </dsp:sp>
    <dsp:sp modelId="{0C2C8E1B-73E6-4752-8A9D-304EAF8F16B5}">
      <dsp:nvSpPr>
        <dsp:cNvPr id="0" name=""/>
        <dsp:cNvSpPr/>
      </dsp:nvSpPr>
      <dsp:spPr>
        <a:xfrm>
          <a:off x="419490" y="2361383"/>
          <a:ext cx="2629259" cy="18779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35C3-C746-4CC2-9B57-330B7F73B186}">
      <dsp:nvSpPr>
        <dsp:cNvPr id="0" name=""/>
        <dsp:cNvSpPr/>
      </dsp:nvSpPr>
      <dsp:spPr>
        <a:xfrm>
          <a:off x="1727" y="0"/>
          <a:ext cx="2688282" cy="5234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Человеческий фактор: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- </a:t>
          </a:r>
          <a:r>
            <a:rPr lang="ru-RU" sz="1600" kern="1200" dirty="0">
              <a:solidFill>
                <a:schemeClr val="tx1"/>
              </a:solidFill>
            </a:rPr>
            <a:t>перепутывание образцов крови,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оценка или документирование результата 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727" y="2093654"/>
        <a:ext cx="2688282" cy="2093654"/>
      </dsp:txXfrm>
    </dsp:sp>
    <dsp:sp modelId="{624958C9-91D5-4461-8D13-F653583DFD8E}">
      <dsp:nvSpPr>
        <dsp:cNvPr id="0" name=""/>
        <dsp:cNvSpPr/>
      </dsp:nvSpPr>
      <dsp:spPr>
        <a:xfrm>
          <a:off x="474385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AA2E-A58F-46E5-AFD6-EC637544E05D}">
      <dsp:nvSpPr>
        <dsp:cNvPr id="0" name=""/>
        <dsp:cNvSpPr/>
      </dsp:nvSpPr>
      <dsp:spPr>
        <a:xfrm>
          <a:off x="2770658" y="0"/>
          <a:ext cx="2688282" cy="5234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Технические ошибки: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использование реактивов с истекшим сроком годности,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ошибочный порядок  внесения реактивов и образцов крови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исследование крови из немаркированной пробирки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770658" y="2093654"/>
        <a:ext cx="2688282" cy="2093654"/>
      </dsp:txXfrm>
    </dsp:sp>
    <dsp:sp modelId="{E53E9232-0763-4319-80B1-D8A55CCE25D1}">
      <dsp:nvSpPr>
        <dsp:cNvPr id="0" name=""/>
        <dsp:cNvSpPr/>
      </dsp:nvSpPr>
      <dsp:spPr>
        <a:xfrm>
          <a:off x="3243316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E0998-8DCE-4938-9EA9-542CCB9C3D28}">
      <dsp:nvSpPr>
        <dsp:cNvPr id="0" name=""/>
        <dsp:cNvSpPr/>
      </dsp:nvSpPr>
      <dsp:spPr>
        <a:xfrm>
          <a:off x="5539589" y="0"/>
          <a:ext cx="2688282" cy="5234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5539589" y="2093654"/>
        <a:ext cx="2688282" cy="2093654"/>
      </dsp:txXfrm>
    </dsp:sp>
    <dsp:sp modelId="{ED447063-57FA-4526-A06C-2069E76CB419}">
      <dsp:nvSpPr>
        <dsp:cNvPr id="0" name=""/>
        <dsp:cNvSpPr/>
      </dsp:nvSpPr>
      <dsp:spPr>
        <a:xfrm>
          <a:off x="6012247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B4904-8EF1-4098-9740-C17ABFDC6DC2}">
      <dsp:nvSpPr>
        <dsp:cNvPr id="0" name=""/>
        <dsp:cNvSpPr/>
      </dsp:nvSpPr>
      <dsp:spPr>
        <a:xfrm>
          <a:off x="329183" y="4612588"/>
          <a:ext cx="7571232" cy="52456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897E-8C68-4A1C-B652-37A36B03A6C6}">
      <dsp:nvSpPr>
        <dsp:cNvPr id="0" name=""/>
        <dsp:cNvSpPr/>
      </dsp:nvSpPr>
      <dsp:spPr>
        <a:xfrm>
          <a:off x="35194" y="0"/>
          <a:ext cx="2716192" cy="11110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93F43C-6568-4FD8-8E84-59327830F7E0}">
      <dsp:nvSpPr>
        <dsp:cNvPr id="0" name=""/>
        <dsp:cNvSpPr/>
      </dsp:nvSpPr>
      <dsp:spPr>
        <a:xfrm>
          <a:off x="115482" y="666657"/>
          <a:ext cx="3088512" cy="111109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Донор гемопоэтических стволовых клеток, А(</a:t>
          </a:r>
          <a:r>
            <a:rPr lang="en-US" sz="1600" kern="1200" dirty="0"/>
            <a:t>II)</a:t>
          </a:r>
          <a:r>
            <a:rPr lang="ru-RU" sz="1600" kern="1200"/>
            <a:t> сс</a:t>
          </a:r>
          <a:r>
            <a:rPr lang="en-US" sz="1600" kern="1200" dirty="0"/>
            <a:t>D</a:t>
          </a:r>
          <a:r>
            <a:rPr lang="ru-RU" sz="1600" kern="1200" dirty="0"/>
            <a:t>Ее</a:t>
          </a:r>
        </a:p>
      </dsp:txBody>
      <dsp:txXfrm>
        <a:off x="148025" y="699200"/>
        <a:ext cx="3023426" cy="1046008"/>
      </dsp:txXfrm>
    </dsp:sp>
    <dsp:sp modelId="{8BE10D8D-E93C-4170-AD12-62A4A888B0D8}">
      <dsp:nvSpPr>
        <dsp:cNvPr id="0" name=""/>
        <dsp:cNvSpPr/>
      </dsp:nvSpPr>
      <dsp:spPr>
        <a:xfrm>
          <a:off x="3322713" y="193575"/>
          <a:ext cx="801208" cy="742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ТКМ</a:t>
          </a:r>
        </a:p>
      </dsp:txBody>
      <dsp:txXfrm>
        <a:off x="3322713" y="342000"/>
        <a:ext cx="578570" cy="445276"/>
      </dsp:txXfrm>
    </dsp:sp>
    <dsp:sp modelId="{B40FF958-FA26-4831-9371-570D7884EF52}">
      <dsp:nvSpPr>
        <dsp:cNvPr id="0" name=""/>
        <dsp:cNvSpPr/>
      </dsp:nvSpPr>
      <dsp:spPr>
        <a:xfrm>
          <a:off x="4602684" y="0"/>
          <a:ext cx="2705877" cy="11110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7FD15D-14F2-4237-B8AD-B6DACC1F1660}">
      <dsp:nvSpPr>
        <dsp:cNvPr id="0" name=""/>
        <dsp:cNvSpPr/>
      </dsp:nvSpPr>
      <dsp:spPr>
        <a:xfrm>
          <a:off x="4914147" y="666657"/>
          <a:ext cx="3088512" cy="111109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Реципиент П., острый лейкоз,      О(</a:t>
          </a:r>
          <a:r>
            <a:rPr lang="en-US" sz="1600" kern="1200" dirty="0"/>
            <a:t>I)</a:t>
          </a:r>
          <a:r>
            <a:rPr lang="ru-RU" sz="1600" kern="1200" dirty="0"/>
            <a:t> Сс</a:t>
          </a:r>
          <a:r>
            <a:rPr lang="en-US" sz="1600" kern="1200" dirty="0"/>
            <a:t>D</a:t>
          </a:r>
          <a:r>
            <a:rPr lang="ru-RU" sz="1600" kern="1200" dirty="0"/>
            <a:t>ее</a:t>
          </a:r>
        </a:p>
      </dsp:txBody>
      <dsp:txXfrm>
        <a:off x="4946690" y="699200"/>
        <a:ext cx="3023426" cy="10460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6F0C0-5F4D-4117-B87E-98899F99CA70}">
      <dsp:nvSpPr>
        <dsp:cNvPr id="0" name=""/>
        <dsp:cNvSpPr/>
      </dsp:nvSpPr>
      <dsp:spPr>
        <a:xfrm>
          <a:off x="400813" y="253311"/>
          <a:ext cx="1452173" cy="111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C26AFD-D774-4252-B954-65A1380A6901}">
      <dsp:nvSpPr>
        <dsp:cNvPr id="0" name=""/>
        <dsp:cNvSpPr/>
      </dsp:nvSpPr>
      <dsp:spPr>
        <a:xfrm>
          <a:off x="973" y="922865"/>
          <a:ext cx="2615178" cy="111592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Через 20 дней после ТКМ донорский </a:t>
          </a:r>
          <a:r>
            <a:rPr lang="ru-RU" sz="1600" kern="1200" dirty="0" err="1"/>
            <a:t>химеризм</a:t>
          </a:r>
          <a:r>
            <a:rPr lang="ru-RU" sz="1600" kern="1200" dirty="0"/>
            <a:t> 3%</a:t>
          </a:r>
        </a:p>
      </dsp:txBody>
      <dsp:txXfrm>
        <a:off x="33657" y="955549"/>
        <a:ext cx="2549810" cy="1050555"/>
      </dsp:txXfrm>
    </dsp:sp>
    <dsp:sp modelId="{E2EF758E-0CF4-4D85-8F17-9DBA9B86E458}">
      <dsp:nvSpPr>
        <dsp:cNvPr id="0" name=""/>
        <dsp:cNvSpPr/>
      </dsp:nvSpPr>
      <dsp:spPr>
        <a:xfrm>
          <a:off x="2402810" y="677202"/>
          <a:ext cx="549822" cy="268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2402810" y="730830"/>
        <a:ext cx="469380" cy="160884"/>
      </dsp:txXfrm>
    </dsp:sp>
    <dsp:sp modelId="{8FA6624E-9FD4-416C-AAAB-62100C50AE28}">
      <dsp:nvSpPr>
        <dsp:cNvPr id="0" name=""/>
        <dsp:cNvSpPr/>
      </dsp:nvSpPr>
      <dsp:spPr>
        <a:xfrm>
          <a:off x="3423910" y="253311"/>
          <a:ext cx="1382450" cy="111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8E393B-4B9C-4CB9-A232-C4948231DBF2}">
      <dsp:nvSpPr>
        <dsp:cNvPr id="0" name=""/>
        <dsp:cNvSpPr/>
      </dsp:nvSpPr>
      <dsp:spPr>
        <a:xfrm>
          <a:off x="3048637" y="922865"/>
          <a:ext cx="2496321" cy="111592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Через 35 дней после ТКМ донорский </a:t>
          </a:r>
          <a:r>
            <a:rPr lang="ru-RU" sz="1600" kern="1200" dirty="0" err="1"/>
            <a:t>химеризм</a:t>
          </a:r>
          <a:r>
            <a:rPr lang="ru-RU" sz="1600" kern="1200" dirty="0"/>
            <a:t> 40%</a:t>
          </a:r>
        </a:p>
      </dsp:txBody>
      <dsp:txXfrm>
        <a:off x="3081321" y="955549"/>
        <a:ext cx="2430953" cy="1050555"/>
      </dsp:txXfrm>
    </dsp:sp>
    <dsp:sp modelId="{90EAC121-BFE3-48B2-B6E2-25401C12AC92}">
      <dsp:nvSpPr>
        <dsp:cNvPr id="0" name=""/>
        <dsp:cNvSpPr/>
      </dsp:nvSpPr>
      <dsp:spPr>
        <a:xfrm rot="82772">
          <a:off x="5367231" y="714112"/>
          <a:ext cx="561114" cy="2681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543491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91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91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91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91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91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5367243" y="766772"/>
        <a:ext cx="480672" cy="160884"/>
      </dsp:txXfrm>
    </dsp:sp>
    <dsp:sp modelId="{A14593FD-5530-4C95-B7DB-6C7300E2A653}">
      <dsp:nvSpPr>
        <dsp:cNvPr id="0" name=""/>
        <dsp:cNvSpPr/>
      </dsp:nvSpPr>
      <dsp:spPr>
        <a:xfrm>
          <a:off x="6409081" y="301338"/>
          <a:ext cx="1621671" cy="11694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7BC7BB-7E51-47A1-868E-ABA2089DCB98}">
      <dsp:nvSpPr>
        <dsp:cNvPr id="0" name=""/>
        <dsp:cNvSpPr/>
      </dsp:nvSpPr>
      <dsp:spPr>
        <a:xfrm>
          <a:off x="5977443" y="936237"/>
          <a:ext cx="2806558" cy="111592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Через 90 дней после ТКМ донорский </a:t>
          </a:r>
          <a:r>
            <a:rPr lang="ru-RU" sz="1600" kern="1200" dirty="0" err="1"/>
            <a:t>химеризм</a:t>
          </a:r>
          <a:r>
            <a:rPr lang="ru-RU" sz="1600" kern="1200" dirty="0"/>
            <a:t> 100%</a:t>
          </a:r>
        </a:p>
      </dsp:txBody>
      <dsp:txXfrm>
        <a:off x="6010127" y="968921"/>
        <a:ext cx="2741190" cy="1050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35C3-C746-4CC2-9B57-330B7F73B186}">
      <dsp:nvSpPr>
        <dsp:cNvPr id="0" name=""/>
        <dsp:cNvSpPr/>
      </dsp:nvSpPr>
      <dsp:spPr>
        <a:xfrm>
          <a:off x="1727" y="0"/>
          <a:ext cx="2688282" cy="52341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Человеческий фактор: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- </a:t>
          </a:r>
          <a:r>
            <a:rPr lang="ru-RU" sz="1600" kern="1200" dirty="0">
              <a:solidFill>
                <a:schemeClr val="tx1"/>
              </a:solidFill>
            </a:rPr>
            <a:t>перепутывание образцов крови,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маркировка образца,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- неправильная оценка или документирование результата 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727" y="2093654"/>
        <a:ext cx="2688282" cy="2093654"/>
      </dsp:txXfrm>
    </dsp:sp>
    <dsp:sp modelId="{624958C9-91D5-4461-8D13-F653583DFD8E}">
      <dsp:nvSpPr>
        <dsp:cNvPr id="0" name=""/>
        <dsp:cNvSpPr/>
      </dsp:nvSpPr>
      <dsp:spPr>
        <a:xfrm>
          <a:off x="474385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AA2E-A58F-46E5-AFD6-EC637544E05D}">
      <dsp:nvSpPr>
        <dsp:cNvPr id="0" name=""/>
        <dsp:cNvSpPr/>
      </dsp:nvSpPr>
      <dsp:spPr>
        <a:xfrm>
          <a:off x="2770658" y="0"/>
          <a:ext cx="2688282" cy="52341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Технические ошибки: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использование реактивов с истекшим сроком годности,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ошибочный порядок  внесения реактивов и образцов крови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- исследование крови из немаркированной пробирки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2770658" y="2093654"/>
        <a:ext cx="2688282" cy="2093654"/>
      </dsp:txXfrm>
    </dsp:sp>
    <dsp:sp modelId="{E53E9232-0763-4319-80B1-D8A55CCE25D1}">
      <dsp:nvSpPr>
        <dsp:cNvPr id="0" name=""/>
        <dsp:cNvSpPr/>
      </dsp:nvSpPr>
      <dsp:spPr>
        <a:xfrm>
          <a:off x="3243316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E0998-8DCE-4938-9EA9-542CCB9C3D28}">
      <dsp:nvSpPr>
        <dsp:cNvPr id="0" name=""/>
        <dsp:cNvSpPr/>
      </dsp:nvSpPr>
      <dsp:spPr>
        <a:xfrm>
          <a:off x="5539589" y="0"/>
          <a:ext cx="2688282" cy="5234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Индивидуальные особенности крови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5539589" y="2093654"/>
        <a:ext cx="2688282" cy="2093654"/>
      </dsp:txXfrm>
    </dsp:sp>
    <dsp:sp modelId="{ED447063-57FA-4526-A06C-2069E76CB419}">
      <dsp:nvSpPr>
        <dsp:cNvPr id="0" name=""/>
        <dsp:cNvSpPr/>
      </dsp:nvSpPr>
      <dsp:spPr>
        <a:xfrm>
          <a:off x="6012247" y="314048"/>
          <a:ext cx="1742967" cy="17429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B4904-8EF1-4098-9740-C17ABFDC6DC2}">
      <dsp:nvSpPr>
        <dsp:cNvPr id="0" name=""/>
        <dsp:cNvSpPr/>
      </dsp:nvSpPr>
      <dsp:spPr>
        <a:xfrm>
          <a:off x="329183" y="4612588"/>
          <a:ext cx="7571232" cy="52456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5B179-C2F5-4ED2-80F1-B2C250AF320D}">
      <dsp:nvSpPr>
        <dsp:cNvPr id="0" name=""/>
        <dsp:cNvSpPr/>
      </dsp:nvSpPr>
      <dsp:spPr>
        <a:xfrm>
          <a:off x="0" y="417282"/>
          <a:ext cx="6419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06A13-FDE5-4C38-8F8B-B7B789B58BED}">
      <dsp:nvSpPr>
        <dsp:cNvPr id="0" name=""/>
        <dsp:cNvSpPr/>
      </dsp:nvSpPr>
      <dsp:spPr>
        <a:xfrm>
          <a:off x="341541" y="0"/>
          <a:ext cx="4493339" cy="82656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838" tIns="0" rIns="16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</a:rPr>
            <a:t>Панагглютинация</a:t>
          </a:r>
          <a:r>
            <a:rPr lang="ru-RU" sz="2000" kern="1200" dirty="0">
              <a:solidFill>
                <a:schemeClr val="tx1"/>
              </a:solidFill>
            </a:rPr>
            <a:t> эритроцитов</a:t>
          </a:r>
        </a:p>
      </dsp:txBody>
      <dsp:txXfrm>
        <a:off x="381890" y="40349"/>
        <a:ext cx="4412641" cy="745862"/>
      </dsp:txXfrm>
    </dsp:sp>
    <dsp:sp modelId="{B2B02CF8-F1A3-40E9-A41D-7A146E6CBB98}">
      <dsp:nvSpPr>
        <dsp:cNvPr id="0" name=""/>
        <dsp:cNvSpPr/>
      </dsp:nvSpPr>
      <dsp:spPr>
        <a:xfrm>
          <a:off x="0" y="1687362"/>
          <a:ext cx="6419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71901-3E4E-44F8-9238-40B9FFD073C1}">
      <dsp:nvSpPr>
        <dsp:cNvPr id="0" name=""/>
        <dsp:cNvSpPr/>
      </dsp:nvSpPr>
      <dsp:spPr>
        <a:xfrm>
          <a:off x="320952" y="1274082"/>
          <a:ext cx="4493339" cy="826560"/>
        </a:xfrm>
        <a:prstGeom prst="roundRect">
          <a:avLst/>
        </a:prstGeom>
        <a:solidFill>
          <a:schemeClr val="tx2">
            <a:lumMod val="20000"/>
            <a:lumOff val="80000"/>
            <a:alpha val="7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838" tIns="0" rIns="16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Ослабление / исчезновение антигена</a:t>
          </a:r>
        </a:p>
      </dsp:txBody>
      <dsp:txXfrm>
        <a:off x="361301" y="1314431"/>
        <a:ext cx="4412641" cy="745862"/>
      </dsp:txXfrm>
    </dsp:sp>
    <dsp:sp modelId="{65930733-30AE-478B-9D29-D01432BF6FAA}">
      <dsp:nvSpPr>
        <dsp:cNvPr id="0" name=""/>
        <dsp:cNvSpPr/>
      </dsp:nvSpPr>
      <dsp:spPr>
        <a:xfrm>
          <a:off x="0" y="2957442"/>
          <a:ext cx="6419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2A58-B8AF-4486-9432-6E4637903492}">
      <dsp:nvSpPr>
        <dsp:cNvPr id="0" name=""/>
        <dsp:cNvSpPr/>
      </dsp:nvSpPr>
      <dsp:spPr>
        <a:xfrm>
          <a:off x="320952" y="2544162"/>
          <a:ext cx="4493339" cy="826560"/>
        </a:xfrm>
        <a:prstGeom prst="roundRect">
          <a:avLst/>
        </a:prstGeom>
        <a:solidFill>
          <a:schemeClr val="tx2">
            <a:lumMod val="20000"/>
            <a:lumOff val="80000"/>
            <a:alpha val="6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838" tIns="0" rIns="16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chemeClr val="tx1"/>
              </a:solidFill>
            </a:rPr>
            <a:t>Отсутствие изогемагглютининов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301" y="2584511"/>
        <a:ext cx="4412641" cy="745862"/>
      </dsp:txXfrm>
    </dsp:sp>
    <dsp:sp modelId="{5A28ED35-753F-468B-92B3-089FF0AB6277}">
      <dsp:nvSpPr>
        <dsp:cNvPr id="0" name=""/>
        <dsp:cNvSpPr/>
      </dsp:nvSpPr>
      <dsp:spPr>
        <a:xfrm>
          <a:off x="0" y="4227522"/>
          <a:ext cx="6419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2612-8B19-41CB-8649-6CDD236FE2A9}">
      <dsp:nvSpPr>
        <dsp:cNvPr id="0" name=""/>
        <dsp:cNvSpPr/>
      </dsp:nvSpPr>
      <dsp:spPr>
        <a:xfrm>
          <a:off x="320952" y="3814242"/>
          <a:ext cx="4493339" cy="826560"/>
        </a:xfrm>
        <a:prstGeom prst="roundRect">
          <a:avLst/>
        </a:prstGeom>
        <a:solidFill>
          <a:schemeClr val="tx2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838" tIns="0" rIns="1698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«Лишние» изогемагглютинины</a:t>
          </a:r>
        </a:p>
      </dsp:txBody>
      <dsp:txXfrm>
        <a:off x="361301" y="3854591"/>
        <a:ext cx="4412641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456369" y="27725"/>
          <a:ext cx="2255957" cy="19884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А+, В+; </a:t>
          </a:r>
          <a:r>
            <a:rPr lang="en-US" sz="1400" b="0" i="0" kern="1200" dirty="0">
              <a:solidFill>
                <a:srgbClr val="FF0000"/>
              </a:solidFill>
            </a:rPr>
            <a:t>D+</a:t>
          </a:r>
          <a:r>
            <a:rPr lang="ru-RU" sz="1400" b="0" i="0" kern="1200" dirty="0">
              <a:solidFill>
                <a:srgbClr val="FF0000"/>
              </a:solidFill>
            </a:rPr>
            <a:t>; анти-А+, </a:t>
          </a:r>
          <a:r>
            <a:rPr lang="ru-RU" sz="1400" b="0" i="0" kern="1200" dirty="0">
              <a:solidFill>
                <a:schemeClr val="tx1"/>
              </a:solidFill>
            </a:rPr>
            <a:t>анти-В-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С+, с+, Е+, е+, К+, </a:t>
          </a:r>
          <a:r>
            <a:rPr lang="en-US" sz="1400" b="0" i="0" kern="1200" dirty="0" err="1">
              <a:solidFill>
                <a:srgbClr val="FF0000"/>
              </a:solidFill>
            </a:rPr>
            <a:t>Cw</a:t>
          </a:r>
          <a:r>
            <a:rPr lang="ru-RU" sz="1400" b="0" i="0" kern="1200" dirty="0">
              <a:solidFill>
                <a:srgbClr val="FF0000"/>
              </a:solidFill>
            </a:rPr>
            <a:t>+,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kern="1200" dirty="0" err="1">
              <a:solidFill>
                <a:srgbClr val="FF0000"/>
              </a:solidFill>
            </a:rPr>
            <a:t>Ctl</a:t>
          </a:r>
          <a:r>
            <a:rPr lang="ru-RU" sz="1400" b="0" i="0" kern="1200" dirty="0">
              <a:solidFill>
                <a:srgbClr val="FF0000"/>
              </a:solidFill>
            </a:rPr>
            <a:t>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Заключение:                               </a:t>
          </a:r>
          <a:r>
            <a:rPr lang="ru-RU" sz="1400" i="0" kern="1200" dirty="0" err="1"/>
            <a:t>неинтерпретируемые</a:t>
          </a:r>
          <a:r>
            <a:rPr lang="ru-RU" sz="1400" i="0" kern="1200" dirty="0"/>
            <a:t> АВО-, Резус-принадлежность, резус-фенотип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456369" y="27725"/>
        <a:ext cx="2255957" cy="1988495"/>
      </dsp:txXfrm>
    </dsp:sp>
    <dsp:sp modelId="{0048148F-A8F9-4DF2-A8A5-1BB27A920122}">
      <dsp:nvSpPr>
        <dsp:cNvPr id="0" name=""/>
        <dsp:cNvSpPr/>
      </dsp:nvSpPr>
      <dsp:spPr>
        <a:xfrm>
          <a:off x="471736" y="5755"/>
          <a:ext cx="2550761" cy="18106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464364" y="2228162"/>
          <a:ext cx="2303801" cy="2149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Результат исследования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>
              <a:solidFill>
                <a:srgbClr val="FF0000"/>
              </a:solidFill>
            </a:rPr>
            <a:t>Прямой </a:t>
          </a:r>
          <a:r>
            <a:rPr lang="ru-RU" sz="1400" i="0" kern="1200" dirty="0" err="1">
              <a:solidFill>
                <a:srgbClr val="FF0000"/>
              </a:solidFill>
            </a:rPr>
            <a:t>антиглобулиновый</a:t>
          </a:r>
          <a:r>
            <a:rPr lang="ru-RU" sz="1400" i="0" kern="1200" dirty="0">
              <a:solidFill>
                <a:srgbClr val="FF0000"/>
              </a:solidFill>
            </a:rPr>
            <a:t> тест- </a:t>
          </a:r>
          <a:r>
            <a:rPr lang="ru-RU" sz="1400" b="1" i="0" kern="1200" dirty="0">
              <a:solidFill>
                <a:srgbClr val="FF0000"/>
              </a:solidFill>
            </a:rPr>
            <a:t>+</a:t>
          </a:r>
          <a:endParaRPr lang="ru-RU" sz="1400" i="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>
              <a:solidFill>
                <a:srgbClr val="FF0000"/>
              </a:solidFill>
            </a:rPr>
            <a:t>Скрининг антител: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0" kern="1200" dirty="0">
              <a:solidFill>
                <a:srgbClr val="FF0000"/>
              </a:solidFill>
            </a:rPr>
            <a:t>I+, II+, III+</a:t>
          </a:r>
          <a:endParaRPr lang="ru-RU" sz="1400" i="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0" kern="1200" dirty="0"/>
            <a:t>Заключение: выявлены </a:t>
          </a:r>
          <a:r>
            <a:rPr lang="ru-RU" sz="1400" i="0" kern="1200" dirty="0" err="1"/>
            <a:t>панагглютинирующие</a:t>
          </a:r>
          <a:r>
            <a:rPr lang="ru-RU" sz="1400" i="0" kern="1200" dirty="0"/>
            <a:t> антитела</a:t>
          </a:r>
          <a:r>
            <a:rPr lang="ru-RU" sz="1400" i="1" kern="1200" dirty="0"/>
            <a:t>. </a:t>
          </a:r>
          <a:endParaRPr lang="ru-RU" sz="1400" kern="1200" dirty="0"/>
        </a:p>
      </dsp:txBody>
      <dsp:txXfrm>
        <a:off x="3464364" y="2228162"/>
        <a:ext cx="2303801" cy="2149224"/>
      </dsp:txXfrm>
    </dsp:sp>
    <dsp:sp modelId="{0C2C8E1B-73E6-4752-8A9D-304EAF8F16B5}">
      <dsp:nvSpPr>
        <dsp:cNvPr id="0" name=""/>
        <dsp:cNvSpPr/>
      </dsp:nvSpPr>
      <dsp:spPr>
        <a:xfrm>
          <a:off x="465335" y="2298580"/>
          <a:ext cx="2558613" cy="182746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209379" y="0"/>
          <a:ext cx="2440117" cy="19317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А-</a:t>
          </a:r>
          <a:r>
            <a:rPr lang="ru-RU" sz="1400" b="0" i="0" kern="1200" dirty="0"/>
            <a:t>, В-; </a:t>
          </a:r>
          <a:r>
            <a:rPr lang="ru-RU" sz="1400" b="0" i="0" kern="1200" dirty="0">
              <a:solidFill>
                <a:srgbClr val="FF0000"/>
              </a:solidFill>
            </a:rPr>
            <a:t>анти-А-</a:t>
          </a:r>
          <a:r>
            <a:rPr lang="ru-RU" sz="1400" b="0" i="0" kern="1200" dirty="0"/>
            <a:t>, </a:t>
          </a:r>
          <a:r>
            <a:rPr lang="ru-RU" sz="1400" b="0" i="0" kern="1200" dirty="0">
              <a:solidFill>
                <a:schemeClr val="tx1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                              </a:t>
          </a:r>
          <a:r>
            <a:rPr lang="ru-RU" sz="1400" i="1" kern="1200" dirty="0" err="1"/>
            <a:t>неинтерпретируемая</a:t>
          </a:r>
          <a:r>
            <a:rPr lang="ru-RU" sz="1400" i="1" kern="1200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209379" y="0"/>
        <a:ext cx="2440117" cy="1931755"/>
      </dsp:txXfrm>
    </dsp:sp>
    <dsp:sp modelId="{0048148F-A8F9-4DF2-A8A5-1BB27A920122}">
      <dsp:nvSpPr>
        <dsp:cNvPr id="0" name=""/>
        <dsp:cNvSpPr/>
      </dsp:nvSpPr>
      <dsp:spPr>
        <a:xfrm>
          <a:off x="271866" y="5796"/>
          <a:ext cx="2758987" cy="19584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29619" y="2316949"/>
          <a:ext cx="2399517" cy="1793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 3 мес.: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>
              <a:solidFill>
                <a:srgbClr val="FF0000"/>
              </a:solidFill>
            </a:rPr>
            <a:t>А химера</a:t>
          </a:r>
          <a:r>
            <a:rPr lang="ru-RU" sz="1400" b="0" i="0" kern="1200" dirty="0"/>
            <a:t>, В-</a:t>
          </a:r>
          <a:r>
            <a:rPr lang="ru-RU" sz="1400" i="0" kern="1200" dirty="0"/>
            <a:t>; анти-А-, </a:t>
          </a:r>
          <a:r>
            <a:rPr lang="ru-RU" sz="1400" b="0" i="0" kern="1200" dirty="0">
              <a:solidFill>
                <a:schemeClr val="tx1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err="1"/>
            <a:t>неинтерпретируемая</a:t>
          </a:r>
          <a:r>
            <a:rPr lang="ru-RU" sz="1400" i="1" kern="1200" dirty="0"/>
            <a:t> АВО-принадлежность. </a:t>
          </a:r>
          <a:endParaRPr lang="ru-RU" sz="1400" kern="1200" dirty="0"/>
        </a:p>
      </dsp:txBody>
      <dsp:txXfrm>
        <a:off x="3229619" y="2316949"/>
        <a:ext cx="2399517" cy="1793286"/>
      </dsp:txXfrm>
    </dsp:sp>
    <dsp:sp modelId="{0C2C8E1B-73E6-4752-8A9D-304EAF8F16B5}">
      <dsp:nvSpPr>
        <dsp:cNvPr id="0" name=""/>
        <dsp:cNvSpPr/>
      </dsp:nvSpPr>
      <dsp:spPr>
        <a:xfrm>
          <a:off x="288030" y="2376257"/>
          <a:ext cx="2767479" cy="19766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209379" y="0"/>
          <a:ext cx="2440117" cy="19317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при первом поступлении в клинику:</a:t>
          </a:r>
          <a:endParaRPr lang="ru-RU" sz="1400" b="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А-, В-; анти-А+, </a:t>
          </a:r>
          <a:r>
            <a:rPr lang="ru-RU" sz="1400" b="0" i="0" kern="1200" dirty="0">
              <a:solidFill>
                <a:srgbClr val="FF0000"/>
              </a:solidFill>
            </a:rPr>
            <a:t>анти-В-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Заключение: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 err="1"/>
            <a:t>неинтерпретируемая</a:t>
          </a:r>
          <a:r>
            <a:rPr lang="ru-RU" sz="1400" i="1" kern="1200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209379" y="0"/>
        <a:ext cx="2440117" cy="1931755"/>
      </dsp:txXfrm>
    </dsp:sp>
    <dsp:sp modelId="{0048148F-A8F9-4DF2-A8A5-1BB27A920122}">
      <dsp:nvSpPr>
        <dsp:cNvPr id="0" name=""/>
        <dsp:cNvSpPr/>
      </dsp:nvSpPr>
      <dsp:spPr>
        <a:xfrm>
          <a:off x="271866" y="5796"/>
          <a:ext cx="2758987" cy="19584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29619" y="2316949"/>
          <a:ext cx="2399517" cy="1793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через  35 дней</a:t>
          </a:r>
          <a:r>
            <a:rPr lang="ru-RU" sz="1400" b="0" kern="1200" dirty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А-, В-; анти-А+, </a:t>
          </a:r>
          <a:r>
            <a:rPr lang="ru-RU" sz="1400" b="0" i="0" kern="1200" dirty="0">
              <a:solidFill>
                <a:srgbClr val="FF0000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Заключение: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группа крови О(</a:t>
          </a:r>
          <a:r>
            <a:rPr lang="en-US" sz="1400" i="1" kern="1200" dirty="0"/>
            <a:t>I)</a:t>
          </a:r>
          <a:r>
            <a:rPr lang="ru-RU" sz="1400" i="1" kern="1200" dirty="0"/>
            <a:t>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229619" y="2316949"/>
        <a:ext cx="2399517" cy="1793286"/>
      </dsp:txXfrm>
    </dsp:sp>
    <dsp:sp modelId="{0C2C8E1B-73E6-4752-8A9D-304EAF8F16B5}">
      <dsp:nvSpPr>
        <dsp:cNvPr id="0" name=""/>
        <dsp:cNvSpPr/>
      </dsp:nvSpPr>
      <dsp:spPr>
        <a:xfrm>
          <a:off x="288030" y="2376257"/>
          <a:ext cx="2767479" cy="19766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131A3-B42A-44C2-B9FF-0FD9117F91B5}">
      <dsp:nvSpPr>
        <dsp:cNvPr id="0" name=""/>
        <dsp:cNvSpPr/>
      </dsp:nvSpPr>
      <dsp:spPr>
        <a:xfrm>
          <a:off x="3209379" y="0"/>
          <a:ext cx="2440117" cy="19317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Результат исследования при первом поступлении в клинику: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/>
            <a:t>А-, В+; анти-А+, </a:t>
          </a:r>
          <a:r>
            <a:rPr lang="ru-RU" sz="1400" b="0" i="0" kern="1200" dirty="0">
              <a:solidFill>
                <a:srgbClr val="FF0000"/>
              </a:solidFill>
            </a:rPr>
            <a:t>анти-В+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Заключение:                               </a:t>
          </a:r>
          <a:r>
            <a:rPr lang="ru-RU" sz="1400" b="0" i="1" kern="1200" dirty="0" err="1"/>
            <a:t>неинтерпретируемая</a:t>
          </a:r>
          <a:r>
            <a:rPr lang="ru-RU" sz="1400" b="0" i="1" kern="1200" dirty="0"/>
            <a:t> АВО-принадлежность.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</dsp:txBody>
      <dsp:txXfrm>
        <a:off x="3209379" y="0"/>
        <a:ext cx="2440117" cy="1931755"/>
      </dsp:txXfrm>
    </dsp:sp>
    <dsp:sp modelId="{0048148F-A8F9-4DF2-A8A5-1BB27A920122}">
      <dsp:nvSpPr>
        <dsp:cNvPr id="0" name=""/>
        <dsp:cNvSpPr/>
      </dsp:nvSpPr>
      <dsp:spPr>
        <a:xfrm>
          <a:off x="271866" y="5796"/>
          <a:ext cx="2758987" cy="19584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FBF7D-BBFE-4833-93B9-B7CC8C7B7AD7}">
      <dsp:nvSpPr>
        <dsp:cNvPr id="0" name=""/>
        <dsp:cNvSpPr/>
      </dsp:nvSpPr>
      <dsp:spPr>
        <a:xfrm>
          <a:off x="3229619" y="2316949"/>
          <a:ext cx="2399517" cy="17932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Результат исследования через  30 дней: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i="0" kern="1200" dirty="0"/>
            <a:t>А-, В+; анти-А+, </a:t>
          </a:r>
          <a:r>
            <a:rPr lang="ru-RU" sz="1400" b="1" i="0" kern="1200" dirty="0">
              <a:solidFill>
                <a:srgbClr val="FF0000"/>
              </a:solidFill>
            </a:rPr>
            <a:t>анти-В-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Заключение: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группа крови В(</a:t>
          </a:r>
          <a:r>
            <a:rPr lang="en-US" sz="1400" i="1" kern="1200" dirty="0"/>
            <a:t>III)</a:t>
          </a:r>
          <a:endParaRPr lang="ru-RU" sz="1400" i="1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229619" y="2316949"/>
        <a:ext cx="2399517" cy="1793286"/>
      </dsp:txXfrm>
    </dsp:sp>
    <dsp:sp modelId="{0C2C8E1B-73E6-4752-8A9D-304EAF8F16B5}">
      <dsp:nvSpPr>
        <dsp:cNvPr id="0" name=""/>
        <dsp:cNvSpPr/>
      </dsp:nvSpPr>
      <dsp:spPr>
        <a:xfrm>
          <a:off x="288030" y="2376257"/>
          <a:ext cx="2767479" cy="19766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1C450-8C73-4953-AAFD-FC09A49DFD69}">
      <dsp:nvSpPr>
        <dsp:cNvPr id="0" name=""/>
        <dsp:cNvSpPr/>
      </dsp:nvSpPr>
      <dsp:spPr>
        <a:xfrm rot="5400000">
          <a:off x="4210679" y="-2219436"/>
          <a:ext cx="2299228" cy="684728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влияющие на определение АВО-принадлежности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исчезающие со временем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введенные с лекарственными препаратами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зависимые от «дозы» антигена на эритроцитах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направленные к собственному антигену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Анти-</a:t>
          </a:r>
          <a:r>
            <a:rPr lang="en-US" sz="1800" kern="1200" dirty="0">
              <a:solidFill>
                <a:schemeClr val="tx1"/>
              </a:solidFill>
            </a:rPr>
            <a:t>HLA</a:t>
          </a:r>
          <a:r>
            <a:rPr lang="ru-RU" sz="1800" kern="1200" dirty="0">
              <a:solidFill>
                <a:schemeClr val="tx1"/>
              </a:solidFill>
            </a:rPr>
            <a:t> антитела, взаимодействующие с эритроцитами</a:t>
          </a:r>
        </a:p>
      </dsp:txBody>
      <dsp:txXfrm rot="-5400000">
        <a:off x="1936649" y="166833"/>
        <a:ext cx="6735050" cy="2074750"/>
      </dsp:txXfrm>
    </dsp:sp>
    <dsp:sp modelId="{8D0AAFB9-EFB3-4D5C-BDB7-E0C4A603F335}">
      <dsp:nvSpPr>
        <dsp:cNvPr id="0" name=""/>
        <dsp:cNvSpPr/>
      </dsp:nvSpPr>
      <dsp:spPr>
        <a:xfrm>
          <a:off x="1038" y="0"/>
          <a:ext cx="1935610" cy="2408294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</a:rPr>
            <a:t>Специфические аллоантитела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5527" y="94489"/>
        <a:ext cx="1746632" cy="2219316"/>
      </dsp:txXfrm>
    </dsp:sp>
    <dsp:sp modelId="{BA9447F4-0951-45BF-BFBF-D8B9651A2EBE}">
      <dsp:nvSpPr>
        <dsp:cNvPr id="0" name=""/>
        <dsp:cNvSpPr/>
      </dsp:nvSpPr>
      <dsp:spPr>
        <a:xfrm rot="5400000">
          <a:off x="4292580" y="362803"/>
          <a:ext cx="1926635" cy="6740227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реагирующие с собственными эритроцитами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tx1"/>
              </a:solidFill>
            </a:rPr>
            <a:t>Антитела, не реагирующие с собственными эритроцитами</a:t>
          </a:r>
        </a:p>
      </dsp:txBody>
      <dsp:txXfrm rot="-5400000">
        <a:off x="1885785" y="2863650"/>
        <a:ext cx="6646176" cy="1738533"/>
      </dsp:txXfrm>
    </dsp:sp>
    <dsp:sp modelId="{51380260-9AA1-4543-AB3E-460F8EA04476}">
      <dsp:nvSpPr>
        <dsp:cNvPr id="0" name=""/>
        <dsp:cNvSpPr/>
      </dsp:nvSpPr>
      <dsp:spPr>
        <a:xfrm>
          <a:off x="1038" y="2528769"/>
          <a:ext cx="1884746" cy="24082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tx1"/>
              </a:solidFill>
            </a:rPr>
            <a:t>Поли-специфические аллоантитела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3044" y="2620775"/>
        <a:ext cx="1700734" cy="222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81B8F-2642-4F29-910A-BC14C58CFE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B1B4-89FA-4379-A899-A45459E49B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1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E6D0E97-4374-42F3-8110-0789365A6151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2E41-3D72-447B-A130-B6F25F15FF5C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4A7B-A2F6-4A13-823B-7E0E105173FA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1D4E-1ECF-4AC4-90DC-47078156F42B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B059CA-F10D-457E-8445-9286565705D1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906B-A4FA-49CC-A5F4-C27E1838C473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A8F-0280-47CC-A309-148E6214299E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7A06-CD78-4CA1-B0BD-047AD10EC401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C4AD-FAB7-48E5-B0FE-9BC752CABFD5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B99E-017D-404D-A438-BABA558884DB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9F07-EBDD-44A5-B316-1311F3CA647D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B00B0B-0781-403D-83B5-49061C349030}" type="datetime1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BB29BF-51C2-4EFF-AFB8-F33D140B9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6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mmunlab@yandex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848" y="1412776"/>
            <a:ext cx="62646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ПРЕИМУЩЕСТВА АВТОМАТИЗИРОВАННЫХ ИММУНОГЕМАТОЛОГИЧЕСКИХ ИССЛЕДОВАНИЙ РЕЦИПИЕНТОВ С МНОЖЕСТВЕННЫМИ ТРАНСФУЗИЯМИ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600" spc="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357422" y="5661248"/>
            <a:ext cx="6481778" cy="69671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ru-RU" i="0" u="none" strike="noStrike" kern="1200" cap="none" spc="10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5D6BC8-FF17-4518-9108-B0CCC29C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2" descr="E:\Документы\Бутина\картины\ван гог\море в сент-мари.jpg">
            <a:extLst>
              <a:ext uri="{FF2B5EF4-FFF2-40B4-BE49-F238E27FC236}">
                <a16:creationId xmlns:a16="http://schemas.microsoft.com/office/drawing/2014/main" id="{509240F9-02E9-4D5B-80E1-4BBE29EE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" y="0"/>
            <a:ext cx="1981199" cy="685800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4C3B79-DAFA-4034-A273-45C69447BF90}"/>
              </a:ext>
            </a:extLst>
          </p:cNvPr>
          <p:cNvSpPr/>
          <p:nvPr/>
        </p:nvSpPr>
        <p:spPr>
          <a:xfrm>
            <a:off x="4716016" y="4653136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Е.В. Бутина, Е.А. </a:t>
            </a:r>
            <a:r>
              <a:rPr lang="ru-RU" dirty="0" err="1"/>
              <a:t>Попонина</a:t>
            </a:r>
            <a:r>
              <a:rPr lang="ru-RU" dirty="0"/>
              <a:t>, А.В. </a:t>
            </a:r>
            <a:r>
              <a:rPr lang="ru-RU" dirty="0" err="1"/>
              <a:t>Йовдий</a:t>
            </a:r>
            <a:br>
              <a:rPr lang="ru-RU" dirty="0"/>
            </a:b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>ФГБУН </a:t>
            </a:r>
            <a:r>
              <a:rPr lang="ru-RU" dirty="0" err="1"/>
              <a:t>КНИИГиПК</a:t>
            </a:r>
            <a:r>
              <a:rPr lang="ru-RU" dirty="0"/>
              <a:t> ФМБА России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5C470-A8AA-4A8B-8590-7EDD23D5E88A}"/>
              </a:ext>
            </a:extLst>
          </p:cNvPr>
          <p:cNvSpPr txBox="1"/>
          <p:nvPr/>
        </p:nvSpPr>
        <p:spPr>
          <a:xfrm>
            <a:off x="3707904" y="6382890"/>
            <a:ext cx="369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Санкт-Петербург, 10 октября 2019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748447-3340-4ED3-BEE6-79E6518A5BE1}"/>
              </a:ext>
            </a:extLst>
          </p:cNvPr>
          <p:cNvSpPr/>
          <p:nvPr/>
        </p:nvSpPr>
        <p:spPr>
          <a:xfrm>
            <a:off x="6324600" y="3789040"/>
            <a:ext cx="25146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63C6B6-0861-4AB6-9BB8-D39306DEE9FA}"/>
              </a:ext>
            </a:extLst>
          </p:cNvPr>
          <p:cNvSpPr/>
          <p:nvPr/>
        </p:nvSpPr>
        <p:spPr>
          <a:xfrm>
            <a:off x="6324600" y="2708920"/>
            <a:ext cx="25146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6237"/>
            <a:ext cx="78676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Неинтерпретируемая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группа крови АВО 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(«лишние» изогемагглютинины)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М., 67 лет, диагноз хронический </a:t>
            </a:r>
            <a:r>
              <a:rPr lang="ru-RU" sz="1400" dirty="0" err="1">
                <a:solidFill>
                  <a:schemeClr val="tx1"/>
                </a:solidFill>
              </a:rPr>
              <a:t>лимфолейкоз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 err="1">
                <a:solidFill>
                  <a:schemeClr val="tx1"/>
                </a:solidFill>
              </a:rPr>
              <a:t>отр</a:t>
            </a:r>
            <a:r>
              <a:rPr lang="ru-RU" sz="1400" dirty="0">
                <a:solidFill>
                  <a:schemeClr val="tx1"/>
                </a:solidFill>
              </a:rPr>
              <a:t>., отмытые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В(</a:t>
            </a:r>
            <a:r>
              <a:rPr lang="en-US" sz="1400" dirty="0">
                <a:solidFill>
                  <a:schemeClr val="tx1"/>
                </a:solidFill>
              </a:rPr>
              <a:t>III)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 err="1">
                <a:solidFill>
                  <a:schemeClr val="tx1"/>
                </a:solidFill>
              </a:rPr>
              <a:t>отр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563975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3835851-4DCE-4402-B7E5-5E0EFBA7A93D}"/>
              </a:ext>
            </a:extLst>
          </p:cNvPr>
          <p:cNvSpPr/>
          <p:nvPr/>
        </p:nvSpPr>
        <p:spPr>
          <a:xfrm>
            <a:off x="7452320" y="3284984"/>
            <a:ext cx="288032" cy="4320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оготип.png">
            <a:extLst>
              <a:ext uri="{FF2B5EF4-FFF2-40B4-BE49-F238E27FC236}">
                <a16:creationId xmlns:a16="http://schemas.microsoft.com/office/drawing/2014/main" id="{66774A29-CA85-428F-A810-AB34045C010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687151-9F42-4C11-B7F3-7DA597D95A04}"/>
              </a:ext>
            </a:extLst>
          </p:cNvPr>
          <p:cNvCxnSpPr/>
          <p:nvPr/>
        </p:nvCxnSpPr>
        <p:spPr>
          <a:xfrm>
            <a:off x="6228184" y="1772816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1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EBF86C-2193-40F2-9AAF-F457A34E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0" y="158183"/>
            <a:ext cx="8085584" cy="125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В ФГБУН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КНИИГиПК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ФМБА России  обследовано 917 гематологических/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онкогематологических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больных в 2017-2019 гг. 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Отклонения от «нормальной» иммуногематологической картины выявлены у 139 больных (15,2%).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F432A9-053C-4891-9B1D-D8644973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09CA5B9-7652-4012-B7B3-EFFE0C672DF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1582086"/>
              </p:ext>
            </p:extLst>
          </p:nvPr>
        </p:nvGraphicFramePr>
        <p:xfrm>
          <a:off x="323528" y="1557903"/>
          <a:ext cx="838243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логотип.png">
            <a:extLst>
              <a:ext uri="{FF2B5EF4-FFF2-40B4-BE49-F238E27FC236}">
                <a16:creationId xmlns:a16="http://schemas.microsoft.com/office/drawing/2014/main" id="{DE42AF4F-A04D-4227-8478-1292DA89A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88C35FF-013E-4175-89E1-75633BDBEBC7}"/>
              </a:ext>
            </a:extLst>
          </p:cNvPr>
          <p:cNvSpPr/>
          <p:nvPr/>
        </p:nvSpPr>
        <p:spPr>
          <a:xfrm>
            <a:off x="5076056" y="3140968"/>
            <a:ext cx="2664296" cy="720080"/>
          </a:xfrm>
          <a:prstGeom prst="ellipse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EE2F93E-62BE-42BC-9C4F-4AAC9567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Проблемы при выявлении нерегулярных антител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A35C7-ABE2-4C27-A0A9-3F173911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D5FECCC-A138-4B79-9922-A12BD72423B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1328436"/>
              </p:ext>
            </p:extLst>
          </p:nvPr>
        </p:nvGraphicFramePr>
        <p:xfrm>
          <a:off x="251520" y="1219200"/>
          <a:ext cx="8784976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тип.png">
            <a:extLst>
              <a:ext uri="{FF2B5EF4-FFF2-40B4-BE49-F238E27FC236}">
                <a16:creationId xmlns:a16="http://schemas.microsoft.com/office/drawing/2014/main" id="{EDEF237F-36C5-448D-BA72-8EC6DE383F1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A8EAF3-A34F-485C-B4FE-3FC91854CE7E}"/>
              </a:ext>
            </a:extLst>
          </p:cNvPr>
          <p:cNvSpPr/>
          <p:nvPr/>
        </p:nvSpPr>
        <p:spPr>
          <a:xfrm>
            <a:off x="6357764" y="2960948"/>
            <a:ext cx="244827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217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(влияние на определение АВО-принадлежности)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455640"/>
            <a:ext cx="2514600" cy="4607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С., 36 лет, диагноз </a:t>
            </a:r>
            <a:r>
              <a:rPr lang="ru-RU" sz="1400" dirty="0" err="1">
                <a:solidFill>
                  <a:schemeClr val="tx1"/>
                </a:solidFill>
              </a:rPr>
              <a:t>неходжкинская</a:t>
            </a:r>
            <a:r>
              <a:rPr lang="ru-RU" sz="1400" dirty="0">
                <a:solidFill>
                  <a:schemeClr val="tx1"/>
                </a:solidFill>
              </a:rPr>
              <a:t> лимфома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А(</a:t>
            </a:r>
            <a:r>
              <a:rPr lang="en-US" sz="1400" dirty="0">
                <a:solidFill>
                  <a:schemeClr val="tx1"/>
                </a:solidFill>
              </a:rPr>
              <a:t>II)Rh-</a:t>
            </a:r>
            <a:r>
              <a:rPr lang="ru-RU" sz="1400" dirty="0">
                <a:solidFill>
                  <a:schemeClr val="tx1"/>
                </a:solidFill>
              </a:rPr>
              <a:t>пол., совместимые по резус- и </a:t>
            </a:r>
            <a:r>
              <a:rPr lang="en-US" sz="1400" dirty="0">
                <a:solidFill>
                  <a:schemeClr val="tx1"/>
                </a:solidFill>
              </a:rPr>
              <a:t> MN</a:t>
            </a:r>
            <a:r>
              <a:rPr lang="ru-RU" sz="1400" dirty="0">
                <a:solidFill>
                  <a:schemeClr val="tx1"/>
                </a:solidFill>
              </a:rPr>
              <a:t>-фенотипу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              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r>
              <a:rPr lang="ru-RU" dirty="0"/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0155688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логотип.png">
            <a:extLst>
              <a:ext uri="{FF2B5EF4-FFF2-40B4-BE49-F238E27FC236}">
                <a16:creationId xmlns:a16="http://schemas.microsoft.com/office/drawing/2014/main" id="{49824D2F-5AF4-46C9-841E-488187AB52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3953187-6202-4D5B-AD41-5F6E126B31EF}"/>
              </a:ext>
            </a:extLst>
          </p:cNvPr>
          <p:cNvCxnSpPr/>
          <p:nvPr/>
        </p:nvCxnSpPr>
        <p:spPr>
          <a:xfrm>
            <a:off x="6228184" y="2060848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1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2CD827-1A32-40D5-A091-300EF2BB399B}"/>
              </a:ext>
            </a:extLst>
          </p:cNvPr>
          <p:cNvSpPr/>
          <p:nvPr/>
        </p:nvSpPr>
        <p:spPr>
          <a:xfrm>
            <a:off x="6300192" y="2708920"/>
            <a:ext cx="25202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7867600" cy="671561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(исчезновение антител)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412776"/>
            <a:ext cx="2514600" cy="4649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С., 36 лет, диагноз </a:t>
            </a:r>
            <a:r>
              <a:rPr lang="ru-RU" sz="1400" dirty="0" err="1">
                <a:solidFill>
                  <a:schemeClr val="tx1"/>
                </a:solidFill>
              </a:rPr>
              <a:t>неходжкинская</a:t>
            </a:r>
            <a:r>
              <a:rPr lang="ru-RU" sz="1400" dirty="0">
                <a:solidFill>
                  <a:schemeClr val="tx1"/>
                </a:solidFill>
              </a:rPr>
              <a:t> лимфома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Рекомендованы трансфузии эритроцитов –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А(</a:t>
            </a:r>
            <a:r>
              <a:rPr lang="en-US" sz="1400" dirty="0">
                <a:solidFill>
                  <a:schemeClr val="tx1"/>
                </a:solidFill>
              </a:rPr>
              <a:t>II)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>
                <a:solidFill>
                  <a:schemeClr val="tx1"/>
                </a:solidFill>
              </a:rPr>
              <a:t>пол., совместимые по резус-,</a:t>
            </a:r>
            <a:r>
              <a:rPr lang="en-US" sz="1400" dirty="0">
                <a:solidFill>
                  <a:schemeClr val="tx1"/>
                </a:solidFill>
              </a:rPr>
              <a:t> MN</a:t>
            </a:r>
            <a:r>
              <a:rPr lang="ru-RU" sz="1400" dirty="0">
                <a:solidFill>
                  <a:schemeClr val="tx1"/>
                </a:solidFill>
              </a:rPr>
              <a:t>-фенотипу,               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0242498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логотип.png">
            <a:extLst>
              <a:ext uri="{FF2B5EF4-FFF2-40B4-BE49-F238E27FC236}">
                <a16:creationId xmlns:a16="http://schemas.microsoft.com/office/drawing/2014/main" id="{579B9275-373A-4595-A828-2FE7D44790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5EBDDEE-01C7-440A-A6A9-2F77C7D1A76C}"/>
              </a:ext>
            </a:extLst>
          </p:cNvPr>
          <p:cNvCxnSpPr/>
          <p:nvPr/>
        </p:nvCxnSpPr>
        <p:spPr>
          <a:xfrm>
            <a:off x="6228184" y="1988840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4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47A066-768F-4DCE-A6C2-1D43FA6FE75D}"/>
              </a:ext>
            </a:extLst>
          </p:cNvPr>
          <p:cNvSpPr/>
          <p:nvPr/>
        </p:nvSpPr>
        <p:spPr>
          <a:xfrm>
            <a:off x="6296744" y="4653136"/>
            <a:ext cx="259228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CC28FB-A7C5-4A50-9BC6-857CAC2058F5}"/>
              </a:ext>
            </a:extLst>
          </p:cNvPr>
          <p:cNvSpPr/>
          <p:nvPr/>
        </p:nvSpPr>
        <p:spPr>
          <a:xfrm>
            <a:off x="6300192" y="2636912"/>
            <a:ext cx="259228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21741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(введенные антитела)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6744" y="1124744"/>
            <a:ext cx="2595736" cy="47938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П., 69 лет, диагноз вторичная тромбоцитопения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А(</a:t>
            </a:r>
            <a:r>
              <a:rPr lang="en-US" sz="1400" dirty="0">
                <a:solidFill>
                  <a:schemeClr val="tx1"/>
                </a:solidFill>
              </a:rPr>
              <a:t>II)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 err="1">
                <a:solidFill>
                  <a:schemeClr val="tx1"/>
                </a:solidFill>
              </a:rPr>
              <a:t>отр</a:t>
            </a:r>
            <a:r>
              <a:rPr lang="ru-RU" sz="1400" dirty="0">
                <a:solidFill>
                  <a:schemeClr val="tx1"/>
                </a:solidFill>
              </a:rPr>
              <a:t>., совместимые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А(</a:t>
            </a:r>
            <a:r>
              <a:rPr lang="en-US" sz="1400" dirty="0">
                <a:solidFill>
                  <a:schemeClr val="tx1"/>
                </a:solidFill>
              </a:rPr>
              <a:t>II)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>
                <a:solidFill>
                  <a:schemeClr val="tx1"/>
                </a:solidFill>
              </a:rPr>
              <a:t>пол., совместимые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8998544"/>
              </p:ext>
            </p:extLst>
          </p:nvPr>
        </p:nvGraphicFramePr>
        <p:xfrm>
          <a:off x="251520" y="1124744"/>
          <a:ext cx="5908104" cy="530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4CF1BC9-F47B-460E-A294-D90964BFCCE2}"/>
              </a:ext>
            </a:extLst>
          </p:cNvPr>
          <p:cNvSpPr/>
          <p:nvPr/>
        </p:nvSpPr>
        <p:spPr>
          <a:xfrm>
            <a:off x="7412868" y="3429000"/>
            <a:ext cx="360040" cy="115031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оготип.png">
            <a:extLst>
              <a:ext uri="{FF2B5EF4-FFF2-40B4-BE49-F238E27FC236}">
                <a16:creationId xmlns:a16="http://schemas.microsoft.com/office/drawing/2014/main" id="{548B4704-4C77-4EE3-858E-4EE28992E1D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3D6E5AA-94B8-41A4-9EA5-9606400D28B3}"/>
              </a:ext>
            </a:extLst>
          </p:cNvPr>
          <p:cNvCxnSpPr/>
          <p:nvPr/>
        </p:nvCxnSpPr>
        <p:spPr>
          <a:xfrm>
            <a:off x="6159624" y="1700808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76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D73C40-1032-44B3-8534-6D7D0F828AE2}"/>
              </a:ext>
            </a:extLst>
          </p:cNvPr>
          <p:cNvSpPr/>
          <p:nvPr/>
        </p:nvSpPr>
        <p:spPr>
          <a:xfrm>
            <a:off x="6372200" y="2924944"/>
            <a:ext cx="2376264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77330"/>
            <a:ext cx="7867600" cy="521741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аутоантитела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412776"/>
            <a:ext cx="2514600" cy="4649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К., 68 лет, диагноз хронический </a:t>
            </a:r>
            <a:r>
              <a:rPr lang="ru-RU" sz="1400" dirty="0" err="1">
                <a:solidFill>
                  <a:schemeClr val="tx1"/>
                </a:solidFill>
              </a:rPr>
              <a:t>лимфолейкоз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Совместимые по АВО,     резус-фенотипу (</a:t>
            </a:r>
            <a:r>
              <a:rPr lang="ru-RU" sz="1400" dirty="0" err="1">
                <a:solidFill>
                  <a:schemeClr val="tx1"/>
                </a:solidFill>
              </a:rPr>
              <a:t>Е+е</a:t>
            </a:r>
            <a:r>
              <a:rPr lang="ru-RU" sz="1400" dirty="0">
                <a:solidFill>
                  <a:schemeClr val="tx1"/>
                </a:solidFill>
              </a:rPr>
              <a:t>-),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5762614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логотип.png">
            <a:extLst>
              <a:ext uri="{FF2B5EF4-FFF2-40B4-BE49-F238E27FC236}">
                <a16:creationId xmlns:a16="http://schemas.microsoft.com/office/drawing/2014/main" id="{98844F6E-8DF8-4DBE-ABBB-ED23DFD0DB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74E9F5-A355-4D80-8327-9B616C8122E4}"/>
              </a:ext>
            </a:extLst>
          </p:cNvPr>
          <p:cNvCxnSpPr/>
          <p:nvPr/>
        </p:nvCxnSpPr>
        <p:spPr>
          <a:xfrm>
            <a:off x="6228184" y="1988840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6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21741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(зависимые от «дозы» антигена на эритроцитах)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3721954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3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A28B74-750C-4CCE-B226-5BFE1F97A496}"/>
              </a:ext>
            </a:extLst>
          </p:cNvPr>
          <p:cNvSpPr/>
          <p:nvPr/>
        </p:nvSpPr>
        <p:spPr>
          <a:xfrm>
            <a:off x="6372200" y="2768413"/>
            <a:ext cx="252028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47042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(«эффект дозы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антигена» при подборе доноров)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72200" y="1412776"/>
            <a:ext cx="2592288" cy="4649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М., 68 лет, диагноз острый лейкоз.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Совместимые по АВО,  резус- и </a:t>
            </a:r>
            <a:r>
              <a:rPr lang="en-US" sz="1400" dirty="0" err="1">
                <a:solidFill>
                  <a:schemeClr val="tx1"/>
                </a:solidFill>
              </a:rPr>
              <a:t>Jk</a:t>
            </a:r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ru-RU" sz="1400" dirty="0">
                <a:solidFill>
                  <a:schemeClr val="tx1"/>
                </a:solidFill>
              </a:rPr>
              <a:t>фенотипу,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8218826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5F9FC101-56BC-4F7C-B03B-6C3B29EFBA02}"/>
              </a:ext>
            </a:extLst>
          </p:cNvPr>
          <p:cNvSpPr/>
          <p:nvPr/>
        </p:nvSpPr>
        <p:spPr>
          <a:xfrm>
            <a:off x="3275856" y="4653136"/>
            <a:ext cx="1008112" cy="360040"/>
          </a:xfrm>
          <a:prstGeom prst="ellipse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A622C90-BA58-42BC-BA8C-8AFDF1B43DBA}"/>
              </a:ext>
            </a:extLst>
          </p:cNvPr>
          <p:cNvSpPr/>
          <p:nvPr/>
        </p:nvSpPr>
        <p:spPr>
          <a:xfrm>
            <a:off x="3277766" y="4136565"/>
            <a:ext cx="1008112" cy="360040"/>
          </a:xfrm>
          <a:prstGeom prst="ellipse">
            <a:avLst/>
          </a:prstGeom>
          <a:noFill/>
          <a:ln>
            <a:solidFill>
              <a:srgbClr val="639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логотип.png">
            <a:extLst>
              <a:ext uri="{FF2B5EF4-FFF2-40B4-BE49-F238E27FC236}">
                <a16:creationId xmlns:a16="http://schemas.microsoft.com/office/drawing/2014/main" id="{1BE36C69-8F1D-467A-9B35-0181D22669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1B1F70-B0DA-4571-B838-5F4AC64EF113}"/>
              </a:ext>
            </a:extLst>
          </p:cNvPr>
          <p:cNvCxnSpPr/>
          <p:nvPr/>
        </p:nvCxnSpPr>
        <p:spPr>
          <a:xfrm>
            <a:off x="6281464" y="1916832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0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C1D481-254F-47BD-820B-F8259306F79E}"/>
              </a:ext>
            </a:extLst>
          </p:cNvPr>
          <p:cNvSpPr/>
          <p:nvPr/>
        </p:nvSpPr>
        <p:spPr>
          <a:xfrm>
            <a:off x="6354266" y="3813300"/>
            <a:ext cx="2376264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21741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Специфические антиэритроцитарные антитела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(анти-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HLA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антитела)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916832"/>
            <a:ext cx="2514600" cy="41458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Е., 58 лет, диагноз острый лейкоз.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Совместимые по АВО,  резус-фенотипу,                     в индивидуальном непрямом </a:t>
            </a:r>
            <a:r>
              <a:rPr lang="ru-RU" sz="1400" dirty="0" err="1">
                <a:solidFill>
                  <a:schemeClr val="tx1"/>
                </a:solidFill>
              </a:rPr>
              <a:t>антиглобулиновом</a:t>
            </a:r>
            <a:r>
              <a:rPr lang="ru-RU" sz="1400" dirty="0">
                <a:solidFill>
                  <a:schemeClr val="tx1"/>
                </a:solidFill>
              </a:rPr>
              <a:t> тесте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063515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логотип.png">
            <a:extLst>
              <a:ext uri="{FF2B5EF4-FFF2-40B4-BE49-F238E27FC236}">
                <a16:creationId xmlns:a16="http://schemas.microsoft.com/office/drawing/2014/main" id="{5CCC1109-D322-4088-99A5-3049DF0A6D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D52438-C08D-4038-968D-AA86E0BE2592}"/>
              </a:ext>
            </a:extLst>
          </p:cNvPr>
          <p:cNvCxnSpPr/>
          <p:nvPr/>
        </p:nvCxnSpPr>
        <p:spPr>
          <a:xfrm>
            <a:off x="6228184" y="2492896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4D11-A9D9-46F9-96C7-F8FE1B9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Причины ошибок при проведении иммуногематологических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85F8A7-D711-4C23-AC01-78636CE4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FB6232-A5A2-40FC-BF7B-C8006EE676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9674465"/>
              </p:ext>
            </p:extLst>
          </p:nvPr>
        </p:nvGraphicFramePr>
        <p:xfrm>
          <a:off x="457200" y="1219200"/>
          <a:ext cx="8229600" cy="52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91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AC405C-83EB-4E7B-BB40-A1C5CA2D73F0}"/>
              </a:ext>
            </a:extLst>
          </p:cNvPr>
          <p:cNvSpPr/>
          <p:nvPr/>
        </p:nvSpPr>
        <p:spPr>
          <a:xfrm>
            <a:off x="6372200" y="4221088"/>
            <a:ext cx="23762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FFA77-B24B-4867-BD0D-DC863160D966}"/>
              </a:ext>
            </a:extLst>
          </p:cNvPr>
          <p:cNvSpPr/>
          <p:nvPr/>
        </p:nvSpPr>
        <p:spPr>
          <a:xfrm>
            <a:off x="6372200" y="2564904"/>
            <a:ext cx="2376264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29183"/>
            <a:ext cx="7867600" cy="521741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Полиспецифические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антиэритроцитарные антитела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00192" y="1050924"/>
            <a:ext cx="2539008" cy="50117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Б., 71 г., диагноз </a:t>
            </a:r>
            <a:r>
              <a:rPr lang="ru-RU" sz="1400" dirty="0" err="1">
                <a:solidFill>
                  <a:schemeClr val="tx1"/>
                </a:solidFill>
              </a:rPr>
              <a:t>неходжкинская</a:t>
            </a:r>
            <a:r>
              <a:rPr lang="ru-RU" sz="1400" dirty="0">
                <a:solidFill>
                  <a:schemeClr val="tx1"/>
                </a:solidFill>
              </a:rPr>
              <a:t> лимфома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1. Совместимые по системам АВО, Резус, </a:t>
            </a:r>
            <a:r>
              <a:rPr lang="ru-RU" sz="1400" dirty="0" err="1">
                <a:solidFill>
                  <a:schemeClr val="tx1"/>
                </a:solidFill>
              </a:rPr>
              <a:t>Келл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Jk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Fy</a:t>
            </a:r>
            <a:r>
              <a:rPr lang="en-US" sz="1400" dirty="0">
                <a:solidFill>
                  <a:schemeClr val="tx1"/>
                </a:solidFill>
              </a:rPr>
              <a:t>, MNS</a:t>
            </a:r>
            <a:r>
              <a:rPr lang="ru-RU" sz="1400" dirty="0">
                <a:solidFill>
                  <a:schemeClr val="tx1"/>
                </a:solidFill>
              </a:rPr>
              <a:t>, отмытые эритроциты;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2. 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 err="1">
                <a:solidFill>
                  <a:schemeClr val="tx1"/>
                </a:solidFill>
              </a:rPr>
              <a:t>отр</a:t>
            </a:r>
            <a:r>
              <a:rPr lang="ru-RU" sz="1400" dirty="0">
                <a:solidFill>
                  <a:schemeClr val="tx1"/>
                </a:solidFill>
              </a:rPr>
              <a:t>., отмытые</a:t>
            </a: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В(</a:t>
            </a:r>
            <a:r>
              <a:rPr lang="en-US" sz="1400" dirty="0">
                <a:solidFill>
                  <a:schemeClr val="tx1"/>
                </a:solidFill>
              </a:rPr>
              <a:t>III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>
                <a:solidFill>
                  <a:schemeClr val="tx1"/>
                </a:solidFill>
              </a:rPr>
              <a:t>пол., совместимые по резус-фенотипу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9229069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7F2E502-37F4-4301-BA9B-0B6350321C26}"/>
              </a:ext>
            </a:extLst>
          </p:cNvPr>
          <p:cNvSpPr/>
          <p:nvPr/>
        </p:nvSpPr>
        <p:spPr>
          <a:xfrm>
            <a:off x="7380312" y="3789040"/>
            <a:ext cx="288032" cy="4320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логотип.png">
            <a:extLst>
              <a:ext uri="{FF2B5EF4-FFF2-40B4-BE49-F238E27FC236}">
                <a16:creationId xmlns:a16="http://schemas.microsoft.com/office/drawing/2014/main" id="{11C773E4-7699-4F6D-B246-AA0AF5A2972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CB388CB-F160-4D6A-B2A7-41BE5D9EF59F}"/>
              </a:ext>
            </a:extLst>
          </p:cNvPr>
          <p:cNvCxnSpPr/>
          <p:nvPr/>
        </p:nvCxnSpPr>
        <p:spPr>
          <a:xfrm>
            <a:off x="6228184" y="1628800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4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EBF86C-2193-40F2-9AAF-F457A34E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0" y="158183"/>
            <a:ext cx="8085584" cy="125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В ФГБУН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КНИИГиПК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ФМБА России  обследовано 917 гематологических/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онкогематологических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больных в 2017-2019 гг. 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Отклонения от «нормальной» иммуногематологической картины выявлены у 139 больных (15,2%).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F432A9-053C-4891-9B1D-D8644973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09CA5B9-7652-4012-B7B3-EFFE0C672DF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23528" y="1557903"/>
          <a:ext cx="838243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логотип.png">
            <a:extLst>
              <a:ext uri="{FF2B5EF4-FFF2-40B4-BE49-F238E27FC236}">
                <a16:creationId xmlns:a16="http://schemas.microsoft.com/office/drawing/2014/main" id="{DE42AF4F-A04D-4227-8478-1292DA89A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88C35FF-013E-4175-89E1-75633BDBEBC7}"/>
              </a:ext>
            </a:extLst>
          </p:cNvPr>
          <p:cNvSpPr/>
          <p:nvPr/>
        </p:nvSpPr>
        <p:spPr>
          <a:xfrm>
            <a:off x="4860032" y="4005064"/>
            <a:ext cx="3960440" cy="864095"/>
          </a:xfrm>
          <a:prstGeom prst="ellipse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5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D46F-D7C9-4712-ADF0-48F109AE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+mn-lt"/>
              </a:rPr>
              <a:t>Двойная популяция эритроцитов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D7B211-2BB4-4DE2-94AA-401FB5DB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63498CA-4757-4936-8CB3-99597CDA1E5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8909052"/>
              </p:ext>
            </p:extLst>
          </p:nvPr>
        </p:nvGraphicFramePr>
        <p:xfrm>
          <a:off x="971600" y="1772717"/>
          <a:ext cx="74157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логотип.png">
            <a:extLst>
              <a:ext uri="{FF2B5EF4-FFF2-40B4-BE49-F238E27FC236}">
                <a16:creationId xmlns:a16="http://schemas.microsoft.com/office/drawing/2014/main" id="{41D268EA-1DBD-40E6-9094-33CA6CA9AC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B0C450-1431-4D37-9445-77D1B7B7C16E}"/>
              </a:ext>
            </a:extLst>
          </p:cNvPr>
          <p:cNvSpPr/>
          <p:nvPr/>
        </p:nvSpPr>
        <p:spPr>
          <a:xfrm>
            <a:off x="6324600" y="2492896"/>
            <a:ext cx="263988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7957"/>
            <a:ext cx="7867600" cy="71826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+mn-lt"/>
              </a:rPr>
              <a:t>Двойная популяция эритроцитов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(посттрансфузионная химера)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639888" cy="48434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Т., 63 года, диагноз: лимфома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В(</a:t>
            </a:r>
            <a:r>
              <a:rPr lang="en-US" sz="1400" dirty="0">
                <a:solidFill>
                  <a:schemeClr val="tx1"/>
                </a:solidFill>
              </a:rPr>
              <a:t>III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>
                <a:solidFill>
                  <a:schemeClr val="tx1"/>
                </a:solidFill>
              </a:rPr>
              <a:t>пол., совместимые по резус-фенотипу без антигена Е (Е-е+)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1806274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логотип.png">
            <a:extLst>
              <a:ext uri="{FF2B5EF4-FFF2-40B4-BE49-F238E27FC236}">
                <a16:creationId xmlns:a16="http://schemas.microsoft.com/office/drawing/2014/main" id="{C1894146-61B3-47AD-A0DB-E6A63AFF41B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0822EC-76DD-4798-A5A1-E7804517EC5D}"/>
              </a:ext>
            </a:extLst>
          </p:cNvPr>
          <p:cNvCxnSpPr/>
          <p:nvPr/>
        </p:nvCxnSpPr>
        <p:spPr>
          <a:xfrm>
            <a:off x="6228184" y="1772816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4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6B2CA5-8930-4B01-8F54-CF4BAB1F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00711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Двойная популяция эритроцитов</a:t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посттрансплантационная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химера)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4686B5-0A99-42A7-BCB8-1E521854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CC8736A-1A76-4EE4-AA1E-DA85BDD248B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2401587"/>
              </p:ext>
            </p:extLst>
          </p:nvPr>
        </p:nvGraphicFramePr>
        <p:xfrm>
          <a:off x="457200" y="1219200"/>
          <a:ext cx="8003232" cy="17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A92E718-02A3-40DB-9EAA-E49FDFFC532B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6707964"/>
              </p:ext>
            </p:extLst>
          </p:nvPr>
        </p:nvGraphicFramePr>
        <p:xfrm>
          <a:off x="179512" y="3861048"/>
          <a:ext cx="8784976" cy="229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5042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4E9285-F66E-4FF0-A6DA-BAAE3D72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Преимущества автоматизированных иммуногематологических исследований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18C1EC-83B4-448D-ADD7-DB9CA9A3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8B8B77F-8689-42EB-A438-BB4BC34725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r>
              <a:rPr lang="ru-RU" sz="1800" dirty="0"/>
              <a:t>Оценка результатов исследования на большом экране</a:t>
            </a:r>
          </a:p>
          <a:p>
            <a:r>
              <a:rPr lang="ru-RU" sz="1800" dirty="0"/>
              <a:t>Документирование результатов как в виде текста, так и в виде картинки</a:t>
            </a:r>
          </a:p>
          <a:p>
            <a:r>
              <a:rPr lang="ru-RU" sz="1800" dirty="0"/>
              <a:t>Архивирование данных</a:t>
            </a:r>
          </a:p>
          <a:p>
            <a:r>
              <a:rPr lang="ru-RU" sz="1800" dirty="0"/>
              <a:t>Возможность обращения к предыдущим результатам у пациента</a:t>
            </a:r>
          </a:p>
          <a:p>
            <a:r>
              <a:rPr lang="ru-RU" sz="1800" dirty="0"/>
              <a:t>Прослеживаемость данных</a:t>
            </a:r>
          </a:p>
          <a:p>
            <a:r>
              <a:rPr lang="ru-RU" sz="1800" dirty="0"/>
              <a:t>Автоматический перенос результатов исследования в ЛИС и/или АИСТ</a:t>
            </a:r>
          </a:p>
          <a:p>
            <a:r>
              <a:rPr lang="ru-RU" sz="1800" dirty="0"/>
              <a:t>Создание отчетов за любой период</a:t>
            </a:r>
          </a:p>
          <a:p>
            <a:r>
              <a:rPr lang="ru-RU" sz="1800" dirty="0"/>
              <a:t>Связь с инженерами </a:t>
            </a:r>
            <a:r>
              <a:rPr lang="en-US" sz="1800" dirty="0" err="1"/>
              <a:t>BioRad</a:t>
            </a:r>
            <a:r>
              <a:rPr lang="ru-RU" sz="1800" dirty="0"/>
              <a:t> в режиме реального времени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 descr="логотип.png">
            <a:extLst>
              <a:ext uri="{FF2B5EF4-FFF2-40B4-BE49-F238E27FC236}">
                <a16:creationId xmlns:a16="http://schemas.microsoft.com/office/drawing/2014/main" id="{C8D1E078-A743-4419-9D30-853CA8C7D9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3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894C674-CAE8-4FDF-9DD3-1A38EB8E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228600"/>
            <a:ext cx="6092952" cy="507260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Бутина Елена Владимировна </a:t>
            </a:r>
            <a:b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руководитель лаборатории </a:t>
            </a:r>
            <a:r>
              <a:rPr lang="ru-RU" sz="1800" spc="1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иммуногематологии</a:t>
            </a:r>
            <a:b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ФГБУН </a:t>
            </a:r>
            <a:r>
              <a:rPr lang="ru-RU" sz="1800" spc="1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КНИИГиПК</a:t>
            </a: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ФМБА России</a:t>
            </a:r>
            <a:b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</a:t>
            </a:r>
            <a:r>
              <a:rPr lang="en-US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-mail</a:t>
            </a: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US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u="sng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immunlab@yandex.ru</a:t>
            </a:r>
            <a:br>
              <a:rPr lang="en-US" sz="1800" u="sng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spc="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Тел.: 8332 54 51 83</a:t>
            </a:r>
            <a:br>
              <a:rPr lang="ru-RU" spc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974069-FC95-416C-9FDB-BF7EA9E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Рисунок 3" descr="логотип.png">
            <a:extLst>
              <a:ext uri="{FF2B5EF4-FFF2-40B4-BE49-F238E27FC236}">
                <a16:creationId xmlns:a16="http://schemas.microsoft.com/office/drawing/2014/main" id="{F1EAD42C-B860-4FD8-9857-216A5AC889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2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4D11-A9D9-46F9-96C7-F8FE1B9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Причины ошибок при проведении иммуногематологических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85F8A7-D711-4C23-AC01-78636CE4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FB6232-A5A2-40FC-BF7B-C8006EE676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3571623"/>
              </p:ext>
            </p:extLst>
          </p:nvPr>
        </p:nvGraphicFramePr>
        <p:xfrm>
          <a:off x="457200" y="1219200"/>
          <a:ext cx="8229600" cy="52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5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4D11-A9D9-46F9-96C7-F8FE1B9A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+mn-lt"/>
              </a:rPr>
              <a:t>Причины ошибок при проведении иммуногематологических исследований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85F8A7-D711-4C23-AC01-78636CE4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FB6232-A5A2-40FC-BF7B-C8006EE676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15236025"/>
              </p:ext>
            </p:extLst>
          </p:nvPr>
        </p:nvGraphicFramePr>
        <p:xfrm>
          <a:off x="457200" y="1219200"/>
          <a:ext cx="8229600" cy="52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26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EBF86C-2193-40F2-9AAF-F457A34E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80" y="158183"/>
            <a:ext cx="8085584" cy="125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В ФГБУН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КНИИГиПК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ФМБА России  обследовано 917 гематологических/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онкогематологических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больных в 2017-2019 гг. 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Отклонения от «нормальной» иммуногематологической картины выявлены у 139 больных (15,2%).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F432A9-053C-4891-9B1D-D8644973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09CA5B9-7652-4012-B7B3-EFFE0C672DF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4596829"/>
              </p:ext>
            </p:extLst>
          </p:nvPr>
        </p:nvGraphicFramePr>
        <p:xfrm>
          <a:off x="297764" y="1419225"/>
          <a:ext cx="8382436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логотип.png">
            <a:extLst>
              <a:ext uri="{FF2B5EF4-FFF2-40B4-BE49-F238E27FC236}">
                <a16:creationId xmlns:a16="http://schemas.microsoft.com/office/drawing/2014/main" id="{DE42AF4F-A04D-4227-8478-1292DA89A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D46F-D7C9-4712-ADF0-48F109AE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+mn-lt"/>
              </a:rPr>
              <a:t>Неинтерпретируемая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группа крови АВО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D7B211-2BB4-4DE2-94AA-401FB5DB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63498CA-4757-4936-8CB3-99597CDA1E5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7682043"/>
              </p:ext>
            </p:extLst>
          </p:nvPr>
        </p:nvGraphicFramePr>
        <p:xfrm>
          <a:off x="457200" y="1219200"/>
          <a:ext cx="6419056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AB56312C-C276-4786-9C7D-899E11846547}"/>
              </a:ext>
            </a:extLst>
          </p:cNvPr>
          <p:cNvSpPr/>
          <p:nvPr/>
        </p:nvSpPr>
        <p:spPr>
          <a:xfrm>
            <a:off x="5292080" y="2636912"/>
            <a:ext cx="432048" cy="3073896"/>
          </a:xfrm>
          <a:prstGeom prst="righ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2F027-7F54-4FFB-8010-BB1F3EAF83E6}"/>
              </a:ext>
            </a:extLst>
          </p:cNvPr>
          <p:cNvSpPr txBox="1"/>
          <p:nvPr/>
        </p:nvSpPr>
        <p:spPr>
          <a:xfrm>
            <a:off x="5796136" y="3501687"/>
            <a:ext cx="316835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Несоответствие результатов прямого и обратного определения АВО-принадлежности</a:t>
            </a:r>
          </a:p>
        </p:txBody>
      </p:sp>
      <p:pic>
        <p:nvPicPr>
          <p:cNvPr id="8" name="Рисунок 7" descr="логотип.png">
            <a:extLst>
              <a:ext uri="{FF2B5EF4-FFF2-40B4-BE49-F238E27FC236}">
                <a16:creationId xmlns:a16="http://schemas.microsoft.com/office/drawing/2014/main" id="{B17F6181-5C22-4025-B0E2-F239F68724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0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FDD86E-F72A-47FB-964E-D06F7258154E}"/>
              </a:ext>
            </a:extLst>
          </p:cNvPr>
          <p:cNvSpPr/>
          <p:nvPr/>
        </p:nvSpPr>
        <p:spPr>
          <a:xfrm>
            <a:off x="6318730" y="3330221"/>
            <a:ext cx="24482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6237"/>
            <a:ext cx="78676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Неинтерпретируемая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группа крови  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панагглютинация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эритроцитов)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1191360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88417" y="1412776"/>
            <a:ext cx="2508898" cy="4545967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И., 41 г., диагноз: миома матки, анемия 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 err="1">
                <a:solidFill>
                  <a:schemeClr val="tx1"/>
                </a:solidFill>
              </a:rPr>
              <a:t>отр</a:t>
            </a:r>
            <a:r>
              <a:rPr lang="ru-RU" sz="1400" dirty="0">
                <a:solidFill>
                  <a:schemeClr val="tx1"/>
                </a:solidFill>
              </a:rPr>
              <a:t>., отмытые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13" name="Рисунок 12" descr="логотип.png">
            <a:extLst>
              <a:ext uri="{FF2B5EF4-FFF2-40B4-BE49-F238E27FC236}">
                <a16:creationId xmlns:a16="http://schemas.microsoft.com/office/drawing/2014/main" id="{0C7C8844-4AB2-430D-AA8B-2220AFDA594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8E12766-551C-476A-92EB-6A2454008847}"/>
              </a:ext>
            </a:extLst>
          </p:cNvPr>
          <p:cNvCxnSpPr/>
          <p:nvPr/>
        </p:nvCxnSpPr>
        <p:spPr>
          <a:xfrm>
            <a:off x="6318730" y="1988840"/>
            <a:ext cx="2478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3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5F6040-66B5-4936-86D8-BD13CE72595F}"/>
              </a:ext>
            </a:extLst>
          </p:cNvPr>
          <p:cNvSpPr/>
          <p:nvPr/>
        </p:nvSpPr>
        <p:spPr>
          <a:xfrm>
            <a:off x="6372200" y="3140968"/>
            <a:ext cx="244827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F6CCBC-1285-412C-BC42-B4E7A78FE404}"/>
              </a:ext>
            </a:extLst>
          </p:cNvPr>
          <p:cNvSpPr/>
          <p:nvPr/>
        </p:nvSpPr>
        <p:spPr>
          <a:xfrm>
            <a:off x="6372200" y="3140968"/>
            <a:ext cx="244827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6237"/>
            <a:ext cx="78676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Неинтерпретируемая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группа крови АВО </a:t>
            </a:r>
            <a:br>
              <a:rPr lang="ru-RU" sz="2400" b="0" dirty="0">
                <a:solidFill>
                  <a:schemeClr val="tx1"/>
                </a:solidFill>
                <a:latin typeface="+mn-lt"/>
              </a:rPr>
            </a:br>
            <a:r>
              <a:rPr lang="ru-RU" sz="2400" b="0" dirty="0">
                <a:solidFill>
                  <a:schemeClr val="tx1"/>
                </a:solidFill>
                <a:latin typeface="+mn-lt"/>
              </a:rPr>
              <a:t>(ослабление экспрессии/ исчезновение антигенов)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1412776"/>
            <a:ext cx="2514600" cy="4649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Больная С., 4 г., диагноз ювенильный </a:t>
            </a:r>
            <a:r>
              <a:rPr lang="ru-RU" sz="1400" dirty="0" err="1">
                <a:solidFill>
                  <a:schemeClr val="tx1"/>
                </a:solidFill>
              </a:rPr>
              <a:t>миеломоноцитарный</a:t>
            </a:r>
            <a:r>
              <a:rPr lang="ru-RU" sz="1400" dirty="0">
                <a:solidFill>
                  <a:schemeClr val="tx1"/>
                </a:solidFill>
              </a:rPr>
              <a:t> лейкоз 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</a:t>
            </a:r>
            <a:r>
              <a:rPr lang="ru-RU" sz="1400" dirty="0">
                <a:solidFill>
                  <a:schemeClr val="tx1"/>
                </a:solidFill>
              </a:rPr>
              <a:t>-пол., отмытые, совместимые по резус-фенотипу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734711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логотип.png">
            <a:extLst>
              <a:ext uri="{FF2B5EF4-FFF2-40B4-BE49-F238E27FC236}">
                <a16:creationId xmlns:a16="http://schemas.microsoft.com/office/drawing/2014/main" id="{003C2F6E-986C-4EC7-A961-27FC9310204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3DA5DBB-172F-49D9-9A12-C7E0B576C43D}"/>
              </a:ext>
            </a:extLst>
          </p:cNvPr>
          <p:cNvCxnSpPr/>
          <p:nvPr/>
        </p:nvCxnSpPr>
        <p:spPr>
          <a:xfrm>
            <a:off x="6228184" y="2204864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6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F4F4CE-D164-4905-9E9C-58977159A595}"/>
              </a:ext>
            </a:extLst>
          </p:cNvPr>
          <p:cNvSpPr/>
          <p:nvPr/>
        </p:nvSpPr>
        <p:spPr>
          <a:xfrm>
            <a:off x="6372200" y="4005064"/>
            <a:ext cx="244827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1AA8B5-FE97-420B-82D8-A2A23D25F5A7}"/>
              </a:ext>
            </a:extLst>
          </p:cNvPr>
          <p:cNvSpPr/>
          <p:nvPr/>
        </p:nvSpPr>
        <p:spPr>
          <a:xfrm>
            <a:off x="6372200" y="2924944"/>
            <a:ext cx="244827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F61126-6FA4-483C-941E-3E13F246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6237"/>
            <a:ext cx="78676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err="1">
                <a:solidFill>
                  <a:schemeClr val="tx1"/>
                </a:solidFill>
                <a:latin typeface="+mn-lt"/>
              </a:rPr>
              <a:t>Неинтерпретируемая</a:t>
            </a:r>
            <a:r>
              <a:rPr lang="ru-RU" sz="2400" b="0" dirty="0">
                <a:solidFill>
                  <a:schemeClr val="tx1"/>
                </a:solidFill>
                <a:latin typeface="+mn-lt"/>
              </a:rPr>
              <a:t> группа крови </a:t>
            </a:r>
            <a:r>
              <a:rPr lang="ru-RU" sz="2400" b="0" dirty="0">
                <a:solidFill>
                  <a:schemeClr val="tx1"/>
                </a:solidFill>
              </a:rPr>
              <a:t>АВО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(отсутствие изогемагглютининов)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C48CB-35B6-4E3F-90B5-CF8BC2C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29BF-51C2-4EFF-AFB8-F33D140B91E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5FEC11-6FC0-4126-A2A8-FAD8EE1A0EB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2773843"/>
              </p:ext>
            </p:extLst>
          </p:nvPr>
        </p:nvGraphicFramePr>
        <p:xfrm>
          <a:off x="179512" y="1412776"/>
          <a:ext cx="5840288" cy="460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953A40F-591F-450B-A691-04DD2978D8E3}"/>
              </a:ext>
            </a:extLst>
          </p:cNvPr>
          <p:cNvSpPr/>
          <p:nvPr/>
        </p:nvSpPr>
        <p:spPr>
          <a:xfrm>
            <a:off x="7452320" y="3501008"/>
            <a:ext cx="288032" cy="4320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логотип.png">
            <a:extLst>
              <a:ext uri="{FF2B5EF4-FFF2-40B4-BE49-F238E27FC236}">
                <a16:creationId xmlns:a16="http://schemas.microsoft.com/office/drawing/2014/main" id="{B621D1B4-5E5F-490C-97C4-FC826E87A61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142852"/>
            <a:ext cx="571505" cy="57150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DB598E2-6533-4698-A475-98E42C71D1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72200" y="1335607"/>
            <a:ext cx="2467000" cy="4649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Больной Ш., 68 лет, диагноз множественная миелома 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При необходимости трансфузий эритроцитов рекомендовано: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Rh-</a:t>
            </a:r>
            <a:r>
              <a:rPr lang="ru-RU" sz="1400" dirty="0">
                <a:solidFill>
                  <a:schemeClr val="tx1"/>
                </a:solidFill>
              </a:rPr>
              <a:t>пол отмытые, совместимые по резус-фенотипу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</a:rPr>
              <a:t>О(</a:t>
            </a:r>
            <a:r>
              <a:rPr lang="en-US" sz="1400" dirty="0">
                <a:solidFill>
                  <a:schemeClr val="tx1"/>
                </a:solidFill>
              </a:rPr>
              <a:t>I)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Rh</a:t>
            </a:r>
            <a:r>
              <a:rPr lang="ru-RU" sz="1400" dirty="0">
                <a:solidFill>
                  <a:schemeClr val="tx1"/>
                </a:solidFill>
              </a:rPr>
              <a:t>-пол.,                   совместимые по резус-фенотипу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A0CB9D8-E89F-4BBA-849C-275365EAFA84}"/>
              </a:ext>
            </a:extLst>
          </p:cNvPr>
          <p:cNvCxnSpPr/>
          <p:nvPr/>
        </p:nvCxnSpPr>
        <p:spPr>
          <a:xfrm>
            <a:off x="6228184" y="1916832"/>
            <a:ext cx="26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76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11503</TotalTime>
  <Words>1625</Words>
  <Application>Microsoft Office PowerPoint</Application>
  <PresentationFormat>Экран (4:3)</PresentationFormat>
  <Paragraphs>301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Причины ошибок при проведении иммуногематологических исследований</vt:lpstr>
      <vt:lpstr>Причины ошибок при проведении иммуногематологических исследований</vt:lpstr>
      <vt:lpstr>Причины ошибок при проведении иммуногематологических исследований</vt:lpstr>
      <vt:lpstr>В ФГБУН КНИИГиПК ФМБА России  обследовано 917 гематологических/ онкогематологических больных в 2017-2019 гг.  Отклонения от «нормальной» иммуногематологической картины выявлены у 139 больных (15,2%). </vt:lpstr>
      <vt:lpstr>Неинтерпретируемая группа крови АВО</vt:lpstr>
      <vt:lpstr>Неинтерпретируемая группа крови   (панагглютинация эритроцитов)</vt:lpstr>
      <vt:lpstr>Неинтерпретируемая группа крови АВО  (ослабление экспрессии/ исчезновение антигенов)</vt:lpstr>
      <vt:lpstr>Неинтерпретируемая группа крови АВО (отсутствие изогемагглютининов)</vt:lpstr>
      <vt:lpstr>Неинтерпретируемая группа крови АВО  («лишние» изогемагглютинины)</vt:lpstr>
      <vt:lpstr>В ФГБУН КНИИГиПК ФМБА России  обследовано 917 гематологических/ онкогематологических больных в 2017-2019 гг.  Отклонения от «нормальной» иммуногематологической картины выявлены у 139 больных (15,2%). </vt:lpstr>
      <vt:lpstr>Проблемы при выявлении нерегулярных антител</vt:lpstr>
      <vt:lpstr>Специфические антиэритроцитарные антитела (влияние на определение АВО-принадлежности)</vt:lpstr>
      <vt:lpstr>Специфические антиэритроцитарные антитела (исчезновение антител)</vt:lpstr>
      <vt:lpstr>Специфические антиэритроцитарные антитела (введенные антитела)</vt:lpstr>
      <vt:lpstr>Специфические антиэритроцитарные антитела (аутоантитела)</vt:lpstr>
      <vt:lpstr>Специфические антиэритроцитарные антитела (зависимые от «дозы» антигена на эритроцитах)</vt:lpstr>
      <vt:lpstr>Специфические антиэритроцитарные антитела («эффект дозы антигена» при подборе доноров)</vt:lpstr>
      <vt:lpstr>Специфические антиэритроцитарные антитела (анти-HLA антитела)</vt:lpstr>
      <vt:lpstr>Полиспецифические антиэритроцитарные антитела</vt:lpstr>
      <vt:lpstr>В ФГБУН КНИИГиПК ФМБА России  обследовано 917 гематологических/ онкогематологических больных в 2017-2019 гг.  Отклонения от «нормальной» иммуногематологической картины выявлены у 139 больных (15,2%). </vt:lpstr>
      <vt:lpstr>Двойная популяция эритроцитов</vt:lpstr>
      <vt:lpstr>Двойная популяция эритроцитов (посттрансфузионная химера)</vt:lpstr>
      <vt:lpstr>Двойная популяция эритроцитов (посттрансплантационная химера)</vt:lpstr>
      <vt:lpstr>Преимущества автоматизированных иммуногематологических исследований </vt:lpstr>
      <vt:lpstr>Бутина Елена Владимировна  руководитель лаборатории иммуногематологии ФГБУН КНИИГиПК ФМБА России Е-mail: immunlab@yandex.ru Тел.: 8332 54 51 83 </vt:lpstr>
    </vt:vector>
  </TitlesOfParts>
  <Company>КНИИГиПК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ЛИГ</dc:creator>
  <cp:lastModifiedBy>Бутина Елена Владимировна</cp:lastModifiedBy>
  <cp:revision>791</cp:revision>
  <cp:lastPrinted>2019-10-08T06:32:34Z</cp:lastPrinted>
  <dcterms:created xsi:type="dcterms:W3CDTF">2017-09-30T05:26:34Z</dcterms:created>
  <dcterms:modified xsi:type="dcterms:W3CDTF">2019-10-08T14:32:48Z</dcterms:modified>
</cp:coreProperties>
</file>