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Override1.xml" ContentType="application/vnd.openxmlformats-officedocument.themeOverr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70"/>
  </p:notesMasterIdLst>
  <p:handoutMasterIdLst>
    <p:handoutMasterId r:id="rId71"/>
  </p:handoutMasterIdLst>
  <p:sldIdLst>
    <p:sldId id="623" r:id="rId2"/>
    <p:sldId id="3832" r:id="rId3"/>
    <p:sldId id="3838" r:id="rId4"/>
    <p:sldId id="987" r:id="rId5"/>
    <p:sldId id="989" r:id="rId6"/>
    <p:sldId id="988" r:id="rId7"/>
    <p:sldId id="4027" r:id="rId8"/>
    <p:sldId id="4073" r:id="rId9"/>
    <p:sldId id="4061" r:id="rId10"/>
    <p:sldId id="3408" r:id="rId11"/>
    <p:sldId id="3406" r:id="rId12"/>
    <p:sldId id="4062" r:id="rId13"/>
    <p:sldId id="4053" r:id="rId14"/>
    <p:sldId id="962" r:id="rId15"/>
    <p:sldId id="961" r:id="rId16"/>
    <p:sldId id="3836" r:id="rId17"/>
    <p:sldId id="3834" r:id="rId18"/>
    <p:sldId id="3835" r:id="rId19"/>
    <p:sldId id="3839" r:id="rId20"/>
    <p:sldId id="3841" r:id="rId21"/>
    <p:sldId id="3848" r:id="rId22"/>
    <p:sldId id="3491" r:id="rId23"/>
    <p:sldId id="3493" r:id="rId24"/>
    <p:sldId id="3401" r:id="rId25"/>
    <p:sldId id="4075" r:id="rId26"/>
    <p:sldId id="3553" r:id="rId27"/>
    <p:sldId id="3763" r:id="rId28"/>
    <p:sldId id="3314" r:id="rId29"/>
    <p:sldId id="3831" r:id="rId30"/>
    <p:sldId id="3840" r:id="rId31"/>
    <p:sldId id="3742" r:id="rId32"/>
    <p:sldId id="3781" r:id="rId33"/>
    <p:sldId id="4076" r:id="rId34"/>
    <p:sldId id="3830" r:id="rId35"/>
    <p:sldId id="3766" r:id="rId36"/>
    <p:sldId id="3810" r:id="rId37"/>
    <p:sldId id="3706" r:id="rId38"/>
    <p:sldId id="3767" r:id="rId39"/>
    <p:sldId id="3772" r:id="rId40"/>
    <p:sldId id="3771" r:id="rId41"/>
    <p:sldId id="569" r:id="rId42"/>
    <p:sldId id="3773" r:id="rId43"/>
    <p:sldId id="3824" r:id="rId44"/>
    <p:sldId id="3823" r:id="rId45"/>
    <p:sldId id="963" r:id="rId46"/>
    <p:sldId id="964" r:id="rId47"/>
    <p:sldId id="965" r:id="rId48"/>
    <p:sldId id="967" r:id="rId49"/>
    <p:sldId id="3827" r:id="rId50"/>
    <p:sldId id="3828" r:id="rId51"/>
    <p:sldId id="3829" r:id="rId52"/>
    <p:sldId id="968" r:id="rId53"/>
    <p:sldId id="985" r:id="rId54"/>
    <p:sldId id="969" r:id="rId55"/>
    <p:sldId id="972" r:id="rId56"/>
    <p:sldId id="973" r:id="rId57"/>
    <p:sldId id="974" r:id="rId58"/>
    <p:sldId id="971" r:id="rId59"/>
    <p:sldId id="3825" r:id="rId60"/>
    <p:sldId id="975" r:id="rId61"/>
    <p:sldId id="976" r:id="rId62"/>
    <p:sldId id="980" r:id="rId63"/>
    <p:sldId id="979" r:id="rId64"/>
    <p:sldId id="978" r:id="rId65"/>
    <p:sldId id="981" r:id="rId66"/>
    <p:sldId id="983" r:id="rId67"/>
    <p:sldId id="960" r:id="rId68"/>
    <p:sldId id="986" r:id="rId69"/>
  </p:sldIdLst>
  <p:sldSz cx="9144000" cy="6858000" type="screen4x3"/>
  <p:notesSz cx="6864350" cy="9996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FFFF"/>
    <a:srgbClr val="1B22B1"/>
    <a:srgbClr val="3B7AF7"/>
    <a:srgbClr val="407938"/>
    <a:srgbClr val="007C3C"/>
    <a:srgbClr val="13922C"/>
    <a:srgbClr val="FFFF99"/>
    <a:srgbClr val="B6D9F6"/>
    <a:srgbClr val="AE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 autoAdjust="0"/>
    <p:restoredTop sz="96296" autoAdjust="0"/>
  </p:normalViewPr>
  <p:slideViewPr>
    <p:cSldViewPr>
      <p:cViewPr varScale="1">
        <p:scale>
          <a:sx n="62" d="100"/>
          <a:sy n="62" d="100"/>
        </p:scale>
        <p:origin x="17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10866"/>
    </p:cViewPr>
  </p:sorterViewPr>
  <p:notesViewPr>
    <p:cSldViewPr>
      <p:cViewPr>
        <p:scale>
          <a:sx n="85" d="100"/>
          <a:sy n="85" d="100"/>
        </p:scale>
        <p:origin x="-2202" y="1368"/>
      </p:cViewPr>
      <p:guideLst>
        <p:guide orient="horz" pos="3149"/>
        <p:guide pos="216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4241" cy="499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557" y="1"/>
            <a:ext cx="2974241" cy="499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EC0AF-1B1E-4CF1-BF5A-DC51A88A173A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95130"/>
            <a:ext cx="2974241" cy="4996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557" y="9495130"/>
            <a:ext cx="2974241" cy="4996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0A3-9F13-4B3F-8486-4212C00678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28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11T13:15:31.5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558">
    <iact:property name="dataType"/>
    <iact:actionData xml:id="d0">
      <inkml:trace xmlns:inkml="http://www.w3.org/2003/InkML" xml:id="stk0" contextRef="#ctx0" brushRef="#br0">21537 11618 24575 0,'0'25'0'6,"8"-6"0"1,-6 5 0-1,13-7 0 1,-13 0 0-1,13 8 0 1,-6 2 0-1,16 7 0 1,-6 0 0-1,-3-13 0 1,0 0 0-1,3 22 0 1,-2-10 0-1,-1 1-255 1,-7-7 0-1,1 1 255 1,3 9 0-1,-2 0 0 1,-1 9 0-1,-3-7 0 1,1 1-571-1,-4-8 0 1,1 1 571-1,3 1 0 1,1 3 0-1,-1 0 0 1,-1-2 0-1,-2 0 0 1,2-1 0-1,1-1 0 1,1 0 0-1,-1-2 0 1,1 12 0 0,-1-2 0-1,0-3 0 1,1-2-133-1,0-8 1 1,-1-1 132-1,-3 7 0 1,0-2 0-1,10 12 0 1,-13-10 475-1,5-17-475 1,1-9 1154-1,-6-1-1154 1,5-5 288-1,-7 6-288 1,0-8 0-1,0-8 0 1,18-9 0-1,10-6 0 1,-2 2 0-1,3-2 0 1,3-3-656-1,-2 3 1 1,2-2-1-1,2-1 1 1,0-1 0-1,0 1 322 1,-1 0 1-1,1 0 0 1,-1 0 0-1,1-1-1 1,1-1-214 0,-3 1 1-1,1-2 0 1,1 0 0-1,0-1 0 1,-1 0 0-1,0 1 382 1,-1 0 0-1,0 1 0 1,-1 0 0-1,0-1 0 1,0 0 1-1,0-1-384 1,0-3 1-1,0-1 0 1,-1 0 0-1,1-1 0 1,-1 0 0-1,1 1 519 1,1-1 1-1,1 1-1 1,0 0 1-1,0 0-1 1,-1-1 1-1,-1 0 26 1,-1-1 0-1,-2 1 0 1,0-1 0-1,-1-1 0 1,2-1 0-1,0 0-325 1,-3 3 0-1,1 0 0 1,0-2 0 0,0 0 1-1,1 0-1 1,0 0 0-1,-1 0 0 1,-1 1 325-1,3-3 0 1,-1 1 0-1,-1 0 0 1,1-1 0-1,0 1 0 1,0-1 0-1,2-1-70 1,-3 3 1-1,2 0 0 1,0-1 0-1,1-1 0 1,0 0 0-1,0 1 0 1,-1 0-1-1,-1 2 1 1,-2 2 69-1,4-6 0 1,-2 2 0-1,-1 1 0 1,-1 1 0-1,1 0 0 1,1 1 115-1,0-1 0 1,2 0 1-1,1 0-1 1,-2 2 0 0,-1 1 1-1,-4 3-116 1,5-8 0-1,-4 4 0 1,1-1 0-1,0 2 0 1,1-2 0-1,0 0 0 1,-2 2 480-1,-2-2 0 1,-2 2 0-1,1 0-480 1,6-5 0-1,1 0 0 1,-2 2 1039-1,-9 7 1 1,-1 0-1-1,-1 3-1039 1,2-1 0-1,-2 3 3276 1,1-10-1661-1,-2 9 1315 1,-13 8-2930-1,6 8 2323 1,-8 1-2323-1,8 8 463 1,-7-7-463-1,7 5 0 1,-8 2 0-1,0 2 0 1,0 5 0 0</inkml:trace>
    </iact:actionData>
  </iact:action>
  <iact:action type="add" startTime="53276">
    <iact:property name="dataType"/>
    <iact:actionData xml:id="d1">
      <inkml:trace xmlns:inkml="http://www.w3.org/2003/InkML" xml:id="stk1" contextRef="#ctx0" brushRef="#br0">22870 2546 24575 0,'-17'-8'0'10,"-8"-1"0"0,6-8 0 1,-13-8 0-1,6-2 0 0,-9 1 0 1,15 9 0-1,-1 1 0 0,-23-3 0 1,15 6 0-1,-1 2 0 0,-15 1 0 1,20 2 0-1,0 1 0 0,-17 5 0 1,14-5 0-1,-12-1 0 0,6 6 0 1,-2-5 0-1,12 6 0 0,-2 2 0 1,1-1 0-1,-1 0 0 0,-4-1 0 1,-1 2 0-1,1 2 0 0,-1 1 0 1,2-3 0-1,0 0 0 0,-1 6 0 1,1 1 0-1,2-3 0 0,1 0 0 1,-3 3 0-1,-1 1 0 0,-4 0 0 1,1-1 0-1,-14 1 0 0,14 2 0 1,1 1 0-1,-12 7 0 0,15-7 0 1,0 3-265-1,-1 5 1 0,-1 0 264 1,-4-6 0-1,1 0 0 0,11 3 0 1,1 0 0-1,-7-1 0 0,3 0 0 1,-3 11 0-1,9-7 0 0,-1 2 0 1,3-4 0-1,1 0 0 0,-4 2 0 1,1 2 0-1,1-2 0 0,1 1 0 1,-3 1 0-1,1 0 0 0,1 0 0 1,4 0 0-1,-4 12 0 0,3-14 0 1,1 0 0-1,4 1 0 0,-14 19 529 1,16-14-529-1,-7 1 0 0,14-3 0 1,-5-14 0-1,7 5 0 1,-8-13 0-1,6 13 0 0,-5-13 0 1,7 21 0-1,0-4 0 0,0 7 0 1,7 14 0-1,10-11 0 0,-1-2 0 1,3 3 0-1,2 0 0 0,1 0-337 1,0 1 1-1,0 1 336 0,-1 1 0 1,0 0 0-1,-4-3 0 0,0-1 0 1,0 2 0-1,0-1 0 0,1-3 0 1,-2-1 0-1,-3 3 0 0,1-1 0 1,6-2 0-1,0-1 0 0,-6 2 0 1,0 0-116-1,7 3 0 0,0-2 116 1,-3-5 0-1,-2-2 0 0,11 13 0 1,-2-1 0-1,-1-7 0 0,-5 8 665 1,6-7-665-1,7 5 240 0,-11-5-240 1,2-14 0-1,2 0 0 0,3 12 0 1,-8-12 0-1,2-1 0 0,20 7 0 1,-6-2 0-1,6 5 0 0,-8-18 0 1,0 19 0-1,8-21 0 0,-14 6 0 1,12-8 0-1,-6 0 0 0,-5 0 0 1,3 0 0-1,-7 0 0 0,9-8 0 1,2-2 0-1,6-7 0 0,-8 8 0 1,8-6 0-1,-14 5 0 0,12-7 0 1,-21 8 0-1,6-7 0 0,-8 15 0 1,15-15 0-1,4 7 0 0,-14-2 0 1,0-3 0-1,6-2 0 0,1-2-274 1,1 0 0-1,1 0 274 1,-4-3 0-1,1 0 0 0,4 4 0 1,0 0 0-1,-5 0 0 0,-2 0 0 1,13-10 0-1,-14 15 0 0,-1 0 0 1,-4-5 0-1,6 7 0 0,-16-5 0 1,-1 13 548-1,-1-13-548 0,-5 13 0 1,6-6 0-1,-8 8 0 0,0-7 0 1,0-3 0-1,0-15 0 0,0-1 0 1,0-8 0-1,8 0 0 0,-7 7 0 1,7-13 0-1,-8 19 0 0,0-19 0 1,0 14 0-1,0-8 0 0,0-1 0 1,0 9 0-1,0-6 0 0,0 13 0 1,0-14 0-1,0 7 0 0,0-1 0 1,0 3 0-1,0 6 0 0,0 1 0 1,0-7 0-1,0-3 0 0,0 1 0 1,0-7 0-1,-8-1 0 0,-1-10 0 1,0 18 0-1,1 1 0 0,-2-11 0 1,-1 5 0-1,0-1 0 0,-1-7 0 1,4 6 0-1,-1-1 0 0,-6-10 0 1,5 3 0-1,1 7 0 0,-6-1 0 1,5 1 0-1,-7 0 0 0,8 7 0 1,-7-5 0-1,14 13 0 0,-5 2 0 1,7 10 0-1,0-1 0 0,0 6 0 1,-8-6 0-1,6 8 0 0,-13 0 0 1,13 0 0-1,-5 0 0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B5910FCD-E8DC-4B65-B6E3-4436837B5F38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50888"/>
            <a:ext cx="4997450" cy="3748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35" y="4748333"/>
            <a:ext cx="5491480" cy="4498419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22A7169F-00C2-42A3-97B9-720DC40169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90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7169F-00C2-42A3-97B9-720DC40169B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246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7169F-00C2-42A3-97B9-720DC40169B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52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B94447-7982-4CD6-B230-E40300A3EE68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621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B94447-7982-4CD6-B230-E40300A3EE68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92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B94447-7982-4CD6-B230-E40300A3EE68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18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22577" indent="-277914" defTabSz="937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11657" indent="-222332" defTabSz="937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556320" indent="-222332" defTabSz="937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00982" indent="-222332" defTabSz="937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445645" indent="-222332" defTabSz="937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890308" indent="-222332" defTabSz="937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334971" indent="-222332" defTabSz="937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779633" indent="-222332" defTabSz="937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</a:pPr>
            <a:fld id="{61028455-C38C-4326-8CB9-488D86DBDE08}" type="slidenum">
              <a:rPr lang="fr-FR" altLang="ru-RU" sz="1300">
                <a:latin typeface="Times" pitchFamily="18" charset="0"/>
              </a:rPr>
              <a:pPr>
                <a:spcBef>
                  <a:spcPct val="0"/>
                </a:spcBef>
              </a:pPr>
              <a:t>66</a:t>
            </a:fld>
            <a:endParaRPr lang="fr-FR" altLang="ru-RU" sz="1300">
              <a:latin typeface="Times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9300"/>
            <a:ext cx="5000625" cy="374967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HD_Bio-Rad PPT_1_Artboar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/>
          <a:srcRect l="-7068" t="-25435" r="-13985" b="-25435"/>
          <a:stretch>
            <a:fillRect/>
          </a:stretch>
        </p:blipFill>
        <p:spPr bwMode="auto">
          <a:xfrm>
            <a:off x="4405313" y="5338763"/>
            <a:ext cx="16002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46" y="1758413"/>
            <a:ext cx="4336217" cy="1842037"/>
          </a:xfrm>
        </p:spPr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3846" y="3886200"/>
            <a:ext cx="4336217" cy="42717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2020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405313" y="4313238"/>
            <a:ext cx="433546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2020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0620FA Bio-Rad PPT_Artboard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789" y="2933404"/>
            <a:ext cx="4301287" cy="1362075"/>
          </a:xfrm>
        </p:spPr>
        <p:txBody>
          <a:bodyPr anchor="t">
            <a:noAutofit/>
          </a:bodyPr>
          <a:lstStyle>
            <a:lvl1pPr algn="l">
              <a:defRPr sz="3200" b="0" cap="none">
                <a:solidFill>
                  <a:srgbClr val="02020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5789" y="4295479"/>
            <a:ext cx="4301288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fld id="{E3EFD6EF-2F80-4AC7-93D1-22054B48EF8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  <a:lvl2pPr>
              <a:defRPr>
                <a:solidFill>
                  <a:srgbClr val="020202"/>
                </a:solidFill>
              </a:defRPr>
            </a:lvl2pPr>
            <a:lvl3pPr>
              <a:defRPr>
                <a:solidFill>
                  <a:srgbClr val="020202"/>
                </a:solidFill>
              </a:defRPr>
            </a:lvl3pPr>
            <a:lvl4pPr>
              <a:defRPr>
                <a:solidFill>
                  <a:srgbClr val="020202"/>
                </a:solidFill>
              </a:defRPr>
            </a:lvl4pPr>
            <a:lvl5pPr>
              <a:defRPr>
                <a:solidFill>
                  <a:srgbClr val="02020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fld id="{FEE84F74-7C45-46A2-B8CA-B6C618266E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9206" y="1535113"/>
            <a:ext cx="3338998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9206" y="2174875"/>
            <a:ext cx="33389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68082" y="1535113"/>
            <a:ext cx="3340310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rgbClr val="00A5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68082" y="2174875"/>
            <a:ext cx="33403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fld id="{417CC8B6-E43B-4ED4-8B92-D734C2FE80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fld id="{2331E2AC-2CA6-4D02-8D3A-ED7E64D261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620FA-Bio-Rad-PPT_Artboard-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rcRect l="-13631" t="-50214" r="-13631" b="-50214"/>
          <a:stretch>
            <a:fillRect/>
          </a:stretch>
        </p:blipFill>
        <p:spPr bwMode="auto">
          <a:xfrm>
            <a:off x="7900988" y="6175375"/>
            <a:ext cx="91916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fld id="{242BCDA2-7A72-4791-B38F-8CD622745C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206" y="4800600"/>
            <a:ext cx="6638544" cy="294290"/>
          </a:xfrm>
        </p:spPr>
        <p:txBody>
          <a:bodyPr anchor="t">
            <a:normAutofit/>
          </a:bodyPr>
          <a:lstStyle>
            <a:lvl1pPr algn="l">
              <a:defRPr sz="16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9206" y="1360139"/>
            <a:ext cx="6638544" cy="3367435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02020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9206" y="5094890"/>
            <a:ext cx="6638544" cy="107731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2020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960AA-AE0E-4745-88B7-CABF6548A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20202"/>
                </a:solidFill>
              </a:defRPr>
            </a:lvl1pPr>
          </a:lstStyle>
          <a:p>
            <a:pPr>
              <a:defRPr/>
            </a:pPr>
            <a:fld id="{2BFC0FA2-C570-4BE6-AED8-49AE829B7D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3"/>
          <p:cNvSpPr>
            <a:spLocks noGrp="1"/>
          </p:cNvSpPr>
          <p:nvPr>
            <p:ph idx="1"/>
          </p:nvPr>
        </p:nvSpPr>
        <p:spPr>
          <a:xfrm>
            <a:off x="1043608" y="1196752"/>
            <a:ext cx="7632848" cy="50405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585858"/>
                </a:solidFill>
              </a:defRPr>
            </a:lvl1pPr>
            <a:lvl2pPr>
              <a:defRPr>
                <a:solidFill>
                  <a:srgbClr val="585858"/>
                </a:solidFill>
              </a:defRPr>
            </a:lvl2pPr>
            <a:lvl3pPr>
              <a:defRPr>
                <a:solidFill>
                  <a:srgbClr val="585858"/>
                </a:solidFill>
              </a:defRPr>
            </a:lvl3pPr>
            <a:lvl4pPr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585858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696200" cy="609600"/>
          </a:xfrm>
          <a:prstGeom prst="rect">
            <a:avLst/>
          </a:prstGeom>
        </p:spPr>
        <p:txBody>
          <a:bodyPr/>
          <a:lstStyle>
            <a:lvl1pPr>
              <a:defRPr lang="en-US" sz="3200" b="0" kern="1200" dirty="0">
                <a:solidFill>
                  <a:srgbClr val="585858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 lvl="0" algn="l" defTabSz="457200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20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HD_Bio-Rad PPT_Artboard 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49313" y="0"/>
            <a:ext cx="7837487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9313" y="1600200"/>
            <a:ext cx="67627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9313" y="6569075"/>
            <a:ext cx="2895600" cy="225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569075"/>
            <a:ext cx="354013" cy="2254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rgbClr val="9A9A9A"/>
                </a:solidFill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fld id="{D74115FB-D692-4065-877F-8FAC91170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/>
          </p:cNvPicPr>
          <p:nvPr/>
        </p:nvPicPr>
        <p:blipFill>
          <a:blip r:embed="rId12"/>
          <a:srcRect l="-13631" t="-50214" r="-13631" b="-50214"/>
          <a:stretch>
            <a:fillRect/>
          </a:stretch>
        </p:blipFill>
        <p:spPr bwMode="auto">
          <a:xfrm>
            <a:off x="7442200" y="6157913"/>
            <a:ext cx="91916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 baseline="0">
          <a:solidFill>
            <a:srgbClr val="020202"/>
          </a:solidFill>
          <a:latin typeface="+mj-lt"/>
          <a:ea typeface="ヒラギノ角ゴ Pro W3" charset="0"/>
          <a:cs typeface="ヒラギノ角ゴ Pro W3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defRPr sz="2800" kern="1200" baseline="0">
          <a:solidFill>
            <a:srgbClr val="020202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 baseline="0">
          <a:solidFill>
            <a:srgbClr val="020202"/>
          </a:solidFill>
          <a:latin typeface="+mn-lt"/>
          <a:ea typeface="ヒラギノ角ゴ Pro W3" charset="0"/>
          <a:cs typeface="ヒラギノ角ゴ Pro W3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kern="1200" baseline="0">
          <a:solidFill>
            <a:srgbClr val="020202"/>
          </a:solidFill>
          <a:latin typeface="+mn-lt"/>
          <a:ea typeface="ヒラギノ角ゴ Pro W3" charset="0"/>
          <a:cs typeface="ヒラギノ角ゴ Pro W3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 baseline="0">
          <a:solidFill>
            <a:srgbClr val="020202"/>
          </a:solidFill>
          <a:latin typeface="+mn-lt"/>
          <a:ea typeface="ヒラギノ角ゴ Pro W3" charset="0"/>
          <a:cs typeface="ヒラギノ角ゴ Pro W3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 baseline="0">
          <a:solidFill>
            <a:srgbClr val="020202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11/relationships/inkAction" Target="../ink/inkAction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19.xml"/><Relationship Id="rId7" Type="http://schemas.openxmlformats.org/officeDocument/2006/relationships/image" Target="../media/image52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5.jpeg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114800" y="228600"/>
            <a:ext cx="4572000" cy="2438400"/>
          </a:xfrm>
        </p:spPr>
        <p:txBody>
          <a:bodyPr>
            <a:normAutofit/>
          </a:bodyPr>
          <a:lstStyle/>
          <a:p>
            <a:r>
              <a:rPr lang="ru-RU" sz="2400" b="1" dirty="0"/>
              <a:t>Новое в контроле качества иммуногематологических исследований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dirty="0"/>
              <a:t>Е.Б. Жибурт, Н.А. Попова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4267200" y="6324600"/>
            <a:ext cx="4191000" cy="409600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rgbClr val="000000"/>
                </a:solidFill>
              </a:rPr>
              <a:t>15 октября 2021 года</a:t>
            </a:r>
            <a:r>
              <a:rPr lang="en-US" sz="1200" dirty="0">
                <a:solidFill>
                  <a:srgbClr val="000000"/>
                </a:solidFill>
              </a:rPr>
              <a:t>, 15:45 – 16:30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3706812" cy="211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713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41D088-8190-0F48-8F58-0E2E6C59D053}"/>
              </a:ext>
            </a:extLst>
          </p:cNvPr>
          <p:cNvSpPr txBox="1"/>
          <p:nvPr/>
        </p:nvSpPr>
        <p:spPr>
          <a:xfrm>
            <a:off x="7648334" y="6453336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C367E6-DEA5-BB4A-B3BE-D486E77E4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832"/>
            <a:ext cx="9144000" cy="38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10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41D088-8190-0F48-8F58-0E2E6C59D053}"/>
              </a:ext>
            </a:extLst>
          </p:cNvPr>
          <p:cNvSpPr txBox="1"/>
          <p:nvPr/>
        </p:nvSpPr>
        <p:spPr>
          <a:xfrm>
            <a:off x="7648334" y="6453336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C67662-BDEF-C94B-8D4F-0F1297C44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66"/>
            <a:ext cx="9144000" cy="51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83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2D562C-8686-184B-B54B-8694F4E0AC9B}"/>
              </a:ext>
            </a:extLst>
          </p:cNvPr>
          <p:cNvSpPr/>
          <p:nvPr/>
        </p:nvSpPr>
        <p:spPr>
          <a:xfrm>
            <a:off x="0" y="3573016"/>
            <a:ext cx="9108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ЮАР: Население 56 млн, 18 % взрослых ВИЧ-инфицировано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Комбинированная стратегия привлечения черных доноров и внедрения индивидуального NAT повысила долю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донаций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черных доноров с 6% в 2005 году до 30% в 2015 году (р &lt;0,00001) и снизила риск передачи ВИЧ с 24 до 13 на миллион переливаний. ID-NAT выявил 481 (1: 16,100)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донаций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в период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серонегативного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окна. Зарегистрирован 1 случай передачи ВИЧ (0,13 на 1 млн). Отношение шансов позитивности ВИЧ: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- первичный донор - 12,5; - черная раса - 31,1.</a:t>
            </a:r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F665803-8BCE-C642-A4EF-F47DD12A1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2967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9A5FD-E987-F84A-9AD4-5241EA3C5F47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B9BD7CD0-7B5D-8E49-A112-B1E11871E7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5776" y="5733256"/>
            <a:ext cx="61926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88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&#10;&#10;Описание создано автоматически">
            <a:extLst>
              <a:ext uri="{FF2B5EF4-FFF2-40B4-BE49-F238E27FC236}">
                <a16:creationId xmlns:a16="http://schemas.microsoft.com/office/drawing/2014/main" id="{428659CA-045B-B948-9BDB-B9545C5EE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55"/>
            <a:ext cx="9144000" cy="5588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CD188-6A0D-A942-9DAC-E7269D65E199}"/>
              </a:ext>
            </a:extLst>
          </p:cNvPr>
          <p:cNvSpPr txBox="1"/>
          <p:nvPr/>
        </p:nvSpPr>
        <p:spPr>
          <a:xfrm>
            <a:off x="6948264" y="6165304"/>
            <a:ext cx="193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alibri" charset="0"/>
                <a:ea typeface="Calibri" charset="0"/>
                <a:cs typeface="Calibri" charset="0"/>
              </a:rPr>
              <a:t>О.В. </a:t>
            </a:r>
            <a:r>
              <a:rPr lang="ru-RU" b="1" dirty="0" err="1">
                <a:latin typeface="Calibri" charset="0"/>
                <a:ea typeface="Calibri" charset="0"/>
                <a:cs typeface="Calibri" charset="0"/>
              </a:rPr>
              <a:t>Эйхлер</a:t>
            </a:r>
            <a:r>
              <a:rPr lang="ru-RU" b="1" dirty="0">
                <a:latin typeface="Calibri" charset="0"/>
                <a:ea typeface="Calibri" charset="0"/>
                <a:cs typeface="Calibri" charset="0"/>
              </a:rPr>
              <a:t>, 2018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894576A-BA3A-5649-881A-A54B54FC7664}"/>
              </a:ext>
            </a:extLst>
          </p:cNvPr>
          <p:cNvSpPr/>
          <p:nvPr/>
        </p:nvSpPr>
        <p:spPr bwMode="auto">
          <a:xfrm>
            <a:off x="2123728" y="4005064"/>
            <a:ext cx="3610463" cy="576064"/>
          </a:xfrm>
          <a:prstGeom prst="roundRect">
            <a:avLst/>
          </a:prstGeom>
          <a:noFill/>
          <a:ln w="1873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76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4800600"/>
            <a:ext cx="7992888" cy="2438400"/>
          </a:xfrm>
        </p:spPr>
        <p:txBody>
          <a:bodyPr>
            <a:noAutofit/>
          </a:bodyPr>
          <a:lstStyle/>
          <a:p>
            <a:r>
              <a:rPr lang="en-US" altLang="en-US" sz="2400" dirty="0">
                <a:solidFill>
                  <a:srgbClr val="00B050"/>
                </a:solidFill>
              </a:rPr>
              <a:t>ISO 15189</a:t>
            </a:r>
            <a:endParaRPr lang="ru-RU" sz="240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 bwMode="auto">
          <a:xfrm>
            <a:off x="175349" y="188640"/>
            <a:ext cx="7696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sz="2800" dirty="0">
                <a:solidFill>
                  <a:srgbClr val="000000"/>
                </a:solidFill>
              </a:rPr>
              <a:t>Нормативные документы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76200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5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135"/>
    </mc:Choice>
    <mc:Fallback xmlns="">
      <p:transition advTm="2213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930422" cy="489464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Контроль качества в лаборатории</a:t>
            </a:r>
            <a:br>
              <a:rPr lang="ru-RU" altLang="ru-RU" dirty="0"/>
            </a:br>
            <a:endParaRPr lang="en-US" altLang="ru-RU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630822" y="1133948"/>
            <a:ext cx="8284578" cy="5724052"/>
          </a:xfrm>
          <a:ln>
            <a:solidFill>
              <a:srgbClr val="00B050"/>
            </a:solidFill>
          </a:ln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ru-RU" sz="2200" b="1" dirty="0">
                <a:solidFill>
                  <a:srgbClr val="002060"/>
                </a:solidFill>
              </a:rPr>
              <a:t>Внешняя оценка </a:t>
            </a:r>
            <a:endParaRPr lang="en-US" sz="2200" b="1" dirty="0">
              <a:solidFill>
                <a:srgbClr val="002060"/>
              </a:solidFill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ru-RU" sz="2200" b="1" dirty="0">
                <a:solidFill>
                  <a:srgbClr val="002060"/>
                </a:solidFill>
              </a:rPr>
              <a:t>качества (ВОК):</a:t>
            </a:r>
          </a:p>
          <a:p>
            <a:pPr marL="0" indent="0">
              <a:buFont typeface="Monotype Sorts"/>
              <a:buNone/>
              <a:defRPr/>
            </a:pPr>
            <a:r>
              <a:rPr lang="ru-RU" sz="2000" i="1" dirty="0">
                <a:solidFill>
                  <a:srgbClr val="002060"/>
                </a:solidFill>
              </a:rPr>
              <a:t>Регулярная оценка </a:t>
            </a:r>
          </a:p>
          <a:p>
            <a:pPr marL="0" indent="0">
              <a:buFont typeface="Monotype Sorts"/>
              <a:buNone/>
              <a:defRPr/>
            </a:pPr>
            <a:r>
              <a:rPr lang="ru-RU" sz="2000" i="1" dirty="0">
                <a:solidFill>
                  <a:srgbClr val="002060"/>
                </a:solidFill>
              </a:rPr>
              <a:t>правильности </a:t>
            </a:r>
          </a:p>
          <a:p>
            <a:pPr marL="0" indent="0">
              <a:buFont typeface="Monotype Sorts"/>
              <a:buNone/>
              <a:defRPr/>
            </a:pPr>
            <a:r>
              <a:rPr lang="ru-RU" sz="1600" i="1" dirty="0">
                <a:solidFill>
                  <a:srgbClr val="002060"/>
                </a:solidFill>
              </a:rPr>
              <a:t>Приказ МЗ РФ от 7.02.2000  № 45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69004" y="1147255"/>
            <a:ext cx="4146396" cy="1986023"/>
          </a:xfrm>
          <a:ln w="25400">
            <a:solidFill>
              <a:srgbClr val="00B050"/>
            </a:solidFill>
          </a:ln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ru-RU" sz="2200" b="1" dirty="0">
                <a:solidFill>
                  <a:srgbClr val="002060"/>
                </a:solidFill>
              </a:rPr>
              <a:t>Внутрилабораторный контроль (ВЛК):</a:t>
            </a:r>
          </a:p>
          <a:p>
            <a:pPr marL="0" indent="0">
              <a:buFont typeface="Monotype Sorts"/>
              <a:buNone/>
              <a:defRPr/>
            </a:pPr>
            <a:r>
              <a:rPr lang="ru-RU" sz="2000" i="1" dirty="0">
                <a:solidFill>
                  <a:srgbClr val="002060"/>
                </a:solidFill>
              </a:rPr>
              <a:t>Постоянная оценка </a:t>
            </a:r>
            <a:r>
              <a:rPr lang="ru-RU" sz="2000" i="1" dirty="0" err="1">
                <a:solidFill>
                  <a:srgbClr val="002060"/>
                </a:solidFill>
              </a:rPr>
              <a:t>воспроизводимости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Font typeface="Monotype Sorts"/>
              <a:buNone/>
              <a:defRPr/>
            </a:pPr>
            <a:r>
              <a:rPr lang="ru-RU" sz="1600" i="1" dirty="0">
                <a:solidFill>
                  <a:srgbClr val="002060"/>
                </a:solidFill>
              </a:rPr>
              <a:t>Приказ МЗ РФ от 26.05.2003 № 220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30821" y="3133279"/>
            <a:ext cx="850985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imes" charset="-52"/>
              <a:buNone/>
              <a:defRPr/>
            </a:pPr>
            <a:r>
              <a:rPr lang="ru-RU" alt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ГОСТ Р ИСО 15189  «Лаборатории медицинские. Частные требования к качеству и компетентности»</a:t>
            </a:r>
            <a:r>
              <a:rPr lang="en-US" alt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Times" charset="-52"/>
              <a:buNone/>
              <a:defRPr/>
            </a:pPr>
            <a:r>
              <a:rPr lang="ru-RU" altLang="ru-R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5.6.1</a:t>
            </a:r>
            <a:r>
              <a:rPr lang="ru-RU" alt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должна разработать систему внутрилабораторного контроля качества, которая обеспечивает поддержание требуемого качества результатов</a:t>
            </a:r>
          </a:p>
          <a:p>
            <a:pPr>
              <a:buFont typeface="Times" charset="-52"/>
              <a:buNone/>
              <a:defRPr/>
            </a:pPr>
            <a:r>
              <a:rPr lang="ru-RU" altLang="ru-R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5.6.4</a:t>
            </a:r>
            <a:r>
              <a:rPr lang="ru-RU" alt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 Лаборатория должна участвовать в межлабораторных сличениях, организованных системами внешней оценки качества</a:t>
            </a:r>
          </a:p>
          <a:p>
            <a:pPr>
              <a:buFont typeface="Times" charset="-52"/>
              <a:buNone/>
              <a:defRPr/>
            </a:pPr>
            <a:endParaRPr lang="en-US" altLang="ru-RU" sz="1400" kern="0" dirty="0"/>
          </a:p>
          <a:p>
            <a:pPr>
              <a:buFont typeface="Times" charset="-52"/>
              <a:buChar char="•"/>
              <a:defRPr/>
            </a:pPr>
            <a:endParaRPr lang="ru-RU" altLang="ru-RU" sz="1400" kern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7647" y="4944093"/>
            <a:ext cx="849635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Нестатистические формы контроля качества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Ведение документации с фиксацией событий: </a:t>
            </a:r>
            <a:r>
              <a:rPr lang="ru-RU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визитов сервисных инженеров, смены лотов реагентов/калибраторов/расходных материалов, проблем с водой/электричеством, калибровок и т.д.</a:t>
            </a:r>
            <a:endParaRPr lang="ru-RU" altLang="en-US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altLang="en-US" sz="16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en-US" sz="1600" b="1" dirty="0">
                <a:solidFill>
                  <a:srgbClr val="002060"/>
                </a:solidFill>
              </a:rPr>
              <a:t>Регулярный внутренний аудит работы 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80" y="1111420"/>
            <a:ext cx="721624" cy="74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4610040"/>
            <a:ext cx="730829" cy="62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0821" y="1133949"/>
            <a:ext cx="3451106" cy="19564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64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2C70D-1997-4552-AD55-D874B943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68" y="304799"/>
            <a:ext cx="8981332" cy="6363657"/>
          </a:xfrm>
          <a:prstGeom prst="rect">
            <a:avLst/>
          </a:prstGeom>
        </p:spPr>
      </p:pic>
      <p:sp>
        <p:nvSpPr>
          <p:cNvPr id="4" name="Прямоугольник: скругленные углы 5">
            <a:extLst>
              <a:ext uri="{FF2B5EF4-FFF2-40B4-BE49-F238E27FC236}">
                <a16:creationId xmlns:a16="http://schemas.microsoft.com/office/drawing/2014/main" id="{6A69FE51-7458-4C31-B789-EFEA3F74DFD9}"/>
              </a:ext>
            </a:extLst>
          </p:cNvPr>
          <p:cNvSpPr/>
          <p:nvPr/>
        </p:nvSpPr>
        <p:spPr bwMode="auto">
          <a:xfrm>
            <a:off x="457200" y="2991327"/>
            <a:ext cx="2362200" cy="9906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3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9A8266-2D75-DB48-8016-1F885F7DC488}"/>
              </a:ext>
            </a:extLst>
          </p:cNvPr>
          <p:cNvSpPr/>
          <p:nvPr/>
        </p:nvSpPr>
        <p:spPr>
          <a:xfrm>
            <a:off x="457200" y="612845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Приказ Министерства здравоохранения РФ от 18 мая 2021 г. № 464н "Об утверждении Правил проведения лабораторных исследований"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Настоящий приказ вступает в силу с 1 сентября 2021 года и действует до 1 сентября 2027 года.</a:t>
            </a:r>
          </a:p>
          <a:p>
            <a:endParaRPr lang="ru-RU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Лаборатория должна иметь систему управления качеством клинических и микробиологических лабораторных исследований, разработанную в соответствии с требованиями национальных и отраслевых стандартов, </a:t>
            </a:r>
            <a:r>
              <a:rPr lang="ru-R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внутрилабораторный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контроль качества исследований и регулярное участие в программах межлабораторных сравнительных (сличительных) испытаний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а также осуществлять внутренний контроль качества и безопасности медицинской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429201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6DA144-2906-4A26-A758-35E10F96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809625"/>
            <a:ext cx="50101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59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9A8266-2D75-DB48-8016-1F885F7DC488}"/>
              </a:ext>
            </a:extLst>
          </p:cNvPr>
          <p:cNvSpPr/>
          <p:nvPr/>
        </p:nvSpPr>
        <p:spPr>
          <a:xfrm>
            <a:off x="457200" y="612845"/>
            <a:ext cx="853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Приказ Министерства здравоохранения РФ от 18 мая 2021 г. № 464н "Об утверждении Правил проведения лабораторных исследований"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 Аналитический этап включает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клинических лабораторных исследований с использованием аналитических методик, реагентов и оборудования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имеющих регистрационное удостоверение и разрешенных для применения на территории Российской Федерации, с выполнением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ежедневного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контроля качества лабораторных исследований и регулярного участия в межлабораторных сравнительных (сличительных) испытаниях.</a:t>
            </a:r>
          </a:p>
        </p:txBody>
      </p:sp>
    </p:spTree>
    <p:extLst>
      <p:ext uri="{BB962C8B-B14F-4D97-AF65-F5344CB8AC3E}">
        <p14:creationId xmlns:p14="http://schemas.microsoft.com/office/powerpoint/2010/main" val="40221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53787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0E1E4F-DEE3-894A-8493-BEDB59CA94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EA37D637-0C0F-0C40-95E3-C994AB65DB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538040" y="830160"/>
              <a:ext cx="1409400" cy="385704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EA37D637-0C0F-0C40-95E3-C994AB65DB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680" y="820800"/>
                <a:ext cx="1428120" cy="387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706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9A8266-2D75-DB48-8016-1F885F7DC488}"/>
              </a:ext>
            </a:extLst>
          </p:cNvPr>
          <p:cNvSpPr/>
          <p:nvPr/>
        </p:nvSpPr>
        <p:spPr>
          <a:xfrm>
            <a:off x="457200" y="612845"/>
            <a:ext cx="8534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Приказ Министерства здравоохранения РФ от 18 мая 2021 г. № 464н "Об утверждении Правил проведения лабораторных исследований"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Правила не распространяются:</a:t>
            </a:r>
          </a:p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организацию и проведение исследований, выполняемых медицинскими работниками по месту оказания медицинской помощи с целью получения результата немедленно, необходимого для принятия клинических решений, при оказании медицинской помощи в соответствии с порядками оказания медицинской помощи, на основе клинических рекомендаций и с учетом стандартов медицинской помощи.</a:t>
            </a:r>
          </a:p>
        </p:txBody>
      </p:sp>
    </p:spTree>
    <p:extLst>
      <p:ext uri="{BB962C8B-B14F-4D97-AF65-F5344CB8AC3E}">
        <p14:creationId xmlns:p14="http://schemas.microsoft.com/office/powerpoint/2010/main" val="4269716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9A8266-2D75-DB48-8016-1F885F7DC488}"/>
              </a:ext>
            </a:extLst>
          </p:cNvPr>
          <p:cNvSpPr/>
          <p:nvPr/>
        </p:nvSpPr>
        <p:spPr>
          <a:xfrm>
            <a:off x="457200" y="612845"/>
            <a:ext cx="8534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Приказ Министерства здравоохранения РФ от 18 мая 2021 г. № 464н "Об утверждении Правил проведения лабораторных исследований"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Клинические лабораторные исследования проводятся медицинскими работниками при наличии высшего и среднего профессионального образования, предусмотренного квалификационными требованиями к медицинским и фармацевтическим работникам, прошедшими аккредитацию или имеющими сертификат специалиста 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(или) документ о дополнительном профессиональном образовании (повышение квалификации) по заявленной деятельности в сфере выполнения клинических лабораторных исследований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980239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05DF5F5-73EC-4E5E-8C03-8500863F1D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431925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altLang="ru-RU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Кафедра трансфузиологии</a:t>
            </a:r>
            <a:br>
              <a:rPr lang="ru-RU" altLang="ru-RU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ИУВ Национального медико-хирургического центра имени Н.И. Пирогова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AD98FE2-FB4A-469E-ADBE-676FCBA8386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76825" y="1989138"/>
            <a:ext cx="4067175" cy="48688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105203, Москва,</a:t>
            </a:r>
            <a:endParaRPr lang="en-US" alt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ул. Нижняя Первомайская, 65</a:t>
            </a:r>
            <a:r>
              <a:rPr lang="ru-RU" alt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Тел.  </a:t>
            </a:r>
            <a:r>
              <a:rPr lang="ru-RU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95) 211 79 51</a:t>
            </a:r>
            <a:endParaRPr lang="ru-RU" alt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www.transfusion.ru</a:t>
            </a:r>
            <a:endParaRPr lang="ru-RU" alt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132" name="Group 4">
            <a:extLst>
              <a:ext uri="{FF2B5EF4-FFF2-40B4-BE49-F238E27FC236}">
                <a16:creationId xmlns:a16="http://schemas.microsoft.com/office/drawing/2014/main" id="{6C5BBB42-EA08-418B-A8A9-3480D701D59A}"/>
              </a:ext>
            </a:extLst>
          </p:cNvPr>
          <p:cNvGrpSpPr>
            <a:grpSpLocks/>
          </p:cNvGrpSpPr>
          <p:nvPr/>
        </p:nvGrpSpPr>
        <p:grpSpPr bwMode="auto">
          <a:xfrm>
            <a:off x="1920875" y="1303338"/>
            <a:ext cx="5303838" cy="2103437"/>
            <a:chOff x="0" y="2678"/>
            <a:chExt cx="3341" cy="1325"/>
          </a:xfrm>
        </p:grpSpPr>
        <p:sp>
          <p:nvSpPr>
            <p:cNvPr id="48134" name="Rectangle 5">
              <a:extLst>
                <a:ext uri="{FF2B5EF4-FFF2-40B4-BE49-F238E27FC236}">
                  <a16:creationId xmlns:a16="http://schemas.microsoft.com/office/drawing/2014/main" id="{71C41D00-73C6-4E87-A4A1-E510AB9AF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78"/>
              <a:ext cx="334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135" name="Rectangle 6">
              <a:extLst>
                <a:ext uri="{FF2B5EF4-FFF2-40B4-BE49-F238E27FC236}">
                  <a16:creationId xmlns:a16="http://schemas.microsoft.com/office/drawing/2014/main" id="{1155BC02-45CA-4981-B22E-E5D564B61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78"/>
              <a:ext cx="3341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ru-RU" sz="24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 </a:t>
              </a:r>
              <a:r>
                <a:rPr kumimoji="1" lang="en-US" altLang="ru-RU" sz="132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r>
                <a:rPr kumimoji="1" lang="en-US" altLang="ru-RU" sz="24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                    </a:t>
              </a:r>
            </a:p>
          </p:txBody>
        </p:sp>
      </p:grpSp>
      <p:pic>
        <p:nvPicPr>
          <p:cNvPr id="48133" name="Изображение 2">
            <a:extLst>
              <a:ext uri="{FF2B5EF4-FFF2-40B4-BE49-F238E27FC236}">
                <a16:creationId xmlns:a16="http://schemas.microsoft.com/office/drawing/2014/main" id="{D3BF0E67-99F2-4A61-A90F-77426415F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488"/>
            <a:ext cx="49784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90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азвание 6">
            <a:extLst>
              <a:ext uri="{FF2B5EF4-FFF2-40B4-BE49-F238E27FC236}">
                <a16:creationId xmlns:a16="http://schemas.microsoft.com/office/drawing/2014/main" id="{D3757ABF-D160-4858-926F-4948F3624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8" y="549275"/>
            <a:ext cx="856932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  <a:t>Дистанционный цикл </a:t>
            </a:r>
            <a:br>
              <a:rPr lang="ru-RU" alt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  <a:t>«Клиническая </a:t>
            </a:r>
            <a:r>
              <a:rPr lang="ru-RU" altLang="ru-RU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иммуногематология</a:t>
            </a:r>
            <a:r>
              <a:rPr lang="ru-RU" alt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50179" name="Содержимое 7">
            <a:extLst>
              <a:ext uri="{FF2B5EF4-FFF2-40B4-BE49-F238E27FC236}">
                <a16:creationId xmlns:a16="http://schemas.microsoft.com/office/drawing/2014/main" id="{991BA526-A642-49DA-B4A4-3A4C5278C2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565400"/>
            <a:ext cx="8229600" cy="4525963"/>
          </a:xfrm>
        </p:spPr>
        <p:txBody>
          <a:bodyPr/>
          <a:lstStyle/>
          <a:p>
            <a:r>
              <a:rPr lang="ru-RU" alt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25 лекций</a:t>
            </a:r>
          </a:p>
          <a:p>
            <a:r>
              <a:rPr lang="ru-RU" alt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Пароль на портал каждому слушателю, 72 часа</a:t>
            </a:r>
          </a:p>
          <a:p>
            <a:r>
              <a:rPr lang="ru-RU" alt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10000 р.</a:t>
            </a:r>
          </a:p>
          <a:p>
            <a:r>
              <a:rPr lang="ru-RU" alt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Тематическое усовершенствование</a:t>
            </a:r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id="{1BE78D78-A476-4066-9C06-7E0D5DB63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2276475"/>
            <a:ext cx="7777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7344" y="6453336"/>
            <a:ext cx="136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215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3">
            <a:extLst>
              <a:ext uri="{FF2B5EF4-FFF2-40B4-BE49-F238E27FC236}">
                <a16:creationId xmlns:a16="http://schemas.microsoft.com/office/drawing/2014/main" id="{CCA5ABDD-198F-47BE-B49A-34A66C9AA9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5265" y="-20121"/>
            <a:ext cx="8569325" cy="1243012"/>
          </a:xfrm>
        </p:spPr>
        <p:txBody>
          <a:bodyPr>
            <a:normAutofit/>
          </a:bodyPr>
          <a:lstStyle/>
          <a:p>
            <a:pPr algn="ctr"/>
            <a:r>
              <a:rPr lang="en-US" altLang="ru-RU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transfusion.ru</a:t>
            </a:r>
            <a:endParaRPr lang="ru-RU" altLang="ru-RU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515" name="Изображение 1">
            <a:extLst>
              <a:ext uri="{FF2B5EF4-FFF2-40B4-BE49-F238E27FC236}">
                <a16:creationId xmlns:a16="http://schemas.microsoft.com/office/drawing/2014/main" id="{BFE9A298-8CAF-4EB0-AEA5-DFAA6CA4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6948487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516" name="Прямая со стрелкой 9">
            <a:extLst>
              <a:ext uri="{FF2B5EF4-FFF2-40B4-BE49-F238E27FC236}">
                <a16:creationId xmlns:a16="http://schemas.microsoft.com/office/drawing/2014/main" id="{7AACFA83-3421-45FE-8396-189F8B3FCC7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92950" y="2430463"/>
            <a:ext cx="1076325" cy="854075"/>
          </a:xfrm>
          <a:prstGeom prst="straightConnector1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17" name="TextBox 2">
            <a:extLst>
              <a:ext uri="{FF2B5EF4-FFF2-40B4-BE49-F238E27FC236}">
                <a16:creationId xmlns:a16="http://schemas.microsoft.com/office/drawing/2014/main" id="{3A6E38DD-3AEC-4E03-808B-2F7E737B9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4900" y="2060575"/>
            <a:ext cx="132921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</a:rPr>
              <a:t>Расписание</a:t>
            </a:r>
          </a:p>
        </p:txBody>
      </p:sp>
      <p:sp>
        <p:nvSpPr>
          <p:cNvPr id="64518" name="TextBox 5">
            <a:extLst>
              <a:ext uri="{FF2B5EF4-FFF2-40B4-BE49-F238E27FC236}">
                <a16:creationId xmlns:a16="http://schemas.microsoft.com/office/drawing/2014/main" id="{A597DCA7-646F-4428-B6E5-A9915D4B3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538" y="3697288"/>
            <a:ext cx="167026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</a:rPr>
              <a:t>Вход на портал</a:t>
            </a:r>
          </a:p>
        </p:txBody>
      </p:sp>
      <p:sp>
        <p:nvSpPr>
          <p:cNvPr id="64519" name="TextBox 6">
            <a:extLst>
              <a:ext uri="{FF2B5EF4-FFF2-40B4-BE49-F238E27FC236}">
                <a16:creationId xmlns:a16="http://schemas.microsoft.com/office/drawing/2014/main" id="{9006A229-49DC-443E-A585-E52EE61AF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4365625"/>
            <a:ext cx="1930400" cy="6463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</a:rPr>
              <a:t>Формы заявок на учебу, в </a:t>
            </a:r>
            <a:r>
              <a:rPr lang="ru-RU" alt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т.ч</a:t>
            </a:r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ru-RU" alt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нмо</a:t>
            </a:r>
            <a:endParaRPr lang="ru-RU" altLang="ru-RU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4520" name="TextBox 7">
            <a:extLst>
              <a:ext uri="{FF2B5EF4-FFF2-40B4-BE49-F238E27FC236}">
                <a16:creationId xmlns:a16="http://schemas.microsoft.com/office/drawing/2014/main" id="{80BB399B-6DAD-47D0-B81D-F7FFAE1D6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5813" y="6369050"/>
            <a:ext cx="150381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</a:rPr>
              <a:t>Книга-почтой</a:t>
            </a:r>
          </a:p>
        </p:txBody>
      </p:sp>
      <p:cxnSp>
        <p:nvCxnSpPr>
          <p:cNvPr id="64521" name="Прямая со стрелкой 9">
            <a:extLst>
              <a:ext uri="{FF2B5EF4-FFF2-40B4-BE49-F238E27FC236}">
                <a16:creationId xmlns:a16="http://schemas.microsoft.com/office/drawing/2014/main" id="{AB786C5D-F2D5-46ED-84CB-F88525D8A9F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551613" y="5635625"/>
            <a:ext cx="180975" cy="673100"/>
          </a:xfrm>
          <a:prstGeom prst="straightConnector1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Line 4">
            <a:extLst>
              <a:ext uri="{FF2B5EF4-FFF2-40B4-BE49-F238E27FC236}">
                <a16:creationId xmlns:a16="http://schemas.microsoft.com/office/drawing/2014/main" id="{7146D480-D8F4-2A49-8226-3494C46F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9592" y="1124744"/>
            <a:ext cx="74043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08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" y="114643"/>
            <a:ext cx="9144000" cy="6470708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 bwMode="white">
          <a:xfrm>
            <a:off x="1979712" y="3253543"/>
            <a:ext cx="3672408" cy="751521"/>
          </a:xfrm>
          <a:custGeom>
            <a:avLst/>
            <a:gdLst>
              <a:gd name="connsiteX0" fmla="*/ 0 w 2664296"/>
              <a:gd name="connsiteY0" fmla="*/ 792088 h 792088"/>
              <a:gd name="connsiteX1" fmla="*/ 198022 w 2664296"/>
              <a:gd name="connsiteY1" fmla="*/ 0 h 792088"/>
              <a:gd name="connsiteX2" fmla="*/ 2466274 w 2664296"/>
              <a:gd name="connsiteY2" fmla="*/ 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92088 h 792088"/>
              <a:gd name="connsiteX1" fmla="*/ 198022 w 2664296"/>
              <a:gd name="connsiteY1" fmla="*/ 0 h 792088"/>
              <a:gd name="connsiteX2" fmla="*/ 2199574 w 2664296"/>
              <a:gd name="connsiteY2" fmla="*/ 4572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92088 h 792088"/>
              <a:gd name="connsiteX1" fmla="*/ 365662 w 2664296"/>
              <a:gd name="connsiteY1" fmla="*/ 0 h 792088"/>
              <a:gd name="connsiteX2" fmla="*/ 2199574 w 2664296"/>
              <a:gd name="connsiteY2" fmla="*/ 4572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46368 h 746368"/>
              <a:gd name="connsiteX1" fmla="*/ 449482 w 2664296"/>
              <a:gd name="connsiteY1" fmla="*/ 0 h 746368"/>
              <a:gd name="connsiteX2" fmla="*/ 2199574 w 2664296"/>
              <a:gd name="connsiteY2" fmla="*/ 0 h 746368"/>
              <a:gd name="connsiteX3" fmla="*/ 2664296 w 2664296"/>
              <a:gd name="connsiteY3" fmla="*/ 746368 h 746368"/>
              <a:gd name="connsiteX4" fmla="*/ 0 w 2664296"/>
              <a:gd name="connsiteY4" fmla="*/ 746368 h 746368"/>
              <a:gd name="connsiteX0" fmla="*/ 0 w 2664296"/>
              <a:gd name="connsiteY0" fmla="*/ 761608 h 761608"/>
              <a:gd name="connsiteX1" fmla="*/ 449482 w 2664296"/>
              <a:gd name="connsiteY1" fmla="*/ 15240 h 761608"/>
              <a:gd name="connsiteX2" fmla="*/ 2326159 w 2664296"/>
              <a:gd name="connsiteY2" fmla="*/ 0 h 761608"/>
              <a:gd name="connsiteX3" fmla="*/ 2664296 w 2664296"/>
              <a:gd name="connsiteY3" fmla="*/ 761608 h 761608"/>
              <a:gd name="connsiteX4" fmla="*/ 0 w 2664296"/>
              <a:gd name="connsiteY4" fmla="*/ 761608 h 761608"/>
              <a:gd name="connsiteX0" fmla="*/ 0 w 2664296"/>
              <a:gd name="connsiteY0" fmla="*/ 761817 h 761817"/>
              <a:gd name="connsiteX1" fmla="*/ 349974 w 2664296"/>
              <a:gd name="connsiteY1" fmla="*/ 0 h 761817"/>
              <a:gd name="connsiteX2" fmla="*/ 2326159 w 2664296"/>
              <a:gd name="connsiteY2" fmla="*/ 209 h 761817"/>
              <a:gd name="connsiteX3" fmla="*/ 2664296 w 2664296"/>
              <a:gd name="connsiteY3" fmla="*/ 761817 h 761817"/>
              <a:gd name="connsiteX4" fmla="*/ 0 w 2664296"/>
              <a:gd name="connsiteY4" fmla="*/ 761817 h 76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761817">
                <a:moveTo>
                  <a:pt x="0" y="761817"/>
                </a:moveTo>
                <a:lnTo>
                  <a:pt x="349974" y="0"/>
                </a:lnTo>
                <a:lnTo>
                  <a:pt x="2326159" y="209"/>
                </a:lnTo>
                <a:lnTo>
                  <a:pt x="2664296" y="761817"/>
                </a:lnTo>
                <a:lnTo>
                  <a:pt x="0" y="761817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3349997"/>
            <a:ext cx="288032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Постановления 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Правительства</a:t>
            </a:r>
          </a:p>
        </p:txBody>
      </p:sp>
      <p:sp>
        <p:nvSpPr>
          <p:cNvPr id="5" name="Трапеция 3"/>
          <p:cNvSpPr/>
          <p:nvPr/>
        </p:nvSpPr>
        <p:spPr bwMode="white">
          <a:xfrm>
            <a:off x="2015716" y="4293096"/>
            <a:ext cx="3672408" cy="751521"/>
          </a:xfrm>
          <a:custGeom>
            <a:avLst/>
            <a:gdLst>
              <a:gd name="connsiteX0" fmla="*/ 0 w 2664296"/>
              <a:gd name="connsiteY0" fmla="*/ 792088 h 792088"/>
              <a:gd name="connsiteX1" fmla="*/ 198022 w 2664296"/>
              <a:gd name="connsiteY1" fmla="*/ 0 h 792088"/>
              <a:gd name="connsiteX2" fmla="*/ 2466274 w 2664296"/>
              <a:gd name="connsiteY2" fmla="*/ 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92088 h 792088"/>
              <a:gd name="connsiteX1" fmla="*/ 198022 w 2664296"/>
              <a:gd name="connsiteY1" fmla="*/ 0 h 792088"/>
              <a:gd name="connsiteX2" fmla="*/ 2199574 w 2664296"/>
              <a:gd name="connsiteY2" fmla="*/ 4572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92088 h 792088"/>
              <a:gd name="connsiteX1" fmla="*/ 365662 w 2664296"/>
              <a:gd name="connsiteY1" fmla="*/ 0 h 792088"/>
              <a:gd name="connsiteX2" fmla="*/ 2199574 w 2664296"/>
              <a:gd name="connsiteY2" fmla="*/ 4572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46368 h 746368"/>
              <a:gd name="connsiteX1" fmla="*/ 449482 w 2664296"/>
              <a:gd name="connsiteY1" fmla="*/ 0 h 746368"/>
              <a:gd name="connsiteX2" fmla="*/ 2199574 w 2664296"/>
              <a:gd name="connsiteY2" fmla="*/ 0 h 746368"/>
              <a:gd name="connsiteX3" fmla="*/ 2664296 w 2664296"/>
              <a:gd name="connsiteY3" fmla="*/ 746368 h 746368"/>
              <a:gd name="connsiteX4" fmla="*/ 0 w 2664296"/>
              <a:gd name="connsiteY4" fmla="*/ 746368 h 746368"/>
              <a:gd name="connsiteX0" fmla="*/ 0 w 2664296"/>
              <a:gd name="connsiteY0" fmla="*/ 761608 h 761608"/>
              <a:gd name="connsiteX1" fmla="*/ 449482 w 2664296"/>
              <a:gd name="connsiteY1" fmla="*/ 15240 h 761608"/>
              <a:gd name="connsiteX2" fmla="*/ 2326159 w 2664296"/>
              <a:gd name="connsiteY2" fmla="*/ 0 h 761608"/>
              <a:gd name="connsiteX3" fmla="*/ 2664296 w 2664296"/>
              <a:gd name="connsiteY3" fmla="*/ 761608 h 761608"/>
              <a:gd name="connsiteX4" fmla="*/ 0 w 2664296"/>
              <a:gd name="connsiteY4" fmla="*/ 761608 h 761608"/>
              <a:gd name="connsiteX0" fmla="*/ 0 w 2664296"/>
              <a:gd name="connsiteY0" fmla="*/ 761817 h 761817"/>
              <a:gd name="connsiteX1" fmla="*/ 349974 w 2664296"/>
              <a:gd name="connsiteY1" fmla="*/ 0 h 761817"/>
              <a:gd name="connsiteX2" fmla="*/ 2326159 w 2664296"/>
              <a:gd name="connsiteY2" fmla="*/ 209 h 761817"/>
              <a:gd name="connsiteX3" fmla="*/ 2664296 w 2664296"/>
              <a:gd name="connsiteY3" fmla="*/ 761817 h 761817"/>
              <a:gd name="connsiteX4" fmla="*/ 0 w 2664296"/>
              <a:gd name="connsiteY4" fmla="*/ 761817 h 76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761817">
                <a:moveTo>
                  <a:pt x="0" y="761817"/>
                </a:moveTo>
                <a:lnTo>
                  <a:pt x="349974" y="0"/>
                </a:lnTo>
                <a:lnTo>
                  <a:pt x="2326159" y="209"/>
                </a:lnTo>
                <a:lnTo>
                  <a:pt x="2664296" y="761817"/>
                </a:lnTo>
                <a:lnTo>
                  <a:pt x="0" y="761817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Трапеция 3"/>
          <p:cNvSpPr/>
          <p:nvPr/>
        </p:nvSpPr>
        <p:spPr bwMode="white">
          <a:xfrm>
            <a:off x="1331640" y="5229200"/>
            <a:ext cx="5112568" cy="751521"/>
          </a:xfrm>
          <a:custGeom>
            <a:avLst/>
            <a:gdLst>
              <a:gd name="connsiteX0" fmla="*/ 0 w 2664296"/>
              <a:gd name="connsiteY0" fmla="*/ 792088 h 792088"/>
              <a:gd name="connsiteX1" fmla="*/ 198022 w 2664296"/>
              <a:gd name="connsiteY1" fmla="*/ 0 h 792088"/>
              <a:gd name="connsiteX2" fmla="*/ 2466274 w 2664296"/>
              <a:gd name="connsiteY2" fmla="*/ 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92088 h 792088"/>
              <a:gd name="connsiteX1" fmla="*/ 198022 w 2664296"/>
              <a:gd name="connsiteY1" fmla="*/ 0 h 792088"/>
              <a:gd name="connsiteX2" fmla="*/ 2199574 w 2664296"/>
              <a:gd name="connsiteY2" fmla="*/ 4572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92088 h 792088"/>
              <a:gd name="connsiteX1" fmla="*/ 365662 w 2664296"/>
              <a:gd name="connsiteY1" fmla="*/ 0 h 792088"/>
              <a:gd name="connsiteX2" fmla="*/ 2199574 w 2664296"/>
              <a:gd name="connsiteY2" fmla="*/ 4572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46368 h 746368"/>
              <a:gd name="connsiteX1" fmla="*/ 449482 w 2664296"/>
              <a:gd name="connsiteY1" fmla="*/ 0 h 746368"/>
              <a:gd name="connsiteX2" fmla="*/ 2199574 w 2664296"/>
              <a:gd name="connsiteY2" fmla="*/ 0 h 746368"/>
              <a:gd name="connsiteX3" fmla="*/ 2664296 w 2664296"/>
              <a:gd name="connsiteY3" fmla="*/ 746368 h 746368"/>
              <a:gd name="connsiteX4" fmla="*/ 0 w 2664296"/>
              <a:gd name="connsiteY4" fmla="*/ 746368 h 746368"/>
              <a:gd name="connsiteX0" fmla="*/ 0 w 2664296"/>
              <a:gd name="connsiteY0" fmla="*/ 761608 h 761608"/>
              <a:gd name="connsiteX1" fmla="*/ 449482 w 2664296"/>
              <a:gd name="connsiteY1" fmla="*/ 15240 h 761608"/>
              <a:gd name="connsiteX2" fmla="*/ 2326159 w 2664296"/>
              <a:gd name="connsiteY2" fmla="*/ 0 h 761608"/>
              <a:gd name="connsiteX3" fmla="*/ 2664296 w 2664296"/>
              <a:gd name="connsiteY3" fmla="*/ 761608 h 761608"/>
              <a:gd name="connsiteX4" fmla="*/ 0 w 2664296"/>
              <a:gd name="connsiteY4" fmla="*/ 761608 h 761608"/>
              <a:gd name="connsiteX0" fmla="*/ 0 w 2664296"/>
              <a:gd name="connsiteY0" fmla="*/ 761817 h 761817"/>
              <a:gd name="connsiteX1" fmla="*/ 349974 w 2664296"/>
              <a:gd name="connsiteY1" fmla="*/ 0 h 761817"/>
              <a:gd name="connsiteX2" fmla="*/ 2326159 w 2664296"/>
              <a:gd name="connsiteY2" fmla="*/ 209 h 761817"/>
              <a:gd name="connsiteX3" fmla="*/ 2664296 w 2664296"/>
              <a:gd name="connsiteY3" fmla="*/ 761817 h 761817"/>
              <a:gd name="connsiteX4" fmla="*/ 0 w 2664296"/>
              <a:gd name="connsiteY4" fmla="*/ 761817 h 76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761817">
                <a:moveTo>
                  <a:pt x="0" y="761817"/>
                </a:moveTo>
                <a:lnTo>
                  <a:pt x="349974" y="0"/>
                </a:lnTo>
                <a:lnTo>
                  <a:pt x="2326159" y="209"/>
                </a:lnTo>
                <a:lnTo>
                  <a:pt x="2664296" y="761817"/>
                </a:lnTo>
                <a:lnTo>
                  <a:pt x="0" y="761817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Трапеция 3"/>
          <p:cNvSpPr/>
          <p:nvPr/>
        </p:nvSpPr>
        <p:spPr bwMode="white">
          <a:xfrm>
            <a:off x="2672740" y="2133068"/>
            <a:ext cx="2290544" cy="779623"/>
          </a:xfrm>
          <a:custGeom>
            <a:avLst/>
            <a:gdLst>
              <a:gd name="connsiteX0" fmla="*/ 0 w 2664296"/>
              <a:gd name="connsiteY0" fmla="*/ 792088 h 792088"/>
              <a:gd name="connsiteX1" fmla="*/ 198022 w 2664296"/>
              <a:gd name="connsiteY1" fmla="*/ 0 h 792088"/>
              <a:gd name="connsiteX2" fmla="*/ 2466274 w 2664296"/>
              <a:gd name="connsiteY2" fmla="*/ 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92088 h 792088"/>
              <a:gd name="connsiteX1" fmla="*/ 198022 w 2664296"/>
              <a:gd name="connsiteY1" fmla="*/ 0 h 792088"/>
              <a:gd name="connsiteX2" fmla="*/ 2199574 w 2664296"/>
              <a:gd name="connsiteY2" fmla="*/ 4572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92088 h 792088"/>
              <a:gd name="connsiteX1" fmla="*/ 365662 w 2664296"/>
              <a:gd name="connsiteY1" fmla="*/ 0 h 792088"/>
              <a:gd name="connsiteX2" fmla="*/ 2199574 w 2664296"/>
              <a:gd name="connsiteY2" fmla="*/ 45720 h 792088"/>
              <a:gd name="connsiteX3" fmla="*/ 2664296 w 2664296"/>
              <a:gd name="connsiteY3" fmla="*/ 792088 h 792088"/>
              <a:gd name="connsiteX4" fmla="*/ 0 w 2664296"/>
              <a:gd name="connsiteY4" fmla="*/ 792088 h 792088"/>
              <a:gd name="connsiteX0" fmla="*/ 0 w 2664296"/>
              <a:gd name="connsiteY0" fmla="*/ 746368 h 746368"/>
              <a:gd name="connsiteX1" fmla="*/ 449482 w 2664296"/>
              <a:gd name="connsiteY1" fmla="*/ 0 h 746368"/>
              <a:gd name="connsiteX2" fmla="*/ 2199574 w 2664296"/>
              <a:gd name="connsiteY2" fmla="*/ 0 h 746368"/>
              <a:gd name="connsiteX3" fmla="*/ 2664296 w 2664296"/>
              <a:gd name="connsiteY3" fmla="*/ 746368 h 746368"/>
              <a:gd name="connsiteX4" fmla="*/ 0 w 2664296"/>
              <a:gd name="connsiteY4" fmla="*/ 746368 h 746368"/>
              <a:gd name="connsiteX0" fmla="*/ 0 w 2664296"/>
              <a:gd name="connsiteY0" fmla="*/ 761608 h 761608"/>
              <a:gd name="connsiteX1" fmla="*/ 449482 w 2664296"/>
              <a:gd name="connsiteY1" fmla="*/ 15240 h 761608"/>
              <a:gd name="connsiteX2" fmla="*/ 2326159 w 2664296"/>
              <a:gd name="connsiteY2" fmla="*/ 0 h 761608"/>
              <a:gd name="connsiteX3" fmla="*/ 2664296 w 2664296"/>
              <a:gd name="connsiteY3" fmla="*/ 761608 h 761608"/>
              <a:gd name="connsiteX4" fmla="*/ 0 w 2664296"/>
              <a:gd name="connsiteY4" fmla="*/ 761608 h 761608"/>
              <a:gd name="connsiteX0" fmla="*/ 0 w 2664296"/>
              <a:gd name="connsiteY0" fmla="*/ 761817 h 761817"/>
              <a:gd name="connsiteX1" fmla="*/ 349974 w 2664296"/>
              <a:gd name="connsiteY1" fmla="*/ 0 h 761817"/>
              <a:gd name="connsiteX2" fmla="*/ 2326159 w 2664296"/>
              <a:gd name="connsiteY2" fmla="*/ 209 h 761817"/>
              <a:gd name="connsiteX3" fmla="*/ 2664296 w 2664296"/>
              <a:gd name="connsiteY3" fmla="*/ 761817 h 761817"/>
              <a:gd name="connsiteX4" fmla="*/ 0 w 2664296"/>
              <a:gd name="connsiteY4" fmla="*/ 761817 h 761817"/>
              <a:gd name="connsiteX0" fmla="*/ 0 w 2895890"/>
              <a:gd name="connsiteY0" fmla="*/ 761817 h 769334"/>
              <a:gd name="connsiteX1" fmla="*/ 349974 w 2895890"/>
              <a:gd name="connsiteY1" fmla="*/ 0 h 769334"/>
              <a:gd name="connsiteX2" fmla="*/ 2326159 w 2895890"/>
              <a:gd name="connsiteY2" fmla="*/ 209 h 769334"/>
              <a:gd name="connsiteX3" fmla="*/ 2895890 w 2895890"/>
              <a:gd name="connsiteY3" fmla="*/ 769334 h 769334"/>
              <a:gd name="connsiteX4" fmla="*/ 0 w 2895890"/>
              <a:gd name="connsiteY4" fmla="*/ 761817 h 769334"/>
              <a:gd name="connsiteX0" fmla="*/ 0 w 3026791"/>
              <a:gd name="connsiteY0" fmla="*/ 746782 h 769334"/>
              <a:gd name="connsiteX1" fmla="*/ 480875 w 3026791"/>
              <a:gd name="connsiteY1" fmla="*/ 0 h 769334"/>
              <a:gd name="connsiteX2" fmla="*/ 2457060 w 3026791"/>
              <a:gd name="connsiteY2" fmla="*/ 209 h 769334"/>
              <a:gd name="connsiteX3" fmla="*/ 3026791 w 3026791"/>
              <a:gd name="connsiteY3" fmla="*/ 769334 h 769334"/>
              <a:gd name="connsiteX4" fmla="*/ 0 w 3026791"/>
              <a:gd name="connsiteY4" fmla="*/ 746782 h 769334"/>
              <a:gd name="connsiteX0" fmla="*/ 0 w 3026791"/>
              <a:gd name="connsiteY0" fmla="*/ 746573 h 769125"/>
              <a:gd name="connsiteX1" fmla="*/ 551360 w 3026791"/>
              <a:gd name="connsiteY1" fmla="*/ 14826 h 769125"/>
              <a:gd name="connsiteX2" fmla="*/ 2457060 w 3026791"/>
              <a:gd name="connsiteY2" fmla="*/ 0 h 769125"/>
              <a:gd name="connsiteX3" fmla="*/ 3026791 w 3026791"/>
              <a:gd name="connsiteY3" fmla="*/ 769125 h 769125"/>
              <a:gd name="connsiteX4" fmla="*/ 0 w 3026791"/>
              <a:gd name="connsiteY4" fmla="*/ 746573 h 76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6791" h="769125">
                <a:moveTo>
                  <a:pt x="0" y="746573"/>
                </a:moveTo>
                <a:lnTo>
                  <a:pt x="551360" y="14826"/>
                </a:lnTo>
                <a:lnTo>
                  <a:pt x="2457060" y="0"/>
                </a:lnTo>
                <a:lnTo>
                  <a:pt x="3026791" y="769125"/>
                </a:lnTo>
                <a:lnTo>
                  <a:pt x="0" y="746573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4484190"/>
            <a:ext cx="288032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Приказы Минздрава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736" y="5420294"/>
            <a:ext cx="349238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Добровольные правила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2452" y="2338213"/>
            <a:ext cx="288032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Законы</a:t>
            </a:r>
            <a:endParaRPr lang="ru-RU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84" y="572401"/>
            <a:ext cx="4248472" cy="13234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Нормативная пирамида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39C454-AEB3-0148-AB68-90277A198B99}"/>
              </a:ext>
            </a:extLst>
          </p:cNvPr>
          <p:cNvSpPr txBox="1"/>
          <p:nvPr/>
        </p:nvSpPr>
        <p:spPr>
          <a:xfrm>
            <a:off x="7648334" y="6453336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29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41D088-8190-0F48-8F58-0E2E6C59D053}"/>
              </a:ext>
            </a:extLst>
          </p:cNvPr>
          <p:cNvSpPr txBox="1"/>
          <p:nvPr/>
        </p:nvSpPr>
        <p:spPr>
          <a:xfrm>
            <a:off x="7648334" y="6453336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09073A-772B-410F-9E38-2FC1E8658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19201" r="27951" b="5869"/>
          <a:stretch/>
        </p:blipFill>
        <p:spPr>
          <a:xfrm>
            <a:off x="1331640" y="19977"/>
            <a:ext cx="6840760" cy="642340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7A5EB5F-E6EC-4D57-993D-1EF6ECE0817C}"/>
              </a:ext>
            </a:extLst>
          </p:cNvPr>
          <p:cNvSpPr/>
          <p:nvPr/>
        </p:nvSpPr>
        <p:spPr bwMode="auto">
          <a:xfrm>
            <a:off x="1763688" y="4869160"/>
            <a:ext cx="5976664" cy="648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23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2803F71-7760-E043-B631-199C1958F01D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135677"/>
          <a:ext cx="8748000" cy="633007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4374000">
                  <a:extLst>
                    <a:ext uri="{9D8B030D-6E8A-4147-A177-3AD203B41FA5}">
                      <a16:colId xmlns:a16="http://schemas.microsoft.com/office/drawing/2014/main" val="776215113"/>
                    </a:ext>
                  </a:extLst>
                </a:gridCol>
                <a:gridCol w="4374000">
                  <a:extLst>
                    <a:ext uri="{9D8B030D-6E8A-4147-A177-3AD203B41FA5}">
                      <a16:colId xmlns:a16="http://schemas.microsoft.com/office/drawing/2014/main" val="686443435"/>
                    </a:ext>
                  </a:extLst>
                </a:gridCol>
              </a:tblGrid>
              <a:tr h="108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Старый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Новый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 anchor="ctr"/>
                </a:tc>
                <a:extLst>
                  <a:ext uri="{0D108BD9-81ED-4DB2-BD59-A6C34878D82A}">
                    <a16:rowId xmlns:a16="http://schemas.microsoft.com/office/drawing/2014/main" val="3513563179"/>
                  </a:ext>
                </a:extLst>
              </a:tr>
              <a:tr h="5726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РФ от 14 сентября 2001 г.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364 "Об утверждении порядка медицинского обследования донора крови и ее компонентов"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Приказ Минздрава РФ от 28.10.2020 № 1166н "Об утверждении порядка прохождения донорами медицинского обследования и перечня медицинских противопоказаний (временных и постоянных) для сдачи крови и (или) ее компонентов и сроков отвода, которому подлежит лицо при наличии временных медицинских показаний, от донорства крови и (или) ее компонентов"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3678450965"/>
                  </a:ext>
                </a:extLst>
              </a:tr>
              <a:tr h="4908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РФ от 25 ноября 2002 г.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363 "Об утверждении Инструкции по применению компонентов крови"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РФ от 2 апреля 2013 г.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183н "Об утверждении Правил клинического использования донорской крови и (или) ее компонентов"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Приказ Минздрава РФ от 20.10.2020 № 1134н "Об утверждении порядка медицинского обследования реципиента, проведения проб на индивидуальную совместимость, включая биологическую пробу, при трансфузии донорской крови и (или) ее компонентов"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3085211355"/>
                  </a:ext>
                </a:extLst>
              </a:tr>
              <a:tr h="5726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Минздравсоцразвития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РФ от 28 марта 2012 г.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278н "Об утверждении требований к организациям здравоохранения (структурным подразделениям), осуществляющим заготовку, переработку, хранение и обеспечение безопасности донорской крови и ее компонентов, и перечня оборудования для их оснащения"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Приказ Минздрава РФ от 28.10.2020 № 1167н "Об утверждении требований к организации деятельности субъектов обращения донорской крови и (или) ее компонентов по заготовке, хранению, транспортировке донорской крови и (или) ее компонентов, включая штатные нормативы и стандарт оснащения"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3919060370"/>
                  </a:ext>
                </a:extLst>
              </a:tr>
              <a:tr h="8182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РФ от 16 февраля 2004 г. N 82 "О совершенствовании работы по профилактике посттрансфузионных осложнений"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РФ от 3 июня 2013 г. N 348н "О Порядке представления информации о реакциях и об осложнениях, возникших у реципиентов в связи с трансфузией (переливанием) донорской крови и (или) ее компонентов, в федеральный орган исполнительной власти, осуществляющий функции по организации деятельности службы крови"</a:t>
                      </a:r>
                      <a:endParaRPr lang="ru-RU" sz="1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Приказ Минздрава РФ от 20.10.2020 № 1128н "О порядке представления информации о реакциях и об осложнениях, возникших у реципиентов в связи с трансфузией (переливанием) донорской крови и (или) ее компонентов, в уполномоченный федеральный орган исполнительной власти, осуществляющий функции по организации деятельности службы крови"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4219921836"/>
                  </a:ext>
                </a:extLst>
              </a:tr>
              <a:tr h="5726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СССР от 7 августа 1985 г.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1055 "Об утверждении форм первичной медицинской документации для учреждений службы крови"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Приказ Минздрава РФ от 27.10.2020 № 1157н "Об утверждении унифицированных форм медицинской документации, в том числе в форме электронных документов, связанных с донорством крови и (или) ее компонентов и клиническим использованием донорской крови и (или) ее компонентов, и порядков их заполнения"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1499570214"/>
                  </a:ext>
                </a:extLst>
              </a:tr>
              <a:tr h="4908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Форма отраслевой статистической отчетности N 39 "Сведения о заготовке и переработке крови и ее компонентов и препаратов", ежегодные письма Минздрава России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Приказ Минздрава РФ 22.10.2020 № 1138н "Об утверждении формы статистического учета и отчетности № 64 "Сведения о заготовке, хранении, транспортировке и клиническом использовании донорской крови и (или) ее компонентов" и порядка ее заполнения"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1215756668"/>
                  </a:ext>
                </a:extLst>
              </a:tr>
              <a:tr h="3271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 было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Приказ Минздрава РФ от 28.10.2020 № 1170н "Об утверждении порядка оказания медицинской помощи населению по профилю "трансфузиология"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2410042071"/>
                  </a:ext>
                </a:extLst>
              </a:tr>
              <a:tr h="5726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 было</a:t>
                      </a:r>
                      <a:endParaRPr lang="ru-RU" sz="1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 Приказ Минздрава РФ от 26.10.2020 № 1148н "Об утверждении требований к организации системы безопасности деятельности субъектов обращения донорской крови и (или) ее компонентов при заготовке, хранении, транспортировке и клиническом использовании донорской крови и (или) ее компонентов"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14022128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1102F04-960A-6F4F-9C2C-66259002C660}"/>
              </a:ext>
            </a:extLst>
          </p:cNvPr>
          <p:cNvSpPr txBox="1"/>
          <p:nvPr/>
        </p:nvSpPr>
        <p:spPr>
          <a:xfrm>
            <a:off x="7777344" y="6453336"/>
            <a:ext cx="136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0E7B22-7852-BC47-A134-ED50404202AA}"/>
              </a:ext>
            </a:extLst>
          </p:cNvPr>
          <p:cNvSpPr/>
          <p:nvPr/>
        </p:nvSpPr>
        <p:spPr bwMode="auto">
          <a:xfrm>
            <a:off x="4355975" y="228600"/>
            <a:ext cx="4788025" cy="11430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63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2211086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Приказ Минздрава России от 2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8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.10.2020 </a:t>
            </a:r>
            <a:r>
              <a:rPr lang="ru-RU" b="1" dirty="0" err="1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 11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66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н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"Об утверждении порядка прохождения донорами медицинского обследования и перечня медицинских противопоказаний (временных и постоянных) для сдачи крови и (или) ее компонентов и сроков отвода, которому подлежит лицо при наличии временных медицинских показаний, от донорства крови и (или) ее компонентов "</a:t>
            </a:r>
          </a:p>
        </p:txBody>
      </p:sp>
    </p:spTree>
    <p:extLst>
      <p:ext uri="{BB962C8B-B14F-4D97-AF65-F5344CB8AC3E}">
        <p14:creationId xmlns:p14="http://schemas.microsoft.com/office/powerpoint/2010/main" val="4158893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446514-2A23-FA4E-9ECB-75D281380BD9}"/>
              </a:ext>
            </a:extLst>
          </p:cNvPr>
          <p:cNvSpPr/>
          <p:nvPr/>
        </p:nvSpPr>
        <p:spPr>
          <a:xfrm>
            <a:off x="287016" y="548680"/>
            <a:ext cx="87045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10. Медицинское обследование донора организуется врачом-</a:t>
            </a: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трансфузиологом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и включает в себя:</a:t>
            </a:r>
          </a:p>
          <a:p>
            <a:endParaRPr lang="ru-RU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1) сбор анамнеза …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2) анализ сведений …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3) </a:t>
            </a: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физикальный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осмотр …</a:t>
            </a:r>
          </a:p>
          <a:p>
            <a:endParaRPr lang="ru-RU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4) лабораторные исследования периферической крови (перед </a:t>
            </a: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донацией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):</a:t>
            </a:r>
          </a:p>
          <a:p>
            <a:endParaRPr lang="ru-RU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исследование уровня гемоглобина (в том числе с использованием </a:t>
            </a: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неинвазивных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методов);</a:t>
            </a:r>
          </a:p>
          <a:p>
            <a:endParaRPr lang="ru-RU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исследования группы крови по системе АВ0, резус принадлежности, антигена К1 системы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Kell (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далее - К) (при первой </a:t>
            </a: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донации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17302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ABCFF2-4D77-4747-85E2-FECCEBAAF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994"/>
            <a:ext cx="8915400" cy="67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7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446514-2A23-FA4E-9ECB-75D281380BD9}"/>
              </a:ext>
            </a:extLst>
          </p:cNvPr>
          <p:cNvSpPr/>
          <p:nvPr/>
        </p:nvSpPr>
        <p:spPr>
          <a:xfrm>
            <a:off x="287016" y="548680"/>
            <a:ext cx="87045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5) лабораторные исследования венозной крови, взятой во время каждой </a:t>
            </a: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донации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определение маркеров вируса гепатита B;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определение маркеров вируса гепатита C;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определение маркеров вируса иммунодефицита человека;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определение маркеров возбудителя сифилиса;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иммуногематологические исследования; 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????????????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идентификация по системе AB0;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определение резус-принадлежности;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определение </a:t>
            </a: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аллоиммунных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антител к антигенам эритроцитов;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6) определение антигенов эритроцитов C, c, E, e, K, а также вариантов антигена D, проводится 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при первой и второй </a:t>
            </a:r>
            <a:r>
              <a:rPr lang="ru-RU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донации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, при совпадении результатов антигены эритроцитов считаются установленными и в последующем не определяются.</a:t>
            </a:r>
          </a:p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11. Исследование образцов крови донора осуществляется в соответствии с приложением N 4 к настоящему Порядку.</a:t>
            </a:r>
          </a:p>
        </p:txBody>
      </p:sp>
    </p:spTree>
    <p:extLst>
      <p:ext uri="{BB962C8B-B14F-4D97-AF65-F5344CB8AC3E}">
        <p14:creationId xmlns:p14="http://schemas.microsoft.com/office/powerpoint/2010/main" val="1572511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024" y="838200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</a:rPr>
              <a:t>7. В целях обеспечения соблюдения требований безопасности крови и ее компонентов применяются следующие правила исследования групп крови:</a:t>
            </a:r>
          </a:p>
          <a:p>
            <a:endParaRPr lang="ru-RU" dirty="0">
              <a:latin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</a:rPr>
              <a:t>а) определение группы крови по системе AB0:</a:t>
            </a:r>
          </a:p>
          <a:p>
            <a:r>
              <a:rPr lang="ru-RU" dirty="0">
                <a:latin typeface="Calibri" panose="020F0502020204030204" pitchFamily="34" charset="0"/>
              </a:rPr>
              <a:t>проводится из образца донорской крови, взятого во время </a:t>
            </a:r>
            <a:r>
              <a:rPr lang="ru-RU" dirty="0" err="1">
                <a:solidFill>
                  <a:srgbClr val="FF0000"/>
                </a:solidFill>
                <a:latin typeface="Calibri" panose="020F0502020204030204" pitchFamily="34" charset="0"/>
              </a:rPr>
              <a:t>донации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</a:rPr>
              <a:t> перекрестным </a:t>
            </a:r>
            <a:r>
              <a:rPr lang="ru-RU" dirty="0">
                <a:latin typeface="Calibri" panose="020F0502020204030204" pitchFamily="34" charset="0"/>
              </a:rPr>
              <a:t>способом со стандартными эритроцитами A1, B. При проведении анализа на плоскости используются также стандартные эритроциты группы крови 0;</a:t>
            </a:r>
          </a:p>
          <a:p>
            <a:endParaRPr lang="ru-RU" dirty="0">
              <a:latin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</a:rPr>
              <a:t>в каждую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</a:rPr>
              <a:t>серию</a:t>
            </a:r>
            <a:r>
              <a:rPr lang="ru-RU" dirty="0">
                <a:latin typeface="Calibri" panose="020F0502020204030204" pitchFamily="34" charset="0"/>
              </a:rPr>
              <a:t> исследований включаются "положительный" и "отрицательный" контрольные образцы (эритроциты A1, B,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  <a:r>
              <a:rPr lang="ru-RU" dirty="0">
                <a:latin typeface="Calibri" panose="020F0502020204030204" pitchFamily="34" charset="0"/>
              </a:rPr>
              <a:t>);</a:t>
            </a:r>
          </a:p>
          <a:p>
            <a:endParaRPr lang="ru-RU" dirty="0">
              <a:latin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</a:rPr>
              <a:t>в случае расхождения результатов прямого и обратного определения (выявление </a:t>
            </a:r>
            <a:r>
              <a:rPr lang="ru-RU" dirty="0" err="1">
                <a:latin typeface="Calibri" panose="020F0502020204030204" pitchFamily="34" charset="0"/>
              </a:rPr>
              <a:t>экстраагглютинина</a:t>
            </a:r>
            <a:r>
              <a:rPr lang="ru-RU" dirty="0">
                <a:latin typeface="Calibri" panose="020F0502020204030204" pitchFamily="34" charset="0"/>
              </a:rPr>
              <a:t> анти-A1), а также при ослаблении силы реакции агглютинации при выявлении антигена A, для диагностики подгруппы антигена A используют реактив анти-A1;</a:t>
            </a:r>
          </a:p>
          <a:p>
            <a:endParaRPr lang="ru-RU" dirty="0">
              <a:latin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</a:rPr>
              <a:t>выявление </a:t>
            </a:r>
            <a:r>
              <a:rPr lang="ru-RU" dirty="0" err="1">
                <a:latin typeface="Calibri" panose="020F0502020204030204" pitchFamily="34" charset="0"/>
              </a:rPr>
              <a:t>экстраагглютинина</a:t>
            </a:r>
            <a:r>
              <a:rPr lang="ru-RU" dirty="0">
                <a:latin typeface="Calibri" panose="020F0502020204030204" pitchFamily="34" charset="0"/>
              </a:rPr>
              <a:t> анти-A1 является основанием запрета использования компонентов крови для клинического использования;</a:t>
            </a:r>
          </a:p>
        </p:txBody>
      </p:sp>
    </p:spTree>
    <p:extLst>
      <p:ext uri="{BB962C8B-B14F-4D97-AF65-F5344CB8AC3E}">
        <p14:creationId xmlns:p14="http://schemas.microsoft.com/office/powerpoint/2010/main" val="158617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6169" y="744141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</a:rPr>
              <a:t>б) резус-принадлежность определяется наличием или отсутствием антигена D, выявляемого при исследовании образца донорской крови, взятого во время </a:t>
            </a:r>
            <a:r>
              <a:rPr lang="ru-RU" dirty="0" err="1">
                <a:latin typeface="Calibri" panose="020F0502020204030204" pitchFamily="34" charset="0"/>
              </a:rPr>
              <a:t>донации</a:t>
            </a:r>
            <a:r>
              <a:rPr lang="ru-RU" dirty="0">
                <a:latin typeface="Calibri" panose="020F0502020204030204" pitchFamily="34" charset="0"/>
              </a:rPr>
              <a:t>;</a:t>
            </a:r>
          </a:p>
          <a:p>
            <a:r>
              <a:rPr lang="ru-RU" dirty="0">
                <a:latin typeface="Calibri" panose="020F0502020204030204" pitchFamily="34" charset="0"/>
              </a:rPr>
              <a:t>резус-принадлежность устанавливается как положительная при наличии антигена D и как отрицательная при отсутствии антигена D;</a:t>
            </a:r>
          </a:p>
          <a:p>
            <a:r>
              <a:rPr lang="ru-RU" dirty="0">
                <a:latin typeface="Calibri" panose="020F0502020204030204" pitchFamily="34" charset="0"/>
              </a:rPr>
              <a:t>образцы крови доноров, показавшие отрицательный результат с реактивами, содержащими анти-D </a:t>
            </a:r>
            <a:r>
              <a:rPr lang="ru-RU" dirty="0" err="1">
                <a:latin typeface="Calibri" panose="020F0502020204030204" pitchFamily="34" charset="0"/>
              </a:rPr>
              <a:t>IgM</a:t>
            </a:r>
            <a:r>
              <a:rPr lang="ru-RU" dirty="0">
                <a:latin typeface="Calibri" panose="020F0502020204030204" pitchFamily="34" charset="0"/>
              </a:rPr>
              <a:t> антитела, дополнительно исследуют с реактивами, содержащими анти-D </a:t>
            </a:r>
            <a:r>
              <a:rPr lang="ru-RU" dirty="0" err="1">
                <a:latin typeface="Calibri" panose="020F0502020204030204" pitchFamily="34" charset="0"/>
              </a:rPr>
              <a:t>IgG</a:t>
            </a:r>
            <a:r>
              <a:rPr lang="ru-RU" dirty="0">
                <a:latin typeface="Calibri" panose="020F0502020204030204" pitchFamily="34" charset="0"/>
              </a:rPr>
              <a:t> антитела, с использованием методов, предназначенных для выявления вариантов антигена D;</a:t>
            </a:r>
          </a:p>
          <a:p>
            <a:r>
              <a:rPr lang="ru-RU" dirty="0">
                <a:latin typeface="Calibri" panose="020F0502020204030204" pitchFamily="34" charset="0"/>
              </a:rPr>
              <a:t>доноры, имеющие варианты антигена D (</a:t>
            </a:r>
            <a:r>
              <a:rPr lang="ru-RU" dirty="0" err="1">
                <a:latin typeface="Calibri" panose="020F0502020204030204" pitchFamily="34" charset="0"/>
              </a:rPr>
              <a:t>Dweak</a:t>
            </a:r>
            <a:r>
              <a:rPr lang="ru-RU" dirty="0">
                <a:latin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</a:rPr>
              <a:t>Dparcial</a:t>
            </a:r>
            <a:r>
              <a:rPr lang="ru-RU" dirty="0">
                <a:latin typeface="Calibri" panose="020F0502020204030204" pitchFamily="34" charset="0"/>
              </a:rPr>
              <a:t>), считаются резус (D)-положительными.</a:t>
            </a:r>
          </a:p>
          <a:p>
            <a:r>
              <a:rPr lang="ru-RU" dirty="0">
                <a:latin typeface="Calibri" panose="020F0502020204030204" pitchFamily="34" charset="0"/>
              </a:rPr>
              <a:t>в) типирование антигенов эритроцитов C, c, E, e, D, K является обязательным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</a:rPr>
              <a:t>и производится на образцах крови донора от разных </a:t>
            </a:r>
            <a:r>
              <a:rPr lang="ru-RU" dirty="0" err="1">
                <a:solidFill>
                  <a:srgbClr val="FF0000"/>
                </a:solidFill>
                <a:latin typeface="Calibri" panose="020F0502020204030204" pitchFamily="34" charset="0"/>
              </a:rPr>
              <a:t>донаций</a:t>
            </a:r>
            <a:r>
              <a:rPr lang="ru-RU" dirty="0">
                <a:latin typeface="Calibri" panose="020F0502020204030204" pitchFamily="34" charset="0"/>
              </a:rPr>
              <a:t>. </a:t>
            </a:r>
            <a:endParaRPr lang="ru-RU" i="1" dirty="0">
              <a:latin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55D942-14D3-854D-94B8-943487F8CB46}"/>
              </a:ext>
            </a:extLst>
          </p:cNvPr>
          <p:cNvSpPr/>
          <p:nvPr/>
        </p:nvSpPr>
        <p:spPr>
          <a:xfrm>
            <a:off x="381000" y="4724400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</a:rPr>
              <a:t>Вспомним 10.6</a:t>
            </a:r>
            <a:r>
              <a:rPr lang="ru-RU" i="1" dirty="0">
                <a:latin typeface="Calibri" panose="020F0502020204030204" pitchFamily="34" charset="0"/>
              </a:rPr>
              <a:t>: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а также вариантов антигена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проводится при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первой и второй </a:t>
            </a:r>
            <a:r>
              <a:rPr lang="ru-R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донации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при совпадении результатов антигены эритроцитов считаются установленными и в последующем не определяются </a:t>
            </a:r>
          </a:p>
        </p:txBody>
      </p:sp>
    </p:spTree>
    <p:extLst>
      <p:ext uri="{BB962C8B-B14F-4D97-AF65-F5344CB8AC3E}">
        <p14:creationId xmlns:p14="http://schemas.microsoft.com/office/powerpoint/2010/main" val="876661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2803F71-7760-E043-B631-199C1958F01D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135677"/>
          <a:ext cx="8748000" cy="633007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4374000">
                  <a:extLst>
                    <a:ext uri="{9D8B030D-6E8A-4147-A177-3AD203B41FA5}">
                      <a16:colId xmlns:a16="http://schemas.microsoft.com/office/drawing/2014/main" val="776215113"/>
                    </a:ext>
                  </a:extLst>
                </a:gridCol>
                <a:gridCol w="4374000">
                  <a:extLst>
                    <a:ext uri="{9D8B030D-6E8A-4147-A177-3AD203B41FA5}">
                      <a16:colId xmlns:a16="http://schemas.microsoft.com/office/drawing/2014/main" val="686443435"/>
                    </a:ext>
                  </a:extLst>
                </a:gridCol>
              </a:tblGrid>
              <a:tr h="108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Старый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Новый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 anchor="ctr"/>
                </a:tc>
                <a:extLst>
                  <a:ext uri="{0D108BD9-81ED-4DB2-BD59-A6C34878D82A}">
                    <a16:rowId xmlns:a16="http://schemas.microsoft.com/office/drawing/2014/main" val="3513563179"/>
                  </a:ext>
                </a:extLst>
              </a:tr>
              <a:tr h="5726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РФ от 14 сентября 2001 г.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364 "Об утверждении порядка медицинского обследования донора крови и ее компонентов"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Приказ Минздрава РФ от 28.10.2020 № 1166н "Об утверждении порядка прохождения донорами медицинского обследования и перечня медицинских противопоказаний (временных и постоянных) для сдачи крови и (или) ее компонентов и сроков отвода, которому подлежит лицо при наличии временных медицинских показаний, от донорства крови и (или) ее компонентов"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3678450965"/>
                  </a:ext>
                </a:extLst>
              </a:tr>
              <a:tr h="4908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РФ от 25 ноября 2002 г.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363 "Об утверждении Инструкции по применению компонентов крови"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РФ от 2 апреля 2013 г.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183н "Об утверждении Правил клинического использования донорской крови и (или) ее компонентов"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Приказ Минздрава РФ от 20.10.2020 № 1134н "Об утверждении порядка медицинского обследования реципиента, проведения проб на индивидуальную совместимость, включая биологическую пробу, при трансфузии донорской крови и (или) ее компонентов"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3085211355"/>
                  </a:ext>
                </a:extLst>
              </a:tr>
              <a:tr h="5726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Минздравсоцразвития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РФ от 28 марта 2012 г.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278н "Об утверждении требований к организациям здравоохранения (структурным подразделениям), осуществляющим заготовку, переработку, хранение и обеспечение безопасности донорской крови и ее компонентов, и перечня оборудования для их оснащения"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Приказ Минздрава РФ от 28.10.2020 № 1167н "Об утверждении требований к организации деятельности субъектов обращения донорской крови и (или) ее компонентов по заготовке, хранению, транспортировке донорской крови и (или) ее компонентов, включая штатные нормативы и стандарт оснащения"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3919060370"/>
                  </a:ext>
                </a:extLst>
              </a:tr>
              <a:tr h="8182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РФ от 16 февраля 2004 г. N 82 "О совершенствовании работы по профилактике посттрансфузионных осложнений"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РФ от 3 июня 2013 г. N 348н "О Порядке представления информации о реакциях и об осложнениях, возникших у реципиентов в связи с трансфузией (переливанием) донорской крови и (или) ее компонентов, в федеральный орган исполнительной власти, осуществляющий функции по организации деятельности службы крови"</a:t>
                      </a:r>
                      <a:endParaRPr lang="ru-RU" sz="1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Приказ Минздрава РФ от 20.10.2020 № 1128н "О порядке представления информации о реакциях и об осложнениях, возникших у реципиентов в связи с трансфузией (переливанием) донорской крови и (или) ее компонентов, в уполномоченный федеральный орган исполнительной власти, осуществляющий функции по организации деятельности службы крови"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4219921836"/>
                  </a:ext>
                </a:extLst>
              </a:tr>
              <a:tr h="5726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Приказ Минздрава СССР от 7 августа 1985 г. </a:t>
                      </a:r>
                      <a:r>
                        <a:rPr lang="ru-RU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1055 "Об утверждении форм первичной медицинской документации для учреждений службы крови"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Приказ Минздрава РФ от 27.10.2020 № 1157н "Об утверждении унифицированных форм медицинской документации, в том числе в форме электронных документов, связанных с донорством крови и (или) ее компонентов и клиническим использованием донорской крови и (или) ее компонентов, и порядков их заполнения"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1499570214"/>
                  </a:ext>
                </a:extLst>
              </a:tr>
              <a:tr h="4908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Форма отраслевой статистической отчетности N 39 "Сведения о заготовке и переработке крови и ее компонентов и препаратов", ежегодные письма Минздрава России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Приказ Минздрава РФ 22.10.2020 № 1138н "Об утверждении формы статистического учета и отчетности № 64 "Сведения о заготовке, хранении, транспортировке и клиническом использовании донорской крови и (или) ее компонентов" и порядка ее заполнения"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1215756668"/>
                  </a:ext>
                </a:extLst>
              </a:tr>
              <a:tr h="3271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 было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Приказ Минздрава РФ от 28.10.2020 № 1170н "Об утверждении порядка оказания медицинской помощи населению по профилю "трансфузиология"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2410042071"/>
                  </a:ext>
                </a:extLst>
              </a:tr>
              <a:tr h="5726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 было</a:t>
                      </a:r>
                      <a:endParaRPr lang="ru-RU" sz="1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 Приказ Минздрава РФ от 26.10.2020 № 1148н "Об утверждении требований к организации системы безопасности деятельности субъектов обращения донорской крови и (или) ее компонентов при заготовке, хранении, транспортировке и клиническом использовании донорской крови и (или) ее компонентов"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64" marR="5464" marT="3415" marB="0"/>
                </a:tc>
                <a:extLst>
                  <a:ext uri="{0D108BD9-81ED-4DB2-BD59-A6C34878D82A}">
                    <a16:rowId xmlns:a16="http://schemas.microsoft.com/office/drawing/2014/main" val="14022128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1102F04-960A-6F4F-9C2C-66259002C660}"/>
              </a:ext>
            </a:extLst>
          </p:cNvPr>
          <p:cNvSpPr txBox="1"/>
          <p:nvPr/>
        </p:nvSpPr>
        <p:spPr>
          <a:xfrm>
            <a:off x="7777344" y="6453336"/>
            <a:ext cx="136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0E7B22-7852-BC47-A134-ED50404202AA}"/>
              </a:ext>
            </a:extLst>
          </p:cNvPr>
          <p:cNvSpPr/>
          <p:nvPr/>
        </p:nvSpPr>
        <p:spPr bwMode="auto">
          <a:xfrm>
            <a:off x="4419600" y="1219200"/>
            <a:ext cx="4616156" cy="7620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3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2211086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Приказ Минздрава России от 20.10.2020 N 1134н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"Об утверждении порядка медицинского обследования реципиента, проведения проб на индивидуальную совместимость, включая биологическую пробу, при трансфузии донорской крови и (или) ее компонентов"</a:t>
            </a:r>
          </a:p>
        </p:txBody>
      </p:sp>
    </p:spTree>
    <p:extLst>
      <p:ext uri="{BB962C8B-B14F-4D97-AF65-F5344CB8AC3E}">
        <p14:creationId xmlns:p14="http://schemas.microsoft.com/office/powerpoint/2010/main" val="3343396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516" y="3645024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19. Перед переливанием …, врач, проводящий трансфузию, выполняет контрольную проверку AB0 </a:t>
            </a:r>
            <a:r>
              <a:rPr lang="ru-RU" sz="2400" b="1" dirty="0"/>
              <a:t>и резус-принадлежности реципиента </a:t>
            </a:r>
            <a:r>
              <a:rPr lang="ru-RU" sz="2400" b="1" dirty="0">
                <a:solidFill>
                  <a:srgbClr val="FF0000"/>
                </a:solidFill>
              </a:rPr>
              <a:t>и донора</a:t>
            </a:r>
            <a:r>
              <a:rPr lang="ru-RU" sz="2400" dirty="0"/>
              <a:t>, а также пробу на индивидуальную совместимость образца крови реципиента с эритроцитами донора методом исследования на плоскости.</a:t>
            </a:r>
            <a:endParaRPr lang="en-US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9B4608-4DC1-8A4B-99B3-0D2FFF911C55}"/>
              </a:ext>
            </a:extLst>
          </p:cNvPr>
          <p:cNvSpPr/>
          <p:nvPr/>
        </p:nvSpPr>
        <p:spPr>
          <a:xfrm>
            <a:off x="683568" y="908720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Приказ Минздрава России от 20.10.2020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1134н</a:t>
            </a:r>
            <a:b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"Об утверждении порядка медицинского обследования реципиента …»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55958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884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</a:rPr>
              <a:t>доноры, имеющие варианты антигена D (</a:t>
            </a:r>
            <a:r>
              <a:rPr lang="ru-RU" dirty="0" err="1">
                <a:latin typeface="Calibri" panose="020F0502020204030204" pitchFamily="34" charset="0"/>
              </a:rPr>
              <a:t>Dweak</a:t>
            </a:r>
            <a:r>
              <a:rPr lang="ru-RU" dirty="0">
                <a:latin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</a:rPr>
              <a:t>Dparcial</a:t>
            </a:r>
            <a:r>
              <a:rPr lang="ru-RU" dirty="0">
                <a:latin typeface="Calibri" panose="020F0502020204030204" pitchFamily="34" charset="0"/>
              </a:rPr>
              <a:t>), считаются резус (D)-положительными.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55D942-14D3-854D-94B8-943487F8CB46}"/>
              </a:ext>
            </a:extLst>
          </p:cNvPr>
          <p:cNvSpPr/>
          <p:nvPr/>
        </p:nvSpPr>
        <p:spPr>
          <a:xfrm>
            <a:off x="395536" y="980728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</a:rPr>
              <a:t>Еще одна причина не определять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RhD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</a:rPr>
              <a:t>мешка в лечебном отделении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B45781-4369-FE4B-9146-367E28A01D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186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51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BA0B43-C26D-3D4C-BB3C-2F51D0584E4B}"/>
              </a:ext>
            </a:extLst>
          </p:cNvPr>
          <p:cNvSpPr/>
          <p:nvPr/>
        </p:nvSpPr>
        <p:spPr>
          <a:xfrm>
            <a:off x="143508" y="908720"/>
            <a:ext cx="8856984" cy="5642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Bef>
                <a:spcPts val="1100"/>
              </a:spcBef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8. При скрининге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аллоиммунных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 антител в образцах крови доноров применяется панель стандартных эритроцитов, предназначенная для определения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аллоиммунных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 антиэритроцитарных антител. Панель стандартных эритроцитов должна включать образцы эритроцитов не менее чем от 3 доноров, не допускается применение смеси (пула) образцов эритроцитов. Скрининг проводится в непрямом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антиглобулиновом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 тесте или в тесте с аналогичной чувствительностью.</a:t>
            </a:r>
          </a:p>
          <a:p>
            <a:pPr indent="342900" algn="just">
              <a:spcBef>
                <a:spcPts val="1100"/>
              </a:spcBef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9. В каждую серию исследований включаются "положительный" и "отрицательный" контроли (образцы сывороток, содержащие и не содержащие антитела).</a:t>
            </a:r>
          </a:p>
          <a:p>
            <a:pPr indent="342900" algn="just">
              <a:spcBef>
                <a:spcPts val="1100"/>
              </a:spcBef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10. При выявлении в образце крови донора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аллоиммунных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 антител к антигенам эритроцитов донорская кровь и ее компоненты, заготовленные от данной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донации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, бракуются, повторное иммунологическое исследование осуществляется не ранее чем через 180 календарных дней.</a:t>
            </a:r>
          </a:p>
          <a:p>
            <a:pPr indent="342900" algn="just">
              <a:spcBef>
                <a:spcPts val="1100"/>
              </a:spcBef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11. В случае получения положительного результата при повторном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иммунологическом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 исследовании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аллоиммунных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 антител к антигенам эритроцитов исследуемый образец крови донора признается положительным. Донору оформляется постоянный медицинский отвод (за исключением доноров плазмы для производства лекарственных средств).</a:t>
            </a:r>
          </a:p>
          <a:p>
            <a:pPr indent="342900" algn="just">
              <a:spcBef>
                <a:spcPts val="1100"/>
              </a:spcBef>
            </a:pP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22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905" y="260648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11. …</a:t>
            </a:r>
          </a:p>
          <a:p>
            <a:r>
              <a:rPr lang="ru-RU" dirty="0">
                <a:solidFill>
                  <a:srgbClr val="000000"/>
                </a:solidFill>
              </a:rPr>
              <a:t>определение антигена эритроцитов K1 системы </a:t>
            </a:r>
            <a:r>
              <a:rPr lang="ru-RU" dirty="0" err="1">
                <a:solidFill>
                  <a:srgbClr val="000000"/>
                </a:solidFill>
              </a:rPr>
              <a:t>Kell</a:t>
            </a:r>
            <a:r>
              <a:rPr lang="ru-RU" dirty="0">
                <a:solidFill>
                  <a:srgbClr val="000000"/>
                </a:solidFill>
              </a:rPr>
              <a:t> (далее - антиген K);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определение антигенов эритроцитов C, c, E, e лицам женского пола в возрасте до 18 лет и женщинам детородного возраста, реципиентам, которым показаны повторные трансфузии, реципиентам, у которых когда-либо выявлялись </a:t>
            </a:r>
            <a:r>
              <a:rPr lang="ru-RU" dirty="0" err="1">
                <a:solidFill>
                  <a:srgbClr val="000000"/>
                </a:solidFill>
              </a:rPr>
              <a:t>аллоиммунные</a:t>
            </a:r>
            <a:r>
              <a:rPr lang="ru-RU" dirty="0">
                <a:solidFill>
                  <a:srgbClr val="000000"/>
                </a:solidFill>
              </a:rPr>
              <a:t> антитела, а также реципиентам, у которых в анамнезе отмечены несовместимые трансфузии;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скрининг </a:t>
            </a:r>
            <a:r>
              <a:rPr lang="ru-RU" dirty="0" err="1">
                <a:solidFill>
                  <a:srgbClr val="000000"/>
                </a:solidFill>
              </a:rPr>
              <a:t>аллоиммунных</a:t>
            </a:r>
            <a:r>
              <a:rPr lang="ru-RU" dirty="0">
                <a:solidFill>
                  <a:srgbClr val="000000"/>
                </a:solidFill>
              </a:rPr>
              <a:t> антител к антигенам эритроцитов с использованием панели стандартных эритроцитов, состоящей не менее чем из 3 видов клеток, </a:t>
            </a:r>
            <a:r>
              <a:rPr lang="ru-RU" dirty="0" err="1">
                <a:solidFill>
                  <a:srgbClr val="000000"/>
                </a:solidFill>
              </a:rPr>
              <a:t>типированных</a:t>
            </a:r>
            <a:r>
              <a:rPr lang="ru-RU" dirty="0">
                <a:solidFill>
                  <a:srgbClr val="000000"/>
                </a:solidFill>
              </a:rPr>
              <a:t> по антигенам C, c, E, e, K, </a:t>
            </a:r>
            <a:r>
              <a:rPr lang="ru-RU" dirty="0" err="1">
                <a:solidFill>
                  <a:srgbClr val="000000"/>
                </a:solidFill>
              </a:rPr>
              <a:t>Кидд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Даффи</a:t>
            </a:r>
            <a:r>
              <a:rPr lang="ru-RU" dirty="0">
                <a:solidFill>
                  <a:srgbClr val="000000"/>
                </a:solidFill>
              </a:rPr>
              <a:t>, Лютеран, MNS, </a:t>
            </a:r>
            <a:r>
              <a:rPr lang="ru-RU" dirty="0" err="1">
                <a:solidFill>
                  <a:srgbClr val="000000"/>
                </a:solidFill>
              </a:rPr>
              <a:t>Левис</a:t>
            </a:r>
            <a:r>
              <a:rPr lang="ru-RU" dirty="0">
                <a:solidFill>
                  <a:srgbClr val="000000"/>
                </a:solidFill>
              </a:rPr>
              <a:t>. Скрининг проводится в непрямом </a:t>
            </a:r>
            <a:r>
              <a:rPr lang="ru-RU" dirty="0" err="1">
                <a:solidFill>
                  <a:srgbClr val="000000"/>
                </a:solidFill>
              </a:rPr>
              <a:t>антиглобулиновом</a:t>
            </a:r>
            <a:r>
              <a:rPr lang="ru-RU" dirty="0">
                <a:solidFill>
                  <a:srgbClr val="000000"/>
                </a:solidFill>
              </a:rPr>
              <a:t> тесте. В каждую серию исследований включаются "положительный" и "отрицательный" контроли (образцы сывороток, содержащие и не содержащие антитела). Не допускается применение смеси (пула) образцов эритроцитов для скрининга </a:t>
            </a:r>
            <a:r>
              <a:rPr lang="ru-RU" dirty="0" err="1">
                <a:solidFill>
                  <a:srgbClr val="000000"/>
                </a:solidFill>
              </a:rPr>
              <a:t>аллоиммунных</a:t>
            </a:r>
            <a:r>
              <a:rPr lang="ru-RU" dirty="0">
                <a:solidFill>
                  <a:srgbClr val="000000"/>
                </a:solidFill>
              </a:rPr>
              <a:t> антител;</a:t>
            </a:r>
          </a:p>
          <a:p>
            <a:r>
              <a:rPr lang="ru-RU" b="1" dirty="0">
                <a:solidFill>
                  <a:srgbClr val="FF0000"/>
                </a:solidFill>
              </a:rPr>
              <a:t>ЗАБЫЛИ КОНТРОЛЬ КАЧЕСТВА ОПРЕДЕЛЕНИЯ АНТИГЕНОВ?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3836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F6845E-94D0-6842-94C3-4789EB7FDB48}"/>
              </a:ext>
            </a:extLst>
          </p:cNvPr>
          <p:cNvSpPr/>
          <p:nvPr/>
        </p:nvSpPr>
        <p:spPr>
          <a:xfrm>
            <a:off x="2123728" y="161706"/>
            <a:ext cx="4733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000000"/>
                </a:solidFill>
              </a:rPr>
              <a:t>transfusion.ru</a:t>
            </a:r>
            <a:r>
              <a:rPr lang="ru-RU" sz="2400" b="1" dirty="0">
                <a:solidFill>
                  <a:srgbClr val="000000"/>
                </a:solidFill>
              </a:rPr>
              <a:t>/2020/10-28-1.pdf</a:t>
            </a: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3465839B-B356-D446-A89F-74FE594B4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005" y="908720"/>
            <a:ext cx="7777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4F5311-19D2-724D-BB7D-569EB53ED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11" y="1052736"/>
            <a:ext cx="3980577" cy="55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>
                <a:solidFill>
                  <a:srgbClr val="000000"/>
                </a:solidFill>
              </a:rPr>
              <a:t>Нормативные документы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13695" r="20192" b="5819"/>
          <a:stretch/>
        </p:blipFill>
        <p:spPr bwMode="auto">
          <a:xfrm>
            <a:off x="1600200" y="990600"/>
            <a:ext cx="5867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8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301"/>
    </mc:Choice>
    <mc:Fallback xmlns="">
      <p:transition advTm="2530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F865CC-C45C-3B41-B7D7-0AAE60698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35" y="0"/>
            <a:ext cx="522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72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D259A9-D753-B141-8F4F-7446109FF1D2}"/>
              </a:ext>
            </a:extLst>
          </p:cNvPr>
          <p:cNvSpPr txBox="1"/>
          <p:nvPr/>
        </p:nvSpPr>
        <p:spPr>
          <a:xfrm>
            <a:off x="730301" y="504883"/>
            <a:ext cx="72859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345 </a:t>
            </a:r>
            <a:r>
              <a:rPr lang="ru-RU" sz="3600" b="1" dirty="0">
                <a:solidFill>
                  <a:srgbClr val="000000"/>
                </a:solidFill>
              </a:rPr>
              <a:t>антигенов на эритроците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>
                <a:solidFill>
                  <a:srgbClr val="000000"/>
                </a:solidFill>
              </a:rPr>
              <a:t>в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</a:rPr>
              <a:t>43 систем групп крови</a:t>
            </a: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id="{28869CDE-027B-8C40-9B27-3CC2F848C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418" y="1953200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14E47-2BBA-5C4F-AFFA-5EA0F547C4D1}"/>
              </a:ext>
            </a:extLst>
          </p:cNvPr>
          <p:cNvSpPr txBox="1"/>
          <p:nvPr/>
        </p:nvSpPr>
        <p:spPr>
          <a:xfrm>
            <a:off x="587949" y="4724400"/>
            <a:ext cx="24545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Еще антигены:</a:t>
            </a:r>
          </a:p>
          <a:p>
            <a:r>
              <a:rPr lang="ru-RU" sz="2400" dirty="0">
                <a:solidFill>
                  <a:srgbClr val="000000"/>
                </a:solidFill>
              </a:rPr>
              <a:t>Коллекции	14</a:t>
            </a:r>
          </a:p>
          <a:p>
            <a:r>
              <a:rPr lang="ru-RU" sz="2400" dirty="0">
                <a:solidFill>
                  <a:srgbClr val="000000"/>
                </a:solidFill>
              </a:rPr>
              <a:t>700 серии	18</a:t>
            </a:r>
          </a:p>
          <a:p>
            <a:r>
              <a:rPr lang="ru-RU" sz="2400" dirty="0">
                <a:solidFill>
                  <a:srgbClr val="000000"/>
                </a:solidFill>
              </a:rPr>
              <a:t>900 серии	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93024-438F-2849-9B3A-F521B6533847}"/>
              </a:ext>
            </a:extLst>
          </p:cNvPr>
          <p:cNvSpPr txBox="1"/>
          <p:nvPr/>
        </p:nvSpPr>
        <p:spPr>
          <a:xfrm>
            <a:off x="7777344" y="6453336"/>
            <a:ext cx="136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BB624E-88B1-A940-9197-1B7C1CC18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66"/>
            <a:ext cx="9144000" cy="2355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03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0F9300-E5C1-3044-A420-F3AEFE52C245}"/>
              </a:ext>
            </a:extLst>
          </p:cNvPr>
          <p:cNvSpPr/>
          <p:nvPr/>
        </p:nvSpPr>
        <p:spPr>
          <a:xfrm>
            <a:off x="611560" y="474345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Из Руководства Совета Европы, 20я редакция (2020)</a:t>
            </a:r>
          </a:p>
          <a:p>
            <a:endParaRPr lang="ru-RU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Стандарт</a:t>
            </a:r>
          </a:p>
          <a:p>
            <a:endParaRPr lang="ru-RU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8.3.1.1. Необходимо внедрить процедуры контроля качества для реагентов, методов и оборудования, используемых для типирования антигенов ABO, </a:t>
            </a:r>
            <a:r>
              <a:rPr lang="ru-RU" b="1" dirty="0" err="1">
                <a:solidFill>
                  <a:srgbClr val="000000"/>
                </a:solidFill>
              </a:rPr>
              <a:t>RhD</a:t>
            </a:r>
            <a:r>
              <a:rPr lang="ru-RU" b="1" dirty="0">
                <a:solidFill>
                  <a:srgbClr val="000000"/>
                </a:solidFill>
              </a:rPr>
              <a:t> и других групп крови, а также обнаружения и идентификации антител. Частота контроля зависит от используемого метода.</a:t>
            </a:r>
          </a:p>
          <a:p>
            <a:endParaRPr lang="ru-RU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Контроль качества реагентов и методик</a:t>
            </a:r>
          </a:p>
          <a:p>
            <a:endParaRPr lang="ru-RU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Рекомендуемые процедуры контроля качества применяются к реагентам, используемым для ручных и автоматизированных методов. Следует учесть, что реагенты для автоматических приборов обычно специфичны для этого прибора.</a:t>
            </a:r>
          </a:p>
        </p:txBody>
      </p:sp>
    </p:spTree>
    <p:extLst>
      <p:ext uri="{BB962C8B-B14F-4D97-AF65-F5344CB8AC3E}">
        <p14:creationId xmlns:p14="http://schemas.microsoft.com/office/powerpoint/2010/main" val="2949948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0F9300-E5C1-3044-A420-F3AEFE52C245}"/>
              </a:ext>
            </a:extLst>
          </p:cNvPr>
          <p:cNvSpPr/>
          <p:nvPr/>
        </p:nvSpPr>
        <p:spPr>
          <a:xfrm>
            <a:off x="611560" y="474345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r>
              <a:rPr lang="ru-RU" b="1" dirty="0">
                <a:solidFill>
                  <a:srgbClr val="000000"/>
                </a:solidFill>
              </a:rPr>
              <a:t>Каждую новую серию реагентов необходимо проверять на соответствие спецификациям.</a:t>
            </a:r>
          </a:p>
          <a:p>
            <a:endParaRPr lang="ru-RU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При тестировании на антигены контроль качества должен включать положительный, предпочтительно гетерозиготный, и отрицательный контроли. </a:t>
            </a:r>
          </a:p>
          <a:p>
            <a:endParaRPr lang="ru-RU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Для тестирования антител включают положительный, предпочтительно слабый контроль.</a:t>
            </a:r>
          </a:p>
          <a:p>
            <a:endParaRPr lang="ru-RU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Контроль следует проводить с каждой серией тестов или, по крайней мере, один раз в день при условии, что на протяжении всего теста используются одни и те же реагенты.</a:t>
            </a:r>
          </a:p>
        </p:txBody>
      </p:sp>
    </p:spTree>
    <p:extLst>
      <p:ext uri="{BB962C8B-B14F-4D97-AF65-F5344CB8AC3E}">
        <p14:creationId xmlns:p14="http://schemas.microsoft.com/office/powerpoint/2010/main" val="3530750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0F9300-E5C1-3044-A420-F3AEFE52C245}"/>
              </a:ext>
            </a:extLst>
          </p:cNvPr>
          <p:cNvSpPr/>
          <p:nvPr/>
        </p:nvSpPr>
        <p:spPr>
          <a:xfrm>
            <a:off x="611560" y="474345"/>
            <a:ext cx="7920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Из Руководства Совета Европы, 20я редакция (2020)</a:t>
            </a:r>
          </a:p>
          <a:p>
            <a:endParaRPr lang="ru-RU" b="1" dirty="0">
              <a:solidFill>
                <a:srgbClr val="000000"/>
              </a:solidFill>
            </a:endParaRPr>
          </a:p>
          <a:p>
            <a:endParaRPr lang="ru-RU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8.3.3. Стандарт внешнего обеспечения качества (проверка квалификации)</a:t>
            </a:r>
          </a:p>
          <a:p>
            <a:r>
              <a:rPr lang="ru-RU" b="1" dirty="0">
                <a:solidFill>
                  <a:srgbClr val="000000"/>
                </a:solidFill>
              </a:rPr>
              <a:t>8.3.3.1. Качество лабораторных испытаний должно регулярно оцениваться путем участия в формальной системе проверки квалификации, такой как внешняя программа обеспечения качества (Директива 2005/62 / EC, приложение 6.3.5).</a:t>
            </a:r>
          </a:p>
        </p:txBody>
      </p:sp>
    </p:spTree>
    <p:extLst>
      <p:ext uri="{BB962C8B-B14F-4D97-AF65-F5344CB8AC3E}">
        <p14:creationId xmlns:p14="http://schemas.microsoft.com/office/powerpoint/2010/main" val="3525919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Контроль качества</a:t>
            </a:r>
            <a:r>
              <a:rPr lang="en-GB" sz="2800" dirty="0"/>
              <a:t>, </a:t>
            </a:r>
            <a:r>
              <a:rPr lang="ru-RU" sz="2800" dirty="0"/>
              <a:t>иммуногематология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71600"/>
            <a:ext cx="7456487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ru-RU" sz="3200" dirty="0"/>
              <a:t>Регулярная проверка </a:t>
            </a:r>
          </a:p>
          <a:p>
            <a:pPr marL="0" indent="0">
              <a:spcAft>
                <a:spcPts val="600"/>
              </a:spcAft>
              <a:buClr>
                <a:schemeClr val="tx1"/>
              </a:buClr>
              <a:buNone/>
            </a:pPr>
            <a:endParaRPr lang="ru-RU" sz="3200" dirty="0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Материалов и методов тестирования</a:t>
            </a:r>
            <a:endParaRPr lang="en-US" sz="3200" dirty="0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Рабочих процедур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200" dirty="0"/>
              <a:t>Оборудования/приборов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ru-RU" sz="3200" dirty="0"/>
          </a:p>
          <a:p>
            <a:pPr marL="457200" lvl="1" indent="0">
              <a:buClr>
                <a:schemeClr val="tx1"/>
              </a:buClr>
              <a:buNone/>
            </a:pPr>
            <a:endParaRPr lang="ru-RU" sz="3200" dirty="0"/>
          </a:p>
          <a:p>
            <a:pPr marL="457200" lvl="1" indent="0">
              <a:buClr>
                <a:schemeClr val="tx1"/>
              </a:buClr>
              <a:buNone/>
            </a:pPr>
            <a:r>
              <a:rPr lang="ru-RU" sz="3200" dirty="0"/>
              <a:t>является обязательной и обеспечивает точность и безопасность при определении группы крови. </a:t>
            </a:r>
            <a:endParaRPr lang="en-US" sz="3200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fr-CH" sz="3200" dirty="0"/>
          </a:p>
        </p:txBody>
      </p:sp>
    </p:spTree>
    <p:extLst>
      <p:ext uri="{BB962C8B-B14F-4D97-AF65-F5344CB8AC3E}">
        <p14:creationId xmlns:p14="http://schemas.microsoft.com/office/powerpoint/2010/main" val="2351414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83866" y="3273765"/>
            <a:ext cx="8001000" cy="1258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660066"/>
              </a:buClr>
              <a:buFont typeface="Wingdings" pitchFamily="2" charset="2"/>
              <a:buNone/>
            </a:pPr>
            <a:r>
              <a:rPr lang="ru-RU" altLang="en-US" sz="2400" dirty="0">
                <a:solidFill>
                  <a:srgbClr val="0070C0"/>
                </a:solidFill>
              </a:rPr>
              <a:t>Контроль качества  необходим, </a:t>
            </a:r>
            <a:r>
              <a:rPr lang="ru-RU" altLang="en-US" sz="24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чтобы </a:t>
            </a:r>
            <a:r>
              <a:rPr lang="ru-RU" altLang="en-US" sz="2400" b="1" u="sng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удостовериться в надежности результатов пациентов</a:t>
            </a:r>
            <a:r>
              <a:rPr lang="ru-RU" altLang="en-US" sz="24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CA" altLang="en-US" sz="24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algn="ctr">
              <a:buClr>
                <a:srgbClr val="009900"/>
              </a:buClr>
              <a:buFont typeface="Times" pitchFamily="18" charset="0"/>
              <a:buNone/>
            </a:pPr>
            <a:endParaRPr lang="en-US" altLang="en-US" sz="28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7350" y="228600"/>
            <a:ext cx="7543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2800" dirty="0">
                <a:solidFill>
                  <a:srgbClr val="000000"/>
                </a:solidFill>
              </a:rPr>
              <a:t>Почему необходим контроль качества?</a:t>
            </a: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4663283" y="4464577"/>
            <a:ext cx="43322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ctr">
              <a:spcBef>
                <a:spcPct val="0"/>
              </a:spcBef>
              <a:buFont typeface="Times" pitchFamily="18" charset="0"/>
              <a:buNone/>
            </a:pPr>
            <a:r>
              <a:rPr lang="ru-RU" altLang="en-US" sz="2000" b="1" dirty="0"/>
              <a:t>Принятие обоснованного решения</a:t>
            </a:r>
            <a:endParaRPr lang="en-US" altLang="en-US" sz="2000" b="1" dirty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600871" y="4484951"/>
            <a:ext cx="3505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ctr">
              <a:spcBef>
                <a:spcPct val="0"/>
              </a:spcBef>
              <a:buFont typeface="Times" pitchFamily="18" charset="0"/>
              <a:buNone/>
            </a:pPr>
            <a:r>
              <a:rPr lang="en-US" altLang="en-US" sz="1400" dirty="0"/>
              <a:t> </a:t>
            </a:r>
            <a:r>
              <a:rPr lang="ru-RU" altLang="en-US" sz="2000" b="1" dirty="0"/>
              <a:t>Проведение контроля качества</a:t>
            </a:r>
            <a:endParaRPr lang="en-US" altLang="en-US" sz="1800" b="1" dirty="0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4159250" y="4392619"/>
            <a:ext cx="425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33363" indent="-233363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 typeface="Times" pitchFamily="18" charset="0"/>
              <a:buNone/>
            </a:pPr>
            <a:r>
              <a:rPr lang="en-US" altLang="en-US" sz="3200" b="1" dirty="0"/>
              <a:t>=</a:t>
            </a:r>
            <a:endParaRPr lang="en-US" altLang="en-US" sz="2800" b="1" dirty="0"/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740301" y="1066800"/>
            <a:ext cx="768813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en-US" sz="2000" dirty="0">
                <a:ea typeface="Arial Unicode MS" pitchFamily="34" charset="-128"/>
                <a:cs typeface="Arial Unicode MS" pitchFamily="34" charset="-128"/>
              </a:rPr>
              <a:t>Оборудование и тест-системы дают сбои 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en-US" sz="2000" dirty="0">
                <a:ea typeface="Arial Unicode MS" pitchFamily="34" charset="-128"/>
                <a:cs typeface="Arial Unicode MS" pitchFamily="34" charset="-128"/>
              </a:rPr>
              <a:t>Персонал может делать ошибки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en-US" sz="2000" dirty="0">
                <a:ea typeface="Arial Unicode MS" pitchFamily="34" charset="-128"/>
                <a:cs typeface="Arial Unicode MS" pitchFamily="34" charset="-128"/>
              </a:rPr>
              <a:t>Реагенты могут портиться при неправильном хранении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en-US" sz="2000" dirty="0">
                <a:ea typeface="Arial Unicode MS" pitchFamily="34" charset="-128"/>
                <a:cs typeface="Arial Unicode MS" pitchFamily="34" charset="-128"/>
              </a:rPr>
              <a:t>И другие факторы, приводящие в ошибочным результатам..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endParaRPr lang="en-US" altLang="en-US" sz="2000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00871" y="2514600"/>
            <a:ext cx="8016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60066"/>
              </a:buClr>
              <a:buFont typeface="Wingdings" pitchFamily="2" charset="2"/>
              <a:buNone/>
            </a:pPr>
            <a:r>
              <a:rPr lang="ru-RU" altLang="en-US" dirty="0">
                <a:ea typeface="Arial Unicode MS" pitchFamily="34" charset="-128"/>
                <a:cs typeface="Arial Unicode MS" pitchFamily="34" charset="-128"/>
              </a:rPr>
              <a:t>Результаты лабораторных тестов используются для постановки диагноза и планировании лечения. </a:t>
            </a:r>
            <a:r>
              <a:rPr lang="en-CA" altLang="en-US" dirty="0"/>
              <a:t>     </a:t>
            </a:r>
            <a:endParaRPr lang="en-US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576264" y="4687449"/>
            <a:ext cx="8093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60066"/>
              </a:buClr>
              <a:defRPr/>
            </a:pPr>
            <a:endParaRPr lang="en-CA" sz="2400" b="1" dirty="0">
              <a:solidFill>
                <a:srgbClr val="FF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>
              <a:buClr>
                <a:srgbClr val="660066"/>
              </a:buClr>
              <a:defRPr/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Результаты лабораторных тестов используются для принятия решений о совместимости и переливании крови.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27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8229600" cy="54403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altLang="en-US" sz="2200" dirty="0"/>
              <a:t>В связи с требованиями нормативных </a:t>
            </a:r>
            <a:endParaRPr lang="en-US" altLang="en-US" sz="2200" dirty="0"/>
          </a:p>
          <a:p>
            <a:pPr marL="0" indent="0">
              <a:lnSpc>
                <a:spcPct val="100000"/>
              </a:lnSpc>
            </a:pPr>
            <a:r>
              <a:rPr lang="en-US" altLang="en-US" sz="2200" dirty="0"/>
              <a:t>     </a:t>
            </a:r>
            <a:r>
              <a:rPr lang="ru-RU" altLang="en-US" sz="2200" dirty="0"/>
              <a:t>документов и инструкции производителя </a:t>
            </a:r>
            <a:endParaRPr lang="en-US" altLang="en-US" sz="2200" dirty="0"/>
          </a:p>
          <a:p>
            <a:pPr marL="0" indent="0">
              <a:lnSpc>
                <a:spcPct val="100000"/>
              </a:lnSpc>
            </a:pPr>
            <a:r>
              <a:rPr lang="en-US" altLang="en-US" sz="2200" dirty="0"/>
              <a:t>     </a:t>
            </a:r>
            <a:r>
              <a:rPr lang="ru-RU" altLang="en-US" sz="2200" dirty="0"/>
              <a:t>реагентов / оборудования.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altLang="en-US" sz="2200" dirty="0"/>
              <a:t>По экономическим соображениям: стоимость контроля </a:t>
            </a:r>
            <a:endParaRPr lang="en-US" altLang="en-US" sz="2200" dirty="0"/>
          </a:p>
          <a:p>
            <a:pPr marL="0" indent="0">
              <a:lnSpc>
                <a:spcPct val="100000"/>
              </a:lnSpc>
            </a:pPr>
            <a:r>
              <a:rPr lang="en-US" altLang="en-US" sz="2200" dirty="0"/>
              <a:t>     </a:t>
            </a:r>
            <a:r>
              <a:rPr lang="ru-RU" altLang="en-US" sz="2200" dirty="0"/>
              <a:t>и профилактики намного меньше стоимости выданных</a:t>
            </a:r>
            <a:endParaRPr lang="en-US" altLang="en-US" sz="2200" dirty="0"/>
          </a:p>
          <a:p>
            <a:pPr marL="0" indent="0">
              <a:lnSpc>
                <a:spcPct val="100000"/>
              </a:lnSpc>
            </a:pPr>
            <a:r>
              <a:rPr lang="en-US" altLang="en-US" sz="2200" dirty="0"/>
              <a:t>    </a:t>
            </a:r>
            <a:r>
              <a:rPr lang="ru-RU" altLang="en-US" sz="2200" dirty="0"/>
              <a:t> ошибочных результатов и последующих претензий, </a:t>
            </a:r>
            <a:endParaRPr lang="en-US" altLang="en-US" sz="2200" dirty="0"/>
          </a:p>
          <a:p>
            <a:pPr marL="0" indent="0">
              <a:lnSpc>
                <a:spcPct val="100000"/>
              </a:lnSpc>
            </a:pPr>
            <a:r>
              <a:rPr lang="en-US" altLang="en-US" sz="2200" dirty="0"/>
              <a:t>     </a:t>
            </a:r>
            <a:r>
              <a:rPr lang="ru-RU" altLang="en-US" sz="2200" dirty="0"/>
              <a:t>перестановки образцов, потери репутации и тд.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altLang="en-US" sz="2200" dirty="0"/>
              <a:t>Для поддержания и повышения репутации лаборатории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altLang="en-US" sz="2200" dirty="0"/>
              <a:t>Для защиты лаборатории при аудитах и проверках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altLang="en-US" sz="2200" dirty="0"/>
              <a:t>Для выявления проблемных тест-систем и аргументации претензий поставщикам/производителям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altLang="en-US" sz="2200" dirty="0"/>
              <a:t>Для сертификации / аккредитации</a:t>
            </a:r>
            <a:endParaRPr lang="en-US" altLang="en-US" sz="2200" dirty="0"/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381000" y="76200"/>
            <a:ext cx="7543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2800" dirty="0">
                <a:solidFill>
                  <a:srgbClr val="000000"/>
                </a:solidFill>
              </a:rPr>
              <a:t>Зачем еще необходим контроль качества?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00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dirty="0"/>
            </a:br>
            <a:r>
              <a:rPr lang="ru-RU" sz="2800" dirty="0"/>
              <a:t>Цель контроля качества</a:t>
            </a:r>
            <a:r>
              <a:rPr lang="en-US" sz="2200" dirty="0"/>
              <a:t>:</a:t>
            </a:r>
            <a:br>
              <a:rPr lang="en-US" sz="2200" dirty="0"/>
            </a:b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43000"/>
            <a:ext cx="6762750" cy="4525963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sz="2200" dirty="0"/>
              <a:t>Выполнение правильных тестов / анализов на правильных образцах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sz="2200" dirty="0"/>
              <a:t>Обеспечение качества результатов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sz="2200" dirty="0"/>
              <a:t>Удостоверьтесь, что правильный компонент крови / -продукт выдается правильному пациенту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sz="2200" dirty="0"/>
              <a:t>Анализ должен быть надежным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sz="2200" dirty="0"/>
              <a:t>Подробные описания контроля реагентов и процедур описаны в</a:t>
            </a:r>
            <a:r>
              <a:rPr lang="en-US" sz="2200" dirty="0"/>
              <a:t>:</a:t>
            </a:r>
          </a:p>
          <a:p>
            <a:pPr marL="457200" lvl="1" indent="0" algn="ctr">
              <a:buClr>
                <a:schemeClr val="tx1"/>
              </a:buClr>
              <a:buNone/>
              <a:defRPr/>
            </a:pPr>
            <a:r>
              <a:rPr lang="en-US" sz="2400" b="1" dirty="0">
                <a:solidFill>
                  <a:srgbClr val="00B050"/>
                </a:solidFill>
              </a:rPr>
              <a:t>“</a:t>
            </a:r>
            <a:r>
              <a:rPr lang="ru-RU" sz="2400" b="1" dirty="0">
                <a:solidFill>
                  <a:srgbClr val="00B050"/>
                </a:solidFill>
              </a:rPr>
              <a:t>Руководство по подготовке, использованию и контролю качества компонентов крови</a:t>
            </a:r>
            <a:r>
              <a:rPr lang="en-US" sz="2400" b="1" dirty="0">
                <a:solidFill>
                  <a:srgbClr val="00B050"/>
                </a:solidFill>
              </a:rPr>
              <a:t>” </a:t>
            </a:r>
          </a:p>
          <a:p>
            <a:pPr marL="457200" lvl="1" indent="0" algn="ctr">
              <a:buClr>
                <a:schemeClr val="tx1"/>
              </a:buClr>
              <a:buNone/>
              <a:defRPr/>
            </a:pPr>
            <a:r>
              <a:rPr lang="en-US" sz="1600" dirty="0"/>
              <a:t>(Council of Europe) </a:t>
            </a: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655312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23F6D0-4B93-B94B-A1EA-35E62E127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863"/>
            <a:ext cx="9144000" cy="297227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B3215C6-F786-AF4A-9742-05A8065B0A69}"/>
              </a:ext>
            </a:extLst>
          </p:cNvPr>
          <p:cNvSpPr/>
          <p:nvPr/>
        </p:nvSpPr>
        <p:spPr bwMode="auto">
          <a:xfrm>
            <a:off x="4724400" y="3124200"/>
            <a:ext cx="3505200" cy="4572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92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>
                <a:solidFill>
                  <a:srgbClr val="000000"/>
                </a:solidFill>
              </a:rPr>
              <a:t>Нормативные документы</a:t>
            </a:r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4F9D9FC8-8484-B74D-AD18-9F24B91CD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2133600"/>
            <a:ext cx="7632848" cy="410371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4.2. Обеспечить в 2000-2002 годах разработку нормативных документов по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внутрилабораторному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контролю качества неколичественных лабораторных исследований.</a:t>
            </a:r>
            <a:b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Министр</a:t>
            </a:r>
            <a:b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Ю.Л.Шевченко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987"/>
    </mc:Choice>
    <mc:Fallback xmlns="">
      <p:transition advTm="2998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520751-4B6D-7641-A432-5AF38855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29"/>
            <a:ext cx="9144000" cy="6760156"/>
          </a:xfrm>
          <a:prstGeom prst="rect">
            <a:avLst/>
          </a:prstGeom>
        </p:spPr>
      </p:pic>
      <p:sp>
        <p:nvSpPr>
          <p:cNvPr id="5" name="Прямоугольник: скругленные углы 5">
            <a:extLst>
              <a:ext uri="{FF2B5EF4-FFF2-40B4-BE49-F238E27FC236}">
                <a16:creationId xmlns:a16="http://schemas.microsoft.com/office/drawing/2014/main" id="{A62EA174-5A3F-B94B-8116-EE89C4BCCB6C}"/>
              </a:ext>
            </a:extLst>
          </p:cNvPr>
          <p:cNvSpPr/>
          <p:nvPr/>
        </p:nvSpPr>
        <p:spPr bwMode="auto">
          <a:xfrm>
            <a:off x="152400" y="5486400"/>
            <a:ext cx="8915400" cy="1256171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0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F23F9-2406-694B-BD0F-C30485CD050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433C1A-5C6D-C24A-8E9A-B1BFD6F44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082"/>
            <a:ext cx="9144000" cy="4917835"/>
          </a:xfrm>
          <a:prstGeom prst="rect">
            <a:avLst/>
          </a:prstGeom>
        </p:spPr>
      </p:pic>
      <p:sp>
        <p:nvSpPr>
          <p:cNvPr id="5" name="Прямоугольник: скругленные углы 5">
            <a:extLst>
              <a:ext uri="{FF2B5EF4-FFF2-40B4-BE49-F238E27FC236}">
                <a16:creationId xmlns:a16="http://schemas.microsoft.com/office/drawing/2014/main" id="{34760C46-36A8-C046-AEC2-7D67FE1D6A33}"/>
              </a:ext>
            </a:extLst>
          </p:cNvPr>
          <p:cNvSpPr/>
          <p:nvPr/>
        </p:nvSpPr>
        <p:spPr bwMode="auto">
          <a:xfrm>
            <a:off x="76200" y="4724400"/>
            <a:ext cx="8991600" cy="9906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8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/>
              <a:t>IH</a:t>
            </a:r>
            <a:r>
              <a:rPr lang="en-GB" sz="2800" dirty="0"/>
              <a:t>-QC</a:t>
            </a:r>
            <a:r>
              <a:rPr lang="ru-RU" sz="2800" dirty="0"/>
              <a:t> 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b="1" dirty="0"/>
              <a:t>IH</a:t>
            </a:r>
            <a:r>
              <a:rPr lang="en-US" sz="2400" dirty="0"/>
              <a:t>-QC </a:t>
            </a:r>
            <a:r>
              <a:rPr lang="ru-RU" sz="2400" dirty="0"/>
              <a:t>модульная система – компактное и гибкое решение</a:t>
            </a:r>
            <a:r>
              <a:rPr lang="en-US" sz="2400" dirty="0"/>
              <a:t>, </a:t>
            </a:r>
            <a:r>
              <a:rPr lang="ru-RU" sz="2400" dirty="0"/>
              <a:t>соответствующее различным руководствам</a:t>
            </a:r>
            <a:r>
              <a:rPr lang="en-US" sz="2400" dirty="0"/>
              <a:t>.</a:t>
            </a:r>
          </a:p>
          <a:p>
            <a:pPr>
              <a:spcAft>
                <a:spcPts val="300"/>
              </a:spcAft>
            </a:pPr>
            <a:r>
              <a:rPr lang="ru-RU" sz="2400" dirty="0"/>
              <a:t>Состоит из 8 продуктов, содержащих суспензии человеческих эритроцитов для комбинирования в соответствии с вашими потребностями</a:t>
            </a:r>
            <a:r>
              <a:rPr lang="en-US" sz="2400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400" dirty="0">
                <a:ea typeface="+mn-ea"/>
              </a:rPr>
              <a:t>Легко адаптрируема к изменениям в законодательстве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400" dirty="0">
                <a:ea typeface="+mn-ea"/>
              </a:rPr>
              <a:t>Для ручных и автоматизированных тестов</a:t>
            </a:r>
            <a:endParaRPr lang="en-US" sz="2400" dirty="0">
              <a:ea typeface="+mn-ea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400" dirty="0">
                <a:ea typeface="+mn-ea"/>
              </a:rPr>
              <a:t>Объединение необходимых флаконов </a:t>
            </a:r>
            <a:r>
              <a:rPr lang="en-US" sz="2400" dirty="0">
                <a:ea typeface="+mn-ea"/>
              </a:rPr>
              <a:t>– </a:t>
            </a:r>
            <a:r>
              <a:rPr lang="ru-RU" sz="2400" dirty="0">
                <a:ea typeface="+mn-ea"/>
              </a:rPr>
              <a:t>исключение потерь</a:t>
            </a:r>
            <a:endParaRPr lang="en-GB" sz="2400" dirty="0">
              <a:ea typeface="+mn-ea"/>
            </a:endParaRPr>
          </a:p>
          <a:p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3922785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Описание продуктов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9878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2800" dirty="0"/>
            </a:br>
            <a:r>
              <a:rPr lang="ru-RU" sz="2800" dirty="0"/>
              <a:t>Характеристики реактивов</a:t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990600" y="1189037"/>
            <a:ext cx="7848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1300" i="1" dirty="0"/>
          </a:p>
          <a:p>
            <a:pPr marL="0" indent="0">
              <a:buNone/>
            </a:pPr>
            <a:r>
              <a:rPr lang="fr-CH" sz="1000" i="1" dirty="0"/>
              <a:t>N/A: Not applicable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553" y1="8308" x2="6457" y2="95921"/>
                        <a14:foregroundMark x1="3146" y1="29909" x2="8030" y2="40483"/>
                        <a14:foregroundMark x1="11755" y1="26586" x2="11755" y2="42296"/>
                        <a14:foregroundMark x1="1490" y1="24018" x2="1159" y2="44411"/>
                        <a14:backgroundMark x1="662" y1="755" x2="11258" y2="4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2"/>
            <a:ext cx="7315200" cy="400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1861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Новая модульная система</a:t>
            </a:r>
            <a:r>
              <a:rPr lang="en-GB" sz="2800" dirty="0"/>
              <a:t> </a:t>
            </a:r>
            <a:r>
              <a:rPr lang="en-GB" sz="2800" b="1" dirty="0"/>
              <a:t>IH</a:t>
            </a:r>
            <a:r>
              <a:rPr lang="en-GB" sz="2800" dirty="0"/>
              <a:t>-QC</a:t>
            </a:r>
          </a:p>
        </p:txBody>
      </p:sp>
      <p:graphicFrame>
        <p:nvGraphicFramePr>
          <p:cNvPr id="5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098391"/>
              </p:ext>
            </p:extLst>
          </p:nvPr>
        </p:nvGraphicFramePr>
        <p:xfrm>
          <a:off x="151514" y="1033056"/>
          <a:ext cx="8867553" cy="5265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2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IH-QC 1</a:t>
                      </a:r>
                    </a:p>
                    <a:p>
                      <a:pPr marL="92075" marR="0" indent="-920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600" b="0" kern="1200" baseline="-250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ddccee (rr), </a:t>
                      </a:r>
                      <a:r>
                        <a:rPr lang="en-GB" sz="16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GB" sz="1600" b="0" kern="1200" baseline="300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-, K+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-D 0.05 ME/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стандартизован относительно ВОЗ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01/572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международного стандата, проконтролированного внешней аккредитованного референсной лабораторией  методом проточной цитометрии</a:t>
                      </a:r>
                      <a:endParaRPr lang="en-GB" sz="1600" b="0" i="0" u="none" strike="noStrike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Гематокрит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15%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Набор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x 6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пробирки</a:t>
                      </a:r>
                      <a:endParaRPr lang="en-GB" sz="1600" b="0" noProof="0" dirty="0">
                        <a:solidFill>
                          <a:schemeClr val="tx1"/>
                        </a:solidFill>
                        <a:ea typeface="ＭＳ Ｐゴシック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en-GB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IH-QC 2</a:t>
                      </a:r>
                    </a:p>
                    <a:p>
                      <a:pPr marL="185738" marR="0" indent="-1857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 DCcEe (</a:t>
                      </a: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GB" sz="1600" kern="1200" baseline="-25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GB" sz="1600" kern="1200" baseline="-25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C</a:t>
                      </a:r>
                      <a:r>
                        <a:rPr lang="en-GB" sz="16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K-, Fy(a-)</a:t>
                      </a:r>
                    </a:p>
                    <a:p>
                      <a:pPr marL="185738" marR="0" indent="-1857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</a:t>
                      </a: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-Fy</a:t>
                      </a:r>
                      <a:r>
                        <a:rPr lang="en-GB" sz="1600" kern="1200" baseline="30000" noProof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6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дающий положительную реакцию с титром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 4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против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Fy(a+b+) [FY:1,2]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эритроцитов в НПАГТ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5738" marR="0" indent="-1857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Гематокрит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15%</a:t>
                      </a:r>
                    </a:p>
                    <a:p>
                      <a:pPr marL="185738" indent="-185738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Набор 4 x 6 мл пробирки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6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IH-QC 3</a:t>
                      </a:r>
                    </a:p>
                    <a:p>
                      <a:pPr marL="185738" indent="-185738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 DCCee (</a:t>
                      </a: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GB" sz="1600" kern="1200" baseline="-25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GB" sz="1600" kern="1200" baseline="-25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C</a:t>
                      </a:r>
                      <a:r>
                        <a:rPr lang="en-GB" sz="16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K-</a:t>
                      </a:r>
                    </a:p>
                    <a:p>
                      <a:pPr marL="185738" indent="-185738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Анти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-c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дающий положительную реакцию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≤ ++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реакционной силы протий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C+c+ [RH:2,4]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эритроцитов в НПАГТ </a:t>
                      </a:r>
                    </a:p>
                    <a:p>
                      <a:pPr marL="185738" marR="0" indent="-1857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Гематокрит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15%</a:t>
                      </a:r>
                    </a:p>
                    <a:p>
                      <a:pPr marL="185738" indent="-185738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Набор 4 x 6 мл пробирки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8" b="100000" l="5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29" y="1257463"/>
            <a:ext cx="1258084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4" l="0" r="98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0" y="3276600"/>
            <a:ext cx="1356198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0" b="100000" l="10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4" y="4876800"/>
            <a:ext cx="126153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7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Новая модульная система</a:t>
            </a:r>
            <a:r>
              <a:rPr lang="en-GB" sz="2800" dirty="0"/>
              <a:t> </a:t>
            </a:r>
            <a:r>
              <a:rPr lang="en-GB" sz="2800" b="1" dirty="0"/>
              <a:t>IH</a:t>
            </a:r>
            <a:r>
              <a:rPr lang="en-GB" sz="2800" dirty="0"/>
              <a:t>-QC</a:t>
            </a:r>
          </a:p>
        </p:txBody>
      </p:sp>
      <p:graphicFrame>
        <p:nvGraphicFramePr>
          <p:cNvPr id="5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017544"/>
              </p:ext>
            </p:extLst>
          </p:nvPr>
        </p:nvGraphicFramePr>
        <p:xfrm>
          <a:off x="990600" y="1803399"/>
          <a:ext cx="7772400" cy="3512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62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600" b="1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IH-QC 4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 DccEE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600" b="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GB" sz="1600" b="0" kern="1200" baseline="-250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1600" b="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GB" sz="1600" b="0" kern="1200" baseline="-250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1600" b="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), C</a:t>
                      </a:r>
                      <a:r>
                        <a:rPr lang="en-GB" sz="1600" b="0" kern="1200" baseline="300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GB" sz="1600" b="0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K-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Анти-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дающий положительную реакцию с титром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≤ 4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против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K+k+ [KEL:1,2]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эритроцитов в НПАГТ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Гематокрит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15%</a:t>
                      </a:r>
                    </a:p>
                    <a:p>
                      <a:pPr marL="185738" indent="-185738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Набор 4 x 6 мл пробирки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6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en-GB" sz="1600" b="1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IH-QC 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1600" b="0" kern="1200" baseline="-25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DCcee (R1r), Cw-, K-</a:t>
                      </a:r>
                    </a:p>
                    <a:p>
                      <a:pPr marL="185738" marR="0" indent="-1857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Гематокрит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185738" indent="-185738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Набор 4 x 6 мл пробирки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3" l="0" r="98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05" y="2057400"/>
            <a:ext cx="1288081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:\Work\Fotos\IH-QC Modular System\Pictures for Flyer\IH-QC 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92" y="3876100"/>
            <a:ext cx="1293209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Новая модульная система</a:t>
            </a:r>
            <a:r>
              <a:rPr lang="en-GB" sz="2800" dirty="0"/>
              <a:t> </a:t>
            </a:r>
            <a:r>
              <a:rPr lang="en-GB" sz="2800" b="1" dirty="0"/>
              <a:t>IH</a:t>
            </a:r>
            <a:r>
              <a:rPr lang="en-GB" sz="2800" dirty="0"/>
              <a:t>-QC</a:t>
            </a:r>
          </a:p>
        </p:txBody>
      </p:sp>
      <p:graphicFrame>
        <p:nvGraphicFramePr>
          <p:cNvPr id="5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716196"/>
              </p:ext>
            </p:extLst>
          </p:nvPr>
        </p:nvGraphicFramePr>
        <p:xfrm>
          <a:off x="382773" y="852375"/>
          <a:ext cx="8380228" cy="5753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600" b="1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IH-QC 6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слабый</a:t>
                      </a:r>
                      <a:endParaRPr lang="en-GB" sz="1600" b="0" i="0" u="none" strike="noStrike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Эритроциты со слабым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отобраны на основании серологически полученных реакций </a:t>
                      </a:r>
                      <a:endParaRPr lang="en-GB" sz="1600" b="0" i="0" u="none" strike="noStrike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265113" algn="l"/>
                        </a:tabLst>
                      </a:pP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Реакционная сила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357188" algn="l"/>
                        </a:tabLst>
                      </a:pP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Прямое тестирование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+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+++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357188" algn="l"/>
                        </a:tabLst>
                      </a:pP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НПАГТ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+++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++++</a:t>
                      </a:r>
                    </a:p>
                    <a:p>
                      <a:pPr marL="185738" marR="0" indent="-1857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Гематокрит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185738" indent="-185738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1x 6 мл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en-GB" sz="1600" b="1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IH-QC 7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ПАГТ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IgG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Подготовлен путем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сенсибилизации эритроцитов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IgG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антителами</a:t>
                      </a:r>
                      <a:endParaRPr lang="en-GB" sz="1600" b="0" i="0" u="none" strike="noStrike" kern="1200" baseline="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85738" marR="0" indent="-1857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Гематокрит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185738" indent="-185738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1x 6 мл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1600" b="1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IH-QC 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ПАГТ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C3b (c/d)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Подготовлен путем покрытия человеческих эритроцитов</a:t>
                      </a:r>
                      <a:endParaRPr lang="en-GB" sz="1600" b="0" i="0" u="none" strike="noStrike" kern="1200" baseline="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C3b (c/d)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используя модифицированный 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i="0" u="none" strike="noStrike" kern="1200" baseline="0" noProof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Fruitstone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метод</a:t>
                      </a:r>
                      <a:endParaRPr lang="en-GB" sz="1600" b="0" i="0" u="none" strike="noStrike" kern="1200" baseline="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 перекрестной реактивности с анти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-IgG</a:t>
                      </a:r>
                    </a:p>
                    <a:p>
                      <a:pPr marL="185738" marR="0" indent="-1857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Гематокрит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</a:t>
                      </a: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185738" indent="-185738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1x 6 мл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M:\Work\Fotos\IH-QC Modular System\Pictures for Flyer\IH-QC 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49" y="1494559"/>
            <a:ext cx="123652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Work\Fotos\IH-QC Modular System\Pictures for Flyer\IH-QC 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9" y="3223591"/>
            <a:ext cx="123094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:\Work\Fotos\IH-QC Modular System\Pictures for Flyer\IH-QC 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62" y="4756936"/>
            <a:ext cx="125471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0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Ключевые преимущества</a:t>
            </a:r>
            <a:r>
              <a:rPr lang="en-US" sz="2800" dirty="0"/>
              <a:t>, </a:t>
            </a:r>
            <a:r>
              <a:rPr lang="en-US" sz="2800" b="1" dirty="0"/>
              <a:t>IH</a:t>
            </a:r>
            <a:r>
              <a:rPr lang="en-US" sz="2800" dirty="0"/>
              <a:t>-QC</a:t>
            </a:r>
            <a:endParaRPr lang="en-GB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842253"/>
              </p:ext>
            </p:extLst>
          </p:nvPr>
        </p:nvGraphicFramePr>
        <p:xfrm>
          <a:off x="590107" y="1031363"/>
          <a:ext cx="8249094" cy="5431935"/>
        </p:xfrm>
        <a:graphic>
          <a:graphicData uri="http://schemas.openxmlformats.org/drawingml/2006/table">
            <a:tbl>
              <a:tblPr firstRow="1" firstCol="1" bandRow="1"/>
              <a:tblGrid>
                <a:gridCol w="705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12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Times New Roman"/>
                        </a:rPr>
                        <a:t>Био-Рад</a:t>
                      </a:r>
                      <a:r>
                        <a:rPr lang="ru-RU" sz="1400" b="1" baseline="0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n-GB" sz="1400" b="1" dirty="0">
                          <a:effectLst/>
                          <a:latin typeface="Arial"/>
                          <a:ea typeface="Times New Roman"/>
                        </a:rPr>
                        <a:t>IH-QC </a:t>
                      </a:r>
                      <a:r>
                        <a:rPr lang="ru-RU" sz="1400" b="1" dirty="0">
                          <a:effectLst/>
                          <a:latin typeface="Arial"/>
                          <a:ea typeface="Times New Roman"/>
                        </a:rPr>
                        <a:t>модульная</a:t>
                      </a:r>
                      <a:r>
                        <a:rPr lang="ru-RU" sz="1400" b="1" baseline="0" dirty="0">
                          <a:effectLst/>
                          <a:latin typeface="Arial"/>
                          <a:ea typeface="Times New Roman"/>
                        </a:rPr>
                        <a:t> система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9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Все пробирки моделируются</a:t>
                      </a:r>
                      <a:r>
                        <a:rPr lang="ru-RU" sz="1400" baseline="0" dirty="0">
                          <a:effectLst/>
                          <a:latin typeface="Arial"/>
                          <a:ea typeface="Times New Roman"/>
                        </a:rPr>
                        <a:t> контролями цельной крови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Все пробирки могут использоваться как в</a:t>
                      </a:r>
                      <a:r>
                        <a:rPr lang="ru-RU" sz="1400" baseline="0" dirty="0">
                          <a:effectLst/>
                          <a:latin typeface="Arial"/>
                          <a:ea typeface="Times New Roman"/>
                        </a:rPr>
                        <a:t> ручную, так и с 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ID-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анализаторами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</a:rPr>
                        <a:t>Нет необходимости комбинировать пробирки разных типов, если это не требуется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Одинаковый объем во всех пробирках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A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эритроциты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A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/>
                        </a:rPr>
                        <a:t>эритроциты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D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400" baseline="30000" dirty="0">
                          <a:effectLst/>
                          <a:latin typeface="Arial"/>
                          <a:ea typeface="Times New Roman"/>
                        </a:rPr>
                        <a:t>слабый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/>
                        </a:rPr>
                        <a:t>эритроциты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ПАГТ положительный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, IgG 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покрытые клетки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33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</a:rPr>
                        <a:t>ПАГТ положительный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, C3b (c/d)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/>
                        </a:rPr>
                        <a:t>покрытые клетки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61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</a:rPr>
                        <a:t>Возможная комбинация различных пробирок  </a:t>
                      </a:r>
                      <a:r>
                        <a:rPr lang="en-GB" sz="1400" b="1" dirty="0">
                          <a:effectLst/>
                          <a:latin typeface="Arial"/>
                          <a:ea typeface="Times New Roman"/>
                        </a:rPr>
                        <a:t>IH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-QC1-5 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предлагает возможность</a:t>
                      </a:r>
                      <a:r>
                        <a:rPr lang="ru-RU" sz="1400" baseline="0" dirty="0">
                          <a:effectLst/>
                          <a:latin typeface="Arial"/>
                          <a:ea typeface="Times New Roman"/>
                        </a:rPr>
                        <a:t> наличия положительной и отрицательной реакции со всеми использованными скрининговыми эритроцитами 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 ID-</a:t>
                      </a:r>
                      <a:r>
                        <a:rPr lang="en-GB" sz="1400" dirty="0" err="1">
                          <a:effectLst/>
                          <a:latin typeface="Arial"/>
                          <a:ea typeface="Times New Roman"/>
                        </a:rPr>
                        <a:t>DiaCell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 I-II-III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Каждая из 1-5 пробирок </a:t>
                      </a:r>
                      <a:r>
                        <a:rPr lang="en-GB" sz="1400" b="1" dirty="0">
                          <a:effectLst/>
                          <a:latin typeface="Arial"/>
                          <a:ea typeface="Times New Roman"/>
                        </a:rPr>
                        <a:t>IH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-QC1-5 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предлагает</a:t>
                      </a:r>
                      <a:r>
                        <a:rPr lang="ru-RU" sz="1400" baseline="0" dirty="0">
                          <a:effectLst/>
                          <a:latin typeface="Arial"/>
                          <a:ea typeface="Times New Roman"/>
                        </a:rPr>
                        <a:t> возможность комбинировать несколько контролей на пробирку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; -ABO/</a:t>
                      </a:r>
                      <a:r>
                        <a:rPr lang="en-GB" sz="1400" dirty="0" err="1">
                          <a:effectLst/>
                          <a:latin typeface="Arial"/>
                          <a:ea typeface="Times New Roman"/>
                        </a:rPr>
                        <a:t>RhD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, RH/K 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фенотипирование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, 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скрининг и идентификация антител различными</a:t>
                      </a:r>
                      <a:r>
                        <a:rPr lang="ru-RU" sz="1400" baseline="0" dirty="0">
                          <a:effectLst/>
                          <a:latin typeface="Arial"/>
                          <a:ea typeface="Times New Roman"/>
                        </a:rPr>
                        <a:t> методами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, 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совместимость и ПАГТ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Представлены различные 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ABO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 фенотипы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; A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, B, AB, O, A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Представлены</a:t>
                      </a:r>
                      <a:r>
                        <a:rPr lang="ru-RU" sz="1400" baseline="0" dirty="0">
                          <a:effectLst/>
                          <a:latin typeface="Arial"/>
                          <a:ea typeface="Times New Roman"/>
                        </a:rPr>
                        <a:t> различные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 Rh </a:t>
                      </a: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фенотипы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: </a:t>
                      </a:r>
                      <a:r>
                        <a:rPr lang="en-GB" sz="1400" dirty="0" err="1">
                          <a:effectLst/>
                          <a:latin typeface="Arial"/>
                          <a:ea typeface="Times New Roman"/>
                        </a:rPr>
                        <a:t>rr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, R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, R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, R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, R</a:t>
                      </a:r>
                      <a:r>
                        <a:rPr lang="en-GB" sz="1400" baseline="-25000" dirty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en-GB" sz="1400" dirty="0">
                          <a:effectLst/>
                          <a:latin typeface="Arial"/>
                          <a:ea typeface="Times New Roman"/>
                        </a:rPr>
                        <a:t>r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Wingdings"/>
                        <a:buChar char=""/>
                      </a:pPr>
                      <a:r>
                        <a:rPr lang="en-GB" sz="1400" dirty="0"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GB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56564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21F8E-B9C2-C74C-BA4A-A0DAF582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 1134н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BBA061-8A34-EF4A-953B-0883A9EB2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3" y="887413"/>
            <a:ext cx="7696200" cy="5652792"/>
          </a:xfrm>
          <a:prstGeom prst="rect">
            <a:avLst/>
          </a:prstGeom>
        </p:spPr>
      </p:pic>
      <p:sp>
        <p:nvSpPr>
          <p:cNvPr id="7" name="Прямоугольник: скругленные углы 5">
            <a:extLst>
              <a:ext uri="{FF2B5EF4-FFF2-40B4-BE49-F238E27FC236}">
                <a16:creationId xmlns:a16="http://schemas.microsoft.com/office/drawing/2014/main" id="{3945A395-E1CD-0B4A-BC0D-2BEFC6777ECF}"/>
              </a:ext>
            </a:extLst>
          </p:cNvPr>
          <p:cNvSpPr/>
          <p:nvPr/>
        </p:nvSpPr>
        <p:spPr bwMode="auto">
          <a:xfrm>
            <a:off x="1295400" y="5638800"/>
            <a:ext cx="2667000" cy="4572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25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документы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14686" r="20193" b="6562"/>
          <a:stretch/>
        </p:blipFill>
        <p:spPr bwMode="auto">
          <a:xfrm>
            <a:off x="1371600" y="914400"/>
            <a:ext cx="6019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7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696"/>
    </mc:Choice>
    <mc:Fallback xmlns="">
      <p:transition advTm="29696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Новая модульная система</a:t>
            </a:r>
            <a:r>
              <a:rPr lang="en-GB" sz="2800" dirty="0"/>
              <a:t> </a:t>
            </a:r>
            <a:r>
              <a:rPr lang="en-GB" sz="2800" b="1" dirty="0"/>
              <a:t>IH</a:t>
            </a:r>
            <a:r>
              <a:rPr lang="en-GB" sz="2800" dirty="0"/>
              <a:t>-QC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313" y="1219200"/>
            <a:ext cx="6762750" cy="4906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Полностью интегрирована со следующими приборами</a:t>
            </a:r>
            <a:endParaRPr lang="en-GB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1" y="1905000"/>
            <a:ext cx="78526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368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Новая модульная система</a:t>
            </a:r>
            <a:r>
              <a:rPr lang="en-GB" sz="2800" dirty="0"/>
              <a:t> </a:t>
            </a:r>
            <a:r>
              <a:rPr lang="en-GB" sz="2800" b="1" dirty="0"/>
              <a:t>IH</a:t>
            </a:r>
            <a:r>
              <a:rPr lang="en-GB" sz="2800" dirty="0"/>
              <a:t>-QC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" b="8884"/>
          <a:stretch/>
        </p:blipFill>
        <p:spPr bwMode="auto">
          <a:xfrm>
            <a:off x="101294" y="2094615"/>
            <a:ext cx="8936687" cy="314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52400" y="1295400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000" kern="0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 для 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ABO, </a:t>
            </a:r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RhD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, Rh/K,</a:t>
            </a:r>
            <a:r>
              <a:rPr lang="ru-RU" sz="2000" kern="0" dirty="0">
                <a:latin typeface="Arial" panose="020B0604020202020204" pitchFamily="34" charset="0"/>
                <a:cs typeface="Arial" panose="020B0604020202020204" pitchFamily="34" charset="0"/>
              </a:rPr>
              <a:t> скрининга и идентификации антител, прямого антиглобулинового теста (ПАГТ)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162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H-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93" y="2012217"/>
            <a:ext cx="447675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H-1000 Syst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0"/>
          <a:stretch/>
        </p:blipFill>
        <p:spPr bwMode="auto">
          <a:xfrm>
            <a:off x="179513" y="2636912"/>
            <a:ext cx="2139145" cy="176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Saxo ID-Rea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16" y="1379776"/>
            <a:ext cx="1956470" cy="125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Swing TwinSamp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16" y="4405939"/>
            <a:ext cx="2153815" cy="138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Lyra MP-Reader I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97907"/>
            <a:ext cx="1356077" cy="8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imbourg-jb\Documents\1_QSD EMSO\1_Marketing\Brochure\Images\UnityWebLaptop_Cat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882056"/>
            <a:ext cx="29559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34568" y="4276983"/>
            <a:ext cx="1762125" cy="7905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 bwMode="auto">
          <a:xfrm>
            <a:off x="4932040" y="2996953"/>
            <a:ext cx="1584176" cy="108288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title"/>
          </p:nvPr>
        </p:nvSpPr>
        <p:spPr>
          <a:xfrm>
            <a:off x="3134859" y="1332783"/>
            <a:ext cx="6126163" cy="549275"/>
          </a:xfrm>
        </p:spPr>
        <p:txBody>
          <a:bodyPr/>
          <a:lstStyle/>
          <a:p>
            <a:pPr eaLnBrk="1" hangingPunct="1"/>
            <a:r>
              <a:rPr lang="ru-RU" altLang="ru-RU" sz="2000" dirty="0"/>
              <a:t>Интеграция с </a:t>
            </a:r>
            <a:r>
              <a:rPr lang="en-US" altLang="ru-RU" sz="2000" dirty="0"/>
              <a:t>IH-COM</a:t>
            </a:r>
            <a:endParaRPr lang="fr-FR" altLang="ru-RU" sz="2000" dirty="0"/>
          </a:p>
        </p:txBody>
      </p:sp>
      <p:sp>
        <p:nvSpPr>
          <p:cNvPr id="12" name="Rectangle 11"/>
          <p:cNvSpPr txBox="1">
            <a:spLocks noChangeArrowheads="1"/>
          </p:cNvSpPr>
          <p:nvPr/>
        </p:nvSpPr>
        <p:spPr bwMode="auto">
          <a:xfrm>
            <a:off x="179513" y="116364"/>
            <a:ext cx="681405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ru-RU" altLang="ru-RU" sz="2800" b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ввода результатов контроля в программу</a:t>
            </a:r>
            <a:endParaRPr lang="fr-FR" altLang="ru-RU" sz="2800" b="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0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3653" y="3097564"/>
            <a:ext cx="1762125" cy="7905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Grp="1" noChangeArrowheads="1"/>
          </p:cNvSpPr>
          <p:nvPr>
            <p:ph type="title"/>
          </p:nvPr>
        </p:nvSpPr>
        <p:spPr>
          <a:xfrm>
            <a:off x="150951" y="247255"/>
            <a:ext cx="6126163" cy="549275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dirty="0"/>
              <a:t>Обработка, отчетность и хранение результатов контроля качества</a:t>
            </a:r>
            <a:endParaRPr lang="fr-FR" altLang="ru-RU" sz="2800" dirty="0"/>
          </a:p>
        </p:txBody>
      </p:sp>
      <p:sp>
        <p:nvSpPr>
          <p:cNvPr id="17" name="Content Placeholder 1"/>
          <p:cNvSpPr>
            <a:spLocks noGrp="1"/>
          </p:cNvSpPr>
          <p:nvPr>
            <p:ph idx="1"/>
          </p:nvPr>
        </p:nvSpPr>
        <p:spPr>
          <a:xfrm>
            <a:off x="914400" y="1988842"/>
            <a:ext cx="6594539" cy="24894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altLang="ru-RU" sz="1600" dirty="0"/>
              <a:t>Оценка результатов </a:t>
            </a:r>
            <a:r>
              <a:rPr lang="ru-RU" altLang="en-US" sz="1600" dirty="0"/>
              <a:t>внутреннего контроля качества</a:t>
            </a:r>
          </a:p>
          <a:p>
            <a:pPr>
              <a:lnSpc>
                <a:spcPct val="150000"/>
              </a:lnSpc>
            </a:pPr>
            <a:r>
              <a:rPr lang="ru-RU" altLang="ru-RU" sz="1600" dirty="0"/>
              <a:t>Контрольные карты и гистограммы для качественных тестов</a:t>
            </a:r>
          </a:p>
          <a:p>
            <a:pPr>
              <a:lnSpc>
                <a:spcPct val="150000"/>
              </a:lnSpc>
            </a:pPr>
            <a:r>
              <a:rPr lang="ru-RU" altLang="ru-RU" sz="1600" dirty="0"/>
              <a:t>Функционал для нестатистического контроля </a:t>
            </a:r>
          </a:p>
          <a:p>
            <a:pPr>
              <a:lnSpc>
                <a:spcPct val="150000"/>
              </a:lnSpc>
            </a:pPr>
            <a:r>
              <a:rPr lang="ru-RU" altLang="ru-RU" sz="1600" dirty="0"/>
              <a:t>(действия и комментарии)</a:t>
            </a:r>
          </a:p>
          <a:p>
            <a:pPr>
              <a:lnSpc>
                <a:spcPct val="150000"/>
              </a:lnSpc>
            </a:pPr>
            <a:r>
              <a:rPr lang="ru-RU" altLang="ru-RU" sz="1600" dirty="0"/>
              <a:t>Ведение отчетности и хранение данных</a:t>
            </a:r>
          </a:p>
          <a:p>
            <a:pPr>
              <a:lnSpc>
                <a:spcPct val="150000"/>
              </a:lnSpc>
            </a:pPr>
            <a:r>
              <a:rPr lang="ru-RU" altLang="ru-RU" sz="1600" dirty="0"/>
              <a:t>Прослеживаемость результатов контроля качества и мониторинг в долгосрочном периоде (соответствие требованию ИСО 15189)</a:t>
            </a:r>
          </a:p>
          <a:p>
            <a:pPr>
              <a:lnSpc>
                <a:spcPct val="150000"/>
              </a:lnSpc>
            </a:pPr>
            <a:endParaRPr lang="ru-RU" altLang="ru-RU" sz="1600" dirty="0"/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914400" y="1157844"/>
            <a:ext cx="91188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ea typeface="MS PGothic" pitchFamily="34" charset="-128"/>
              </a:rPr>
              <a:t>Unity (URT2) -</a:t>
            </a:r>
            <a:r>
              <a:rPr lang="ru-RU" altLang="ru-RU" sz="1600" dirty="0">
                <a:ea typeface="MS PGothic" pitchFamily="34" charset="-128"/>
              </a:rPr>
              <a:t> специализированное программное обеспечение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ea typeface="MS PGothic" pitchFamily="34" charset="-128"/>
              </a:rPr>
              <a:t> для внутрилабораторного контроля</a:t>
            </a:r>
            <a:endParaRPr lang="en-US" altLang="ru-RU" sz="1600" dirty="0"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ea typeface="MS PGothic" pitchFamily="34" charset="-128"/>
              </a:rPr>
              <a:t> качества количественных и качественных исследований.</a:t>
            </a:r>
          </a:p>
        </p:txBody>
      </p:sp>
      <p:pic>
        <p:nvPicPr>
          <p:cNvPr id="12" name="Picture 2" descr="C:\Users\ngushch\Desktop\Семинары\2017\Вебинары\тренинг Решения для СПК - Цетров СПИД\Рисунок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4879"/>
          <a:stretch/>
        </p:blipFill>
        <p:spPr bwMode="auto">
          <a:xfrm>
            <a:off x="1979712" y="4633415"/>
            <a:ext cx="5113289" cy="22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6" descr="URT2-50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>
            <a:fillRect/>
          </a:stretch>
        </p:blipFill>
        <p:spPr bwMode="auto">
          <a:xfrm>
            <a:off x="7236297" y="1606161"/>
            <a:ext cx="1216838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484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Cо стационарника\Работа\Bilder\IH-QC_Modular_System_CDG_IHD_product_deta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6" y="2918810"/>
            <a:ext cx="4220722" cy="269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7" y="2551668"/>
            <a:ext cx="3111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Font typeface="Wingdings" pitchFamily="2" charset="2"/>
              <a:buChar char="q"/>
              <a:defRPr/>
            </a:pPr>
            <a:r>
              <a:rPr lang="en-US" dirty="0"/>
              <a:t>   </a:t>
            </a:r>
            <a:r>
              <a:rPr lang="ru-RU" dirty="0"/>
              <a:t>Иметь хороший КМ</a:t>
            </a:r>
            <a:endParaRPr lang="en-US" dirty="0"/>
          </a:p>
        </p:txBody>
      </p:sp>
      <p:sp>
        <p:nvSpPr>
          <p:cNvPr id="7171" name="Espace réservé du contenu 4"/>
          <p:cNvSpPr>
            <a:spLocks noGrp="1"/>
          </p:cNvSpPr>
          <p:nvPr>
            <p:ph idx="1"/>
          </p:nvPr>
        </p:nvSpPr>
        <p:spPr>
          <a:xfrm>
            <a:off x="812801" y="1201741"/>
            <a:ext cx="7994650" cy="931117"/>
          </a:xfrm>
        </p:spPr>
        <p:txBody>
          <a:bodyPr/>
          <a:lstStyle/>
          <a:p>
            <a:pPr marL="0" indent="0" algn="ctr" eaLnBrk="1" hangingPunct="1">
              <a:buFont typeface="Times" pitchFamily="18" charset="0"/>
              <a:buNone/>
              <a:defRPr/>
            </a:pPr>
            <a:r>
              <a:rPr lang="ru-RU" sz="2400" dirty="0">
                <a:solidFill>
                  <a:srgbClr val="660066"/>
                </a:solidFill>
              </a:rPr>
              <a:t>Каковы два условия для контроля качества, чтобы удостовериться в надежности результатов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843464" y="2565402"/>
            <a:ext cx="394811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90500" lvl="1" indent="2667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q"/>
              <a:defRPr/>
            </a:pPr>
            <a:r>
              <a:rPr lang="ru-RU" kern="0" dirty="0">
                <a:solidFill>
                  <a:srgbClr val="000000"/>
                </a:solidFill>
              </a:rPr>
              <a:t>Использовать его и обрабатывать результаты корректным путем 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9" name="CAI1"/>
          <p:cNvSpPr/>
          <p:nvPr>
            <p:custDataLst>
              <p:tags r:id="rId2"/>
            </p:custDataLst>
          </p:nvPr>
        </p:nvSpPr>
        <p:spPr>
          <a:xfrm rot="10800000">
            <a:off x="1280281" y="2527693"/>
            <a:ext cx="304800" cy="314325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CAI1"/>
          <p:cNvSpPr/>
          <p:nvPr>
            <p:custDataLst>
              <p:tags r:id="rId3"/>
            </p:custDataLst>
          </p:nvPr>
        </p:nvSpPr>
        <p:spPr>
          <a:xfrm rot="10800000">
            <a:off x="5051425" y="2500056"/>
            <a:ext cx="304800" cy="314325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1" name="Picture 36" descr="URT2-50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>
            <a:fillRect/>
          </a:stretch>
        </p:blipFill>
        <p:spPr bwMode="auto">
          <a:xfrm>
            <a:off x="4747807" y="3895729"/>
            <a:ext cx="1216838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C:\Users\raimbourg-jb\Documents\1_QSD EMSO\1_Marketing\Brochure\Images\UnityWebLaptop_Cat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45" y="3377646"/>
            <a:ext cx="29559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53507" y="5539087"/>
            <a:ext cx="1762125" cy="7905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7"/>
          <p:cNvSpPr txBox="1">
            <a:spLocks/>
          </p:cNvSpPr>
          <p:nvPr/>
        </p:nvSpPr>
        <p:spPr>
          <a:xfrm>
            <a:off x="200431" y="152400"/>
            <a:ext cx="7315200" cy="56356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defTabSz="457200" eaLnBrk="0" hangingPunct="0">
              <a:defRPr sz="1800" b="1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ru-RU" sz="2800" b="0" dirty="0">
                <a:solidFill>
                  <a:srgbClr val="000000"/>
                </a:solidFill>
              </a:rPr>
              <a:t>Решения</a:t>
            </a:r>
            <a:r>
              <a:rPr lang="en-US" sz="2800" b="0" dirty="0">
                <a:solidFill>
                  <a:srgbClr val="000000"/>
                </a:solidFill>
              </a:rPr>
              <a:t> </a:t>
            </a:r>
            <a:r>
              <a:rPr lang="ru-RU" sz="2800" b="0" dirty="0">
                <a:solidFill>
                  <a:srgbClr val="000000"/>
                </a:solidFill>
              </a:rPr>
              <a:t>для </a:t>
            </a:r>
            <a:r>
              <a:rPr lang="ru-RU" sz="2800" b="0" dirty="0" err="1">
                <a:solidFill>
                  <a:srgbClr val="000000"/>
                </a:solidFill>
              </a:rPr>
              <a:t>иммуногематологии</a:t>
            </a: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004026" y="2178570"/>
            <a:ext cx="3240360" cy="3434318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319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 animBg="1"/>
      <p:bldP spid="10" grpId="0" animBg="1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9" y="2980244"/>
            <a:ext cx="7768998" cy="387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ontent Placeholder 1"/>
          <p:cNvSpPr>
            <a:spLocks noGrp="1"/>
          </p:cNvSpPr>
          <p:nvPr>
            <p:ph idx="1"/>
          </p:nvPr>
        </p:nvSpPr>
        <p:spPr>
          <a:xfrm>
            <a:off x="457201" y="1189040"/>
            <a:ext cx="7607300" cy="1184275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7F4994"/>
              </a:buClr>
              <a:buSzPct val="100000"/>
              <a:buNone/>
            </a:pPr>
            <a:r>
              <a:rPr lang="ru-RU" altLang="ru-RU" sz="2000" b="1" dirty="0"/>
              <a:t>Проверка результатов </a:t>
            </a:r>
            <a:r>
              <a:rPr lang="ru-RU" altLang="en-US" sz="2000" b="1" dirty="0"/>
              <a:t>внутреннего контроля качества</a:t>
            </a:r>
            <a:br>
              <a:rPr lang="ru-RU" altLang="en-US" sz="2000" dirty="0"/>
            </a:br>
            <a:r>
              <a:rPr lang="ru-RU" altLang="ru-RU" sz="2000" dirty="0">
                <a:solidFill>
                  <a:srgbClr val="7F4994"/>
                </a:solidFill>
              </a:rPr>
              <a:t>Вся необходимая информация для проверки результатов контроля качества</a:t>
            </a:r>
            <a:endParaRPr lang="en-US" altLang="ru-RU" sz="2000" dirty="0">
              <a:solidFill>
                <a:srgbClr val="7F4994"/>
              </a:solidFill>
            </a:endParaRP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136526" y="2363335"/>
            <a:ext cx="1098550" cy="549275"/>
          </a:xfrm>
          <a:prstGeom prst="wedgeRectCallout">
            <a:avLst>
              <a:gd name="adj1" fmla="val -2491"/>
              <a:gd name="adj2" fmla="val 185537"/>
            </a:avLst>
          </a:prstGeom>
          <a:solidFill>
            <a:srgbClr val="CCCCFF">
              <a:alpha val="70195"/>
            </a:srgbClr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>
            <a:outerShdw dist="107763" sx="999" sy="999" algn="ctr" rotWithShape="0">
              <a:srgbClr val="808080"/>
            </a:outerShdw>
          </a:effec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rgbClr val="598F3B"/>
              </a:buClr>
              <a:buSzPct val="80000"/>
              <a:buFont typeface="Times" pitchFamily="18" charset="0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400080"/>
              </a:buClr>
              <a:buFont typeface="Wingdings" pitchFamily="2" charset="2"/>
              <a:buNone/>
            </a:pPr>
            <a:r>
              <a:rPr lang="ru-RU" altLang="ru-RU" sz="1000" b="0" dirty="0">
                <a:solidFill>
                  <a:srgbClr val="5C367A"/>
                </a:solidFill>
                <a:ea typeface="Arial Unicode MS" pitchFamily="34" charset="-128"/>
                <a:cs typeface="Arial Unicode MS" pitchFamily="34" charset="-128"/>
              </a:rPr>
              <a:t>Проверка по лаб-</a:t>
            </a:r>
            <a:r>
              <a:rPr lang="ru-RU" altLang="ru-RU" sz="1000" b="0" dirty="0" err="1">
                <a:solidFill>
                  <a:srgbClr val="5C367A"/>
                </a:solidFill>
                <a:ea typeface="Arial Unicode MS" pitchFamily="34" charset="-128"/>
                <a:cs typeface="Arial Unicode MS" pitchFamily="34" charset="-128"/>
              </a:rPr>
              <a:t>ии</a:t>
            </a:r>
            <a:r>
              <a:rPr lang="ru-RU" altLang="ru-RU" sz="1000" b="0" dirty="0">
                <a:solidFill>
                  <a:srgbClr val="5C367A"/>
                </a:solidFill>
                <a:ea typeface="Arial Unicode MS" pitchFamily="34" charset="-128"/>
                <a:cs typeface="Arial Unicode MS" pitchFamily="34" charset="-128"/>
              </a:rPr>
              <a:t>, панели, или анализатору </a:t>
            </a:r>
            <a:endParaRPr lang="fr-FR" altLang="ru-RU" sz="1000" b="0" dirty="0">
              <a:solidFill>
                <a:srgbClr val="5C367A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AutoShape 22"/>
          <p:cNvSpPr>
            <a:spLocks noChangeArrowheads="1"/>
          </p:cNvSpPr>
          <p:nvPr/>
        </p:nvSpPr>
        <p:spPr bwMode="auto">
          <a:xfrm>
            <a:off x="1390193" y="2359705"/>
            <a:ext cx="1143000" cy="549275"/>
          </a:xfrm>
          <a:prstGeom prst="wedgeRectCallout">
            <a:avLst>
              <a:gd name="adj1" fmla="val -37287"/>
              <a:gd name="adj2" fmla="val 187120"/>
            </a:avLst>
          </a:prstGeom>
          <a:solidFill>
            <a:srgbClr val="CCCCFF">
              <a:alpha val="70195"/>
            </a:srgbClr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>
            <a:outerShdw dist="107763" sx="999" sy="999" algn="ctr" rotWithShape="0">
              <a:srgbClr val="808080"/>
            </a:outerShdw>
          </a:effec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rgbClr val="598F3B"/>
              </a:buClr>
              <a:buSzPct val="80000"/>
              <a:buFont typeface="Times" pitchFamily="18" charset="0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400080"/>
              </a:buClr>
              <a:buFont typeface="Wingdings" pitchFamily="2" charset="2"/>
              <a:buNone/>
            </a:pPr>
            <a:r>
              <a:rPr lang="ru-RU" altLang="ru-RU" sz="1000" b="0" dirty="0">
                <a:solidFill>
                  <a:srgbClr val="5C367A"/>
                </a:solidFill>
                <a:ea typeface="Arial Unicode MS" pitchFamily="34" charset="-128"/>
                <a:cs typeface="Arial Unicode MS" pitchFamily="34" charset="-128"/>
              </a:rPr>
              <a:t>Фильтр для подозрительных результатов</a:t>
            </a:r>
            <a:endParaRPr lang="fr-FR" altLang="ru-RU" sz="1000" b="0" dirty="0">
              <a:solidFill>
                <a:srgbClr val="5C367A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677574" y="2363335"/>
            <a:ext cx="1096962" cy="549275"/>
          </a:xfrm>
          <a:prstGeom prst="wedgeRectCallout">
            <a:avLst>
              <a:gd name="adj1" fmla="val 79362"/>
              <a:gd name="adj2" fmla="val 293795"/>
            </a:avLst>
          </a:prstGeom>
          <a:solidFill>
            <a:srgbClr val="CCCCFF">
              <a:alpha val="70195"/>
            </a:srgbClr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>
            <a:outerShdw dist="107763" sx="999" sy="999" algn="ctr" rotWithShape="0">
              <a:srgbClr val="808080"/>
            </a:outerShdw>
          </a:effec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rgbClr val="598F3B"/>
              </a:buClr>
              <a:buSzPct val="80000"/>
              <a:buFont typeface="Times" pitchFamily="18" charset="0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400080"/>
              </a:buClr>
              <a:buFont typeface="Wingdings" pitchFamily="2" charset="2"/>
              <a:buNone/>
            </a:pPr>
            <a:r>
              <a:rPr lang="ru-RU" altLang="ru-RU" sz="1000" b="0">
                <a:solidFill>
                  <a:srgbClr val="5C367A"/>
                </a:solidFill>
                <a:ea typeface="Arial Unicode MS" pitchFamily="34" charset="-128"/>
                <a:cs typeface="Arial Unicode MS" pitchFamily="34" charset="-128"/>
              </a:rPr>
              <a:t>Дата и время</a:t>
            </a:r>
            <a:endParaRPr lang="fr-FR" altLang="ru-RU" sz="1000" b="0">
              <a:solidFill>
                <a:srgbClr val="5C367A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AutoShape 24"/>
          <p:cNvSpPr>
            <a:spLocks noChangeArrowheads="1"/>
          </p:cNvSpPr>
          <p:nvPr/>
        </p:nvSpPr>
        <p:spPr bwMode="auto">
          <a:xfrm>
            <a:off x="3940079" y="2363335"/>
            <a:ext cx="822325" cy="549275"/>
          </a:xfrm>
          <a:prstGeom prst="wedgeRectCallout">
            <a:avLst>
              <a:gd name="adj1" fmla="val 36051"/>
              <a:gd name="adj2" fmla="val 283547"/>
            </a:avLst>
          </a:prstGeom>
          <a:solidFill>
            <a:srgbClr val="CCCCFF">
              <a:alpha val="70195"/>
            </a:srgbClr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>
            <a:outerShdw dist="107763" sx="999" sy="999" algn="ctr" rotWithShape="0">
              <a:srgbClr val="808080"/>
            </a:outerShdw>
          </a:effec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rgbClr val="598F3B"/>
              </a:buClr>
              <a:buSzPct val="80000"/>
              <a:buFont typeface="Times" pitchFamily="18" charset="0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400080"/>
              </a:buClr>
              <a:buFont typeface="Wingdings" pitchFamily="2" charset="2"/>
              <a:buNone/>
            </a:pPr>
            <a:r>
              <a:rPr lang="ru-RU" altLang="ru-RU" sz="1000" b="0" dirty="0">
                <a:solidFill>
                  <a:srgbClr val="5C367A"/>
                </a:solidFill>
                <a:ea typeface="Arial Unicode MS" pitchFamily="34" charset="-128"/>
                <a:cs typeface="Arial Unicode MS" pitchFamily="34" charset="-128"/>
              </a:rPr>
              <a:t>Результат контроля</a:t>
            </a:r>
            <a:endParaRPr lang="en-US" altLang="ru-RU" sz="1000" b="0" dirty="0">
              <a:solidFill>
                <a:srgbClr val="5C367A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AutoShape 28"/>
          <p:cNvSpPr>
            <a:spLocks noChangeArrowheads="1"/>
          </p:cNvSpPr>
          <p:nvPr/>
        </p:nvSpPr>
        <p:spPr bwMode="auto">
          <a:xfrm>
            <a:off x="4978896" y="2363335"/>
            <a:ext cx="914400" cy="549275"/>
          </a:xfrm>
          <a:prstGeom prst="wedgeRectCallout">
            <a:avLst>
              <a:gd name="adj1" fmla="val -24934"/>
              <a:gd name="adj2" fmla="val 292327"/>
            </a:avLst>
          </a:prstGeom>
          <a:solidFill>
            <a:srgbClr val="CCCCFF">
              <a:alpha val="70195"/>
            </a:srgbClr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>
            <a:outerShdw dist="107763" sx="999" sy="999" algn="ctr" rotWithShape="0">
              <a:srgbClr val="808080"/>
            </a:outerShdw>
          </a:effec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rgbClr val="598F3B"/>
              </a:buClr>
              <a:buSzPct val="80000"/>
              <a:buFont typeface="Times" pitchFamily="18" charset="0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400080"/>
              </a:buClr>
              <a:buFont typeface="Wingdings" pitchFamily="2" charset="2"/>
              <a:buNone/>
            </a:pPr>
            <a:r>
              <a:rPr lang="ru-RU" altLang="ru-RU" sz="1000" b="0" dirty="0">
                <a:solidFill>
                  <a:srgbClr val="5C367A"/>
                </a:solidFill>
                <a:ea typeface="Arial Unicode MS" pitchFamily="34" charset="-128"/>
                <a:cs typeface="Arial Unicode MS" pitchFamily="34" charset="-128"/>
              </a:rPr>
              <a:t>Статус Принято или Отклонено</a:t>
            </a:r>
            <a:endParaRPr lang="en-US" altLang="ru-RU" sz="1000" b="0" dirty="0">
              <a:solidFill>
                <a:srgbClr val="5C367A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>
            <a:off x="7072994" y="2357208"/>
            <a:ext cx="1004887" cy="547687"/>
          </a:xfrm>
          <a:prstGeom prst="wedgeRectCallout">
            <a:avLst>
              <a:gd name="adj1" fmla="val -123652"/>
              <a:gd name="adj2" fmla="val 284552"/>
            </a:avLst>
          </a:prstGeom>
          <a:solidFill>
            <a:srgbClr val="CCCCFF">
              <a:alpha val="70195"/>
            </a:srgbClr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>
            <a:outerShdw dist="107763" sx="999" sy="999" algn="ctr" rotWithShape="0">
              <a:srgbClr val="808080"/>
            </a:outerShdw>
          </a:effec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rgbClr val="598F3B"/>
              </a:buClr>
              <a:buSzPct val="80000"/>
              <a:buFont typeface="Times" pitchFamily="18" charset="0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400080"/>
              </a:buClr>
              <a:buFont typeface="Wingdings" pitchFamily="2" charset="2"/>
              <a:buNone/>
            </a:pPr>
            <a:r>
              <a:rPr lang="ru-RU" altLang="ru-RU" sz="1000" b="0" dirty="0">
                <a:solidFill>
                  <a:srgbClr val="5C367A"/>
                </a:solidFill>
                <a:ea typeface="Arial Unicode MS" pitchFamily="34" charset="-128"/>
                <a:cs typeface="Arial Unicode MS" pitchFamily="34" charset="-128"/>
              </a:rPr>
              <a:t>Действия и комментарии</a:t>
            </a:r>
            <a:endParaRPr lang="en-US" altLang="ru-RU" sz="1000" b="0" dirty="0">
              <a:solidFill>
                <a:srgbClr val="5C367A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6012160" y="2377850"/>
            <a:ext cx="914400" cy="547687"/>
          </a:xfrm>
          <a:prstGeom prst="wedgeRectCallout">
            <a:avLst>
              <a:gd name="adj1" fmla="val -96344"/>
              <a:gd name="adj2" fmla="val 279333"/>
            </a:avLst>
          </a:prstGeom>
          <a:solidFill>
            <a:srgbClr val="CCCCFF">
              <a:alpha val="70195"/>
            </a:srgbClr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>
            <a:outerShdw dist="107763" sx="999" sy="999" algn="ctr" rotWithShape="0">
              <a:srgbClr val="808080"/>
            </a:outerShdw>
          </a:effec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rgbClr val="598F3B"/>
              </a:buClr>
              <a:buSzPct val="80000"/>
              <a:buFont typeface="Times" pitchFamily="18" charset="0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400080"/>
              </a:buClr>
              <a:buFont typeface="Wingdings" pitchFamily="2" charset="2"/>
              <a:buNone/>
            </a:pPr>
            <a:r>
              <a:rPr lang="ru-RU" altLang="ru-RU" sz="1000" b="0" dirty="0">
                <a:solidFill>
                  <a:srgbClr val="5C367A"/>
                </a:solidFill>
                <a:ea typeface="Arial Unicode MS" pitchFamily="34" charset="-128"/>
                <a:cs typeface="Arial Unicode MS" pitchFamily="34" charset="-128"/>
              </a:rPr>
              <a:t>Инициалы</a:t>
            </a:r>
            <a:endParaRPr lang="en-US" altLang="ru-RU" sz="1000" b="0" dirty="0">
              <a:solidFill>
                <a:srgbClr val="5C367A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AutoShape 32"/>
          <p:cNvSpPr>
            <a:spLocks noChangeArrowheads="1"/>
          </p:cNvSpPr>
          <p:nvPr/>
        </p:nvSpPr>
        <p:spPr bwMode="auto">
          <a:xfrm>
            <a:off x="8137526" y="2348822"/>
            <a:ext cx="1006475" cy="547687"/>
          </a:xfrm>
          <a:prstGeom prst="wedgeRectCallout">
            <a:avLst>
              <a:gd name="adj1" fmla="val -87867"/>
              <a:gd name="adj2" fmla="val 296517"/>
            </a:avLst>
          </a:prstGeom>
          <a:solidFill>
            <a:srgbClr val="CCCCFF">
              <a:alpha val="70195"/>
            </a:srgbClr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>
            <a:outerShdw dist="107763" sx="999" sy="999" algn="ctr" rotWithShape="0">
              <a:srgbClr val="808080"/>
            </a:outerShdw>
          </a:effec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rgbClr val="598F3B"/>
              </a:buClr>
              <a:buSzPct val="80000"/>
              <a:buFont typeface="Times" pitchFamily="18" charset="0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400080"/>
              </a:buClr>
              <a:buFont typeface="Wingdings" pitchFamily="2" charset="2"/>
              <a:buNone/>
            </a:pPr>
            <a:r>
              <a:rPr lang="ru-RU" altLang="ru-RU" sz="1000" b="0" dirty="0">
                <a:solidFill>
                  <a:srgbClr val="5C367A"/>
                </a:solidFill>
                <a:ea typeface="Arial Unicode MS" pitchFamily="34" charset="-128"/>
                <a:cs typeface="Arial Unicode MS" pitchFamily="34" charset="-128"/>
              </a:rPr>
              <a:t>Дата и время проверки</a:t>
            </a:r>
            <a:endParaRPr lang="en-US" altLang="ru-RU" sz="1000" b="0" dirty="0">
              <a:solidFill>
                <a:srgbClr val="5C367A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70" y="4437114"/>
            <a:ext cx="3737890" cy="164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1637" y="129685"/>
            <a:ext cx="7543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altLang="en-US" sz="2800" dirty="0"/>
              <a:t>Выполнение внутреннего контроля качества</a:t>
            </a:r>
            <a:br>
              <a:rPr lang="ru-RU" altLang="en-US" dirty="0"/>
            </a:br>
            <a:endParaRPr lang="fr-FR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85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idx="1"/>
          </p:nvPr>
        </p:nvSpPr>
        <p:spPr>
          <a:xfrm>
            <a:off x="457200" y="1371602"/>
            <a:ext cx="6211888" cy="461963"/>
          </a:xfrm>
        </p:spPr>
        <p:txBody>
          <a:bodyPr/>
          <a:lstStyle/>
          <a:p>
            <a:pPr marL="0" indent="0">
              <a:buFont typeface="Times" pitchFamily="18" charset="0"/>
              <a:buNone/>
            </a:pPr>
            <a:r>
              <a:rPr lang="ru-RU" altLang="ru-RU" b="1" dirty="0"/>
              <a:t>Контрольная карта качественных тестов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9" y="2230439"/>
            <a:ext cx="8699500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96953"/>
            <a:ext cx="2558656" cy="108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 bwMode="auto">
          <a:xfrm flipH="1" flipV="1">
            <a:off x="5940152" y="4005065"/>
            <a:ext cx="288032" cy="2880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 flipH="1" flipV="1">
            <a:off x="6516217" y="3537028"/>
            <a:ext cx="288032" cy="2880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07504" y="2708922"/>
            <a:ext cx="1728192" cy="28803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491880" y="3328417"/>
            <a:ext cx="2558656" cy="17259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126103"/>
            <a:ext cx="7543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altLang="en-US" sz="2800" dirty="0"/>
              <a:t>Выполнение внутреннего контроля качества</a:t>
            </a:r>
            <a:br>
              <a:rPr lang="ru-RU" altLang="en-US" dirty="0"/>
            </a:br>
            <a:endParaRPr lang="fr-FR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42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/>
              <a:t>Соответствие нормативным требованиям ИСО</a:t>
            </a:r>
            <a:r>
              <a:rPr lang="en-US" altLang="ru-RU" sz="2800" dirty="0"/>
              <a:t> 15189</a:t>
            </a:r>
            <a:endParaRPr lang="ru-RU" sz="2800" dirty="0"/>
          </a:p>
        </p:txBody>
      </p:sp>
      <p:sp>
        <p:nvSpPr>
          <p:cNvPr id="4" name="Forme libre 5"/>
          <p:cNvSpPr/>
          <p:nvPr/>
        </p:nvSpPr>
        <p:spPr>
          <a:xfrm>
            <a:off x="7645401" y="3085038"/>
            <a:ext cx="1277938" cy="523875"/>
          </a:xfrm>
          <a:custGeom>
            <a:avLst/>
            <a:gdLst>
              <a:gd name="connsiteX0" fmla="*/ 0 w 1260615"/>
              <a:gd name="connsiteY0" fmla="*/ 0 h 504246"/>
              <a:gd name="connsiteX1" fmla="*/ 1008492 w 1260615"/>
              <a:gd name="connsiteY1" fmla="*/ 0 h 504246"/>
              <a:gd name="connsiteX2" fmla="*/ 1260615 w 1260615"/>
              <a:gd name="connsiteY2" fmla="*/ 252123 h 504246"/>
              <a:gd name="connsiteX3" fmla="*/ 1008492 w 1260615"/>
              <a:gd name="connsiteY3" fmla="*/ 504246 h 504246"/>
              <a:gd name="connsiteX4" fmla="*/ 0 w 1260615"/>
              <a:gd name="connsiteY4" fmla="*/ 504246 h 504246"/>
              <a:gd name="connsiteX5" fmla="*/ 252123 w 1260615"/>
              <a:gd name="connsiteY5" fmla="*/ 252123 h 504246"/>
              <a:gd name="connsiteX6" fmla="*/ 0 w 1260615"/>
              <a:gd name="connsiteY6" fmla="*/ 0 h 50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0615" h="504246">
                <a:moveTo>
                  <a:pt x="0" y="0"/>
                </a:moveTo>
                <a:lnTo>
                  <a:pt x="1008492" y="0"/>
                </a:lnTo>
                <a:lnTo>
                  <a:pt x="1260615" y="252123"/>
                </a:lnTo>
                <a:lnTo>
                  <a:pt x="1008492" y="504246"/>
                </a:lnTo>
                <a:lnTo>
                  <a:pt x="0" y="504246"/>
                </a:lnTo>
                <a:lnTo>
                  <a:pt x="252123" y="252123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12700" cap="flat" cmpd="sng" algn="ctr">
            <a:solidFill>
              <a:srgbClr val="00B050">
                <a:alpha val="90000"/>
              </a:srgbClr>
            </a:solidFill>
            <a:prstDash val="solid"/>
            <a:miter lim="800000"/>
          </a:ln>
          <a:effectLst/>
        </p:spPr>
        <p:txBody>
          <a:bodyPr lIns="267363" tIns="7620" rIns="252123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rme libre 8"/>
          <p:cNvSpPr/>
          <p:nvPr/>
        </p:nvSpPr>
        <p:spPr>
          <a:xfrm>
            <a:off x="7640638" y="3697813"/>
            <a:ext cx="1276350" cy="523875"/>
          </a:xfrm>
          <a:custGeom>
            <a:avLst/>
            <a:gdLst>
              <a:gd name="connsiteX0" fmla="*/ 0 w 1260615"/>
              <a:gd name="connsiteY0" fmla="*/ 0 h 504246"/>
              <a:gd name="connsiteX1" fmla="*/ 1008492 w 1260615"/>
              <a:gd name="connsiteY1" fmla="*/ 0 h 504246"/>
              <a:gd name="connsiteX2" fmla="*/ 1260615 w 1260615"/>
              <a:gd name="connsiteY2" fmla="*/ 252123 h 504246"/>
              <a:gd name="connsiteX3" fmla="*/ 1008492 w 1260615"/>
              <a:gd name="connsiteY3" fmla="*/ 504246 h 504246"/>
              <a:gd name="connsiteX4" fmla="*/ 0 w 1260615"/>
              <a:gd name="connsiteY4" fmla="*/ 504246 h 504246"/>
              <a:gd name="connsiteX5" fmla="*/ 252123 w 1260615"/>
              <a:gd name="connsiteY5" fmla="*/ 252123 h 504246"/>
              <a:gd name="connsiteX6" fmla="*/ 0 w 1260615"/>
              <a:gd name="connsiteY6" fmla="*/ 0 h 50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0615" h="504246">
                <a:moveTo>
                  <a:pt x="0" y="0"/>
                </a:moveTo>
                <a:lnTo>
                  <a:pt x="1008492" y="0"/>
                </a:lnTo>
                <a:lnTo>
                  <a:pt x="1260615" y="252123"/>
                </a:lnTo>
                <a:lnTo>
                  <a:pt x="1008492" y="504246"/>
                </a:lnTo>
                <a:lnTo>
                  <a:pt x="0" y="504246"/>
                </a:lnTo>
                <a:lnTo>
                  <a:pt x="252123" y="252123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12700" cap="flat" cmpd="sng" algn="ctr">
            <a:solidFill>
              <a:srgbClr val="00B050">
                <a:alpha val="90000"/>
              </a:srgbClr>
            </a:solidFill>
            <a:prstDash val="solid"/>
            <a:miter lim="800000"/>
          </a:ln>
          <a:effectLst/>
        </p:spPr>
        <p:txBody>
          <a:bodyPr lIns="267363" tIns="7620" rIns="252123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+++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rme libre 12"/>
          <p:cNvSpPr/>
          <p:nvPr/>
        </p:nvSpPr>
        <p:spPr>
          <a:xfrm>
            <a:off x="7658100" y="4310588"/>
            <a:ext cx="1276350" cy="523875"/>
          </a:xfrm>
          <a:custGeom>
            <a:avLst/>
            <a:gdLst>
              <a:gd name="connsiteX0" fmla="*/ 0 w 1260615"/>
              <a:gd name="connsiteY0" fmla="*/ 0 h 504246"/>
              <a:gd name="connsiteX1" fmla="*/ 1008492 w 1260615"/>
              <a:gd name="connsiteY1" fmla="*/ 0 h 504246"/>
              <a:gd name="connsiteX2" fmla="*/ 1260615 w 1260615"/>
              <a:gd name="connsiteY2" fmla="*/ 252123 h 504246"/>
              <a:gd name="connsiteX3" fmla="*/ 1008492 w 1260615"/>
              <a:gd name="connsiteY3" fmla="*/ 504246 h 504246"/>
              <a:gd name="connsiteX4" fmla="*/ 0 w 1260615"/>
              <a:gd name="connsiteY4" fmla="*/ 504246 h 504246"/>
              <a:gd name="connsiteX5" fmla="*/ 252123 w 1260615"/>
              <a:gd name="connsiteY5" fmla="*/ 252123 h 504246"/>
              <a:gd name="connsiteX6" fmla="*/ 0 w 1260615"/>
              <a:gd name="connsiteY6" fmla="*/ 0 h 50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0615" h="504246">
                <a:moveTo>
                  <a:pt x="0" y="0"/>
                </a:moveTo>
                <a:lnTo>
                  <a:pt x="1008492" y="0"/>
                </a:lnTo>
                <a:lnTo>
                  <a:pt x="1260615" y="252123"/>
                </a:lnTo>
                <a:lnTo>
                  <a:pt x="1008492" y="504246"/>
                </a:lnTo>
                <a:lnTo>
                  <a:pt x="0" y="504246"/>
                </a:lnTo>
                <a:lnTo>
                  <a:pt x="252123" y="252123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12700" cap="flat" cmpd="sng" algn="ctr">
            <a:solidFill>
              <a:srgbClr val="00B050">
                <a:alpha val="90000"/>
              </a:srgbClr>
            </a:solidFill>
            <a:prstDash val="solid"/>
            <a:miter lim="800000"/>
          </a:ln>
          <a:effectLst/>
        </p:spPr>
        <p:txBody>
          <a:bodyPr lIns="267363" tIns="7620" rIns="252123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+++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rme libre 22"/>
          <p:cNvSpPr/>
          <p:nvPr/>
        </p:nvSpPr>
        <p:spPr>
          <a:xfrm>
            <a:off x="3787774" y="4923358"/>
            <a:ext cx="4017962" cy="488950"/>
          </a:xfrm>
          <a:custGeom>
            <a:avLst/>
            <a:gdLst>
              <a:gd name="connsiteX0" fmla="*/ 0 w 3965554"/>
              <a:gd name="connsiteY0" fmla="*/ 0 h 470239"/>
              <a:gd name="connsiteX1" fmla="*/ 3730435 w 3965554"/>
              <a:gd name="connsiteY1" fmla="*/ 0 h 470239"/>
              <a:gd name="connsiteX2" fmla="*/ 3965554 w 3965554"/>
              <a:gd name="connsiteY2" fmla="*/ 235120 h 470239"/>
              <a:gd name="connsiteX3" fmla="*/ 3730435 w 3965554"/>
              <a:gd name="connsiteY3" fmla="*/ 470239 h 470239"/>
              <a:gd name="connsiteX4" fmla="*/ 0 w 3965554"/>
              <a:gd name="connsiteY4" fmla="*/ 470239 h 470239"/>
              <a:gd name="connsiteX5" fmla="*/ 235120 w 3965554"/>
              <a:gd name="connsiteY5" fmla="*/ 235120 h 470239"/>
              <a:gd name="connsiteX6" fmla="*/ 0 w 3965554"/>
              <a:gd name="connsiteY6" fmla="*/ 0 h 47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5554" h="470239">
                <a:moveTo>
                  <a:pt x="0" y="0"/>
                </a:moveTo>
                <a:lnTo>
                  <a:pt x="3730435" y="0"/>
                </a:lnTo>
                <a:lnTo>
                  <a:pt x="3965554" y="235120"/>
                </a:lnTo>
                <a:lnTo>
                  <a:pt x="3730435" y="470239"/>
                </a:lnTo>
                <a:lnTo>
                  <a:pt x="0" y="470239"/>
                </a:lnTo>
                <a:lnTo>
                  <a:pt x="235120" y="23512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C840AE">
                <a:alpha val="89804"/>
              </a:srgbClr>
            </a:solidFill>
            <a:prstDash val="solid"/>
            <a:miter lim="800000"/>
          </a:ln>
          <a:effectLst/>
        </p:spPr>
        <p:txBody>
          <a:bodyPr lIns="250360" tIns="7620" rIns="235119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Обучение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rme libre 23"/>
          <p:cNvSpPr/>
          <p:nvPr/>
        </p:nvSpPr>
        <p:spPr>
          <a:xfrm>
            <a:off x="7626350" y="4905896"/>
            <a:ext cx="1277937" cy="525462"/>
          </a:xfrm>
          <a:custGeom>
            <a:avLst/>
            <a:gdLst>
              <a:gd name="connsiteX0" fmla="*/ 0 w 1260615"/>
              <a:gd name="connsiteY0" fmla="*/ 0 h 504246"/>
              <a:gd name="connsiteX1" fmla="*/ 1008492 w 1260615"/>
              <a:gd name="connsiteY1" fmla="*/ 0 h 504246"/>
              <a:gd name="connsiteX2" fmla="*/ 1260615 w 1260615"/>
              <a:gd name="connsiteY2" fmla="*/ 252123 h 504246"/>
              <a:gd name="connsiteX3" fmla="*/ 1008492 w 1260615"/>
              <a:gd name="connsiteY3" fmla="*/ 504246 h 504246"/>
              <a:gd name="connsiteX4" fmla="*/ 0 w 1260615"/>
              <a:gd name="connsiteY4" fmla="*/ 504246 h 504246"/>
              <a:gd name="connsiteX5" fmla="*/ 252123 w 1260615"/>
              <a:gd name="connsiteY5" fmla="*/ 252123 h 504246"/>
              <a:gd name="connsiteX6" fmla="*/ 0 w 1260615"/>
              <a:gd name="connsiteY6" fmla="*/ 0 h 50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0615" h="504246">
                <a:moveTo>
                  <a:pt x="0" y="0"/>
                </a:moveTo>
                <a:lnTo>
                  <a:pt x="1008492" y="0"/>
                </a:lnTo>
                <a:lnTo>
                  <a:pt x="1260615" y="252123"/>
                </a:lnTo>
                <a:lnTo>
                  <a:pt x="1008492" y="504246"/>
                </a:lnTo>
                <a:lnTo>
                  <a:pt x="0" y="504246"/>
                </a:lnTo>
                <a:lnTo>
                  <a:pt x="252123" y="252123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12700" cap="flat" cmpd="sng" algn="ctr">
            <a:solidFill>
              <a:srgbClr val="00B050">
                <a:alpha val="90000"/>
              </a:srgbClr>
            </a:solidFill>
            <a:prstDash val="solid"/>
            <a:miter lim="800000"/>
          </a:ln>
          <a:effectLst/>
        </p:spPr>
        <p:txBody>
          <a:bodyPr lIns="267363" tIns="7620" rIns="252123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+++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necteur droit 11"/>
          <p:cNvCxnSpPr>
            <a:cxnSpLocks noChangeShapeType="1"/>
          </p:cNvCxnSpPr>
          <p:nvPr/>
        </p:nvCxnSpPr>
        <p:spPr bwMode="auto">
          <a:xfrm flipV="1">
            <a:off x="1619250" y="1589365"/>
            <a:ext cx="1296988" cy="1857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CAI1"/>
          <p:cNvSpPr/>
          <p:nvPr>
            <p:custDataLst>
              <p:tags r:id="rId1"/>
            </p:custDataLst>
          </p:nvPr>
        </p:nvSpPr>
        <p:spPr>
          <a:xfrm rot="10800000">
            <a:off x="8081964" y="3102496"/>
            <a:ext cx="431800" cy="401638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254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1"/>
          <p:cNvSpPr/>
          <p:nvPr>
            <p:custDataLst>
              <p:tags r:id="rId2"/>
            </p:custDataLst>
          </p:nvPr>
        </p:nvSpPr>
        <p:spPr>
          <a:xfrm rot="10800000">
            <a:off x="8153400" y="2569096"/>
            <a:ext cx="431800" cy="401638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254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1"/>
          <p:cNvSpPr/>
          <p:nvPr>
            <p:custDataLst>
              <p:tags r:id="rId3"/>
            </p:custDataLst>
          </p:nvPr>
        </p:nvSpPr>
        <p:spPr>
          <a:xfrm rot="10800000">
            <a:off x="8129589" y="3691458"/>
            <a:ext cx="431800" cy="401638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254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1"/>
          <p:cNvSpPr/>
          <p:nvPr>
            <p:custDataLst>
              <p:tags r:id="rId4"/>
            </p:custDataLst>
          </p:nvPr>
        </p:nvSpPr>
        <p:spPr>
          <a:xfrm rot="10800000">
            <a:off x="8153400" y="4321696"/>
            <a:ext cx="431800" cy="401638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254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1"/>
          <p:cNvSpPr/>
          <p:nvPr>
            <p:custDataLst>
              <p:tags r:id="rId5"/>
            </p:custDataLst>
          </p:nvPr>
        </p:nvSpPr>
        <p:spPr>
          <a:xfrm rot="10800000">
            <a:off x="8077200" y="4931296"/>
            <a:ext cx="431800" cy="401638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254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1"/>
          <p:cNvSpPr/>
          <p:nvPr>
            <p:custDataLst>
              <p:tags r:id="rId6"/>
            </p:custDataLst>
          </p:nvPr>
        </p:nvSpPr>
        <p:spPr>
          <a:xfrm rot="10800000">
            <a:off x="8066088" y="4983683"/>
            <a:ext cx="431800" cy="401638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254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orme libre 21"/>
          <p:cNvSpPr/>
          <p:nvPr/>
        </p:nvSpPr>
        <p:spPr>
          <a:xfrm>
            <a:off x="228599" y="4931296"/>
            <a:ext cx="3724275" cy="488950"/>
          </a:xfrm>
          <a:custGeom>
            <a:avLst/>
            <a:gdLst>
              <a:gd name="connsiteX0" fmla="*/ 0 w 3675345"/>
              <a:gd name="connsiteY0" fmla="*/ 0 h 470236"/>
              <a:gd name="connsiteX1" fmla="*/ 3440227 w 3675345"/>
              <a:gd name="connsiteY1" fmla="*/ 0 h 470236"/>
              <a:gd name="connsiteX2" fmla="*/ 3675345 w 3675345"/>
              <a:gd name="connsiteY2" fmla="*/ 235118 h 470236"/>
              <a:gd name="connsiteX3" fmla="*/ 3440227 w 3675345"/>
              <a:gd name="connsiteY3" fmla="*/ 470236 h 470236"/>
              <a:gd name="connsiteX4" fmla="*/ 0 w 3675345"/>
              <a:gd name="connsiteY4" fmla="*/ 470236 h 470236"/>
              <a:gd name="connsiteX5" fmla="*/ 235118 w 3675345"/>
              <a:gd name="connsiteY5" fmla="*/ 235118 h 470236"/>
              <a:gd name="connsiteX6" fmla="*/ 0 w 3675345"/>
              <a:gd name="connsiteY6" fmla="*/ 0 h 47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5345" h="470236">
                <a:moveTo>
                  <a:pt x="0" y="0"/>
                </a:moveTo>
                <a:lnTo>
                  <a:pt x="3440227" y="0"/>
                </a:lnTo>
                <a:lnTo>
                  <a:pt x="3675345" y="235118"/>
                </a:lnTo>
                <a:lnTo>
                  <a:pt x="3440227" y="470236"/>
                </a:lnTo>
                <a:lnTo>
                  <a:pt x="0" y="470236"/>
                </a:lnTo>
                <a:lnTo>
                  <a:pt x="235118" y="235118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3109DB"/>
            </a:solidFill>
            <a:prstDash val="solid"/>
            <a:miter lim="800000"/>
          </a:ln>
          <a:effectLst/>
        </p:spPr>
        <p:txBody>
          <a:bodyPr lIns="250358" tIns="7620" rIns="235118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109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Провести обучение персонала</a:t>
            </a:r>
          </a:p>
        </p:txBody>
      </p:sp>
      <p:sp>
        <p:nvSpPr>
          <p:cNvPr id="17" name="Forme libre 24"/>
          <p:cNvSpPr/>
          <p:nvPr/>
        </p:nvSpPr>
        <p:spPr>
          <a:xfrm>
            <a:off x="228602" y="2492896"/>
            <a:ext cx="3724275" cy="488950"/>
          </a:xfrm>
          <a:custGeom>
            <a:avLst/>
            <a:gdLst>
              <a:gd name="connsiteX0" fmla="*/ 0 w 3675345"/>
              <a:gd name="connsiteY0" fmla="*/ 0 h 470236"/>
              <a:gd name="connsiteX1" fmla="*/ 3440227 w 3675345"/>
              <a:gd name="connsiteY1" fmla="*/ 0 h 470236"/>
              <a:gd name="connsiteX2" fmla="*/ 3675345 w 3675345"/>
              <a:gd name="connsiteY2" fmla="*/ 235118 h 470236"/>
              <a:gd name="connsiteX3" fmla="*/ 3440227 w 3675345"/>
              <a:gd name="connsiteY3" fmla="*/ 470236 h 470236"/>
              <a:gd name="connsiteX4" fmla="*/ 0 w 3675345"/>
              <a:gd name="connsiteY4" fmla="*/ 470236 h 470236"/>
              <a:gd name="connsiteX5" fmla="*/ 235118 w 3675345"/>
              <a:gd name="connsiteY5" fmla="*/ 235118 h 470236"/>
              <a:gd name="connsiteX6" fmla="*/ 0 w 3675345"/>
              <a:gd name="connsiteY6" fmla="*/ 0 h 47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5345" h="470236">
                <a:moveTo>
                  <a:pt x="0" y="0"/>
                </a:moveTo>
                <a:lnTo>
                  <a:pt x="3440227" y="0"/>
                </a:lnTo>
                <a:lnTo>
                  <a:pt x="3675345" y="235118"/>
                </a:lnTo>
                <a:lnTo>
                  <a:pt x="3440227" y="470236"/>
                </a:lnTo>
                <a:lnTo>
                  <a:pt x="0" y="470236"/>
                </a:lnTo>
                <a:lnTo>
                  <a:pt x="235118" y="235118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3109DB"/>
            </a:solidFill>
            <a:prstDash val="solid"/>
            <a:miter lim="800000"/>
          </a:ln>
          <a:effectLst/>
        </p:spPr>
        <p:txBody>
          <a:bodyPr lIns="250358" tIns="7620" rIns="235118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109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КМ как можно более приближенный к образцам пациента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3109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orme libre 3"/>
          <p:cNvSpPr/>
          <p:nvPr/>
        </p:nvSpPr>
        <p:spPr>
          <a:xfrm>
            <a:off x="228600" y="3102496"/>
            <a:ext cx="3810000" cy="488950"/>
          </a:xfrm>
          <a:custGeom>
            <a:avLst/>
            <a:gdLst>
              <a:gd name="connsiteX0" fmla="*/ 0 w 3761417"/>
              <a:gd name="connsiteY0" fmla="*/ 0 h 470236"/>
              <a:gd name="connsiteX1" fmla="*/ 3526299 w 3761417"/>
              <a:gd name="connsiteY1" fmla="*/ 0 h 470236"/>
              <a:gd name="connsiteX2" fmla="*/ 3761417 w 3761417"/>
              <a:gd name="connsiteY2" fmla="*/ 235118 h 470236"/>
              <a:gd name="connsiteX3" fmla="*/ 3526299 w 3761417"/>
              <a:gd name="connsiteY3" fmla="*/ 470236 h 470236"/>
              <a:gd name="connsiteX4" fmla="*/ 0 w 3761417"/>
              <a:gd name="connsiteY4" fmla="*/ 470236 h 470236"/>
              <a:gd name="connsiteX5" fmla="*/ 235118 w 3761417"/>
              <a:gd name="connsiteY5" fmla="*/ 235118 h 470236"/>
              <a:gd name="connsiteX6" fmla="*/ 0 w 3761417"/>
              <a:gd name="connsiteY6" fmla="*/ 0 h 47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1417" h="470236">
                <a:moveTo>
                  <a:pt x="0" y="0"/>
                </a:moveTo>
                <a:lnTo>
                  <a:pt x="3526299" y="0"/>
                </a:lnTo>
                <a:lnTo>
                  <a:pt x="3761417" y="235118"/>
                </a:lnTo>
                <a:lnTo>
                  <a:pt x="3526299" y="470236"/>
                </a:lnTo>
                <a:lnTo>
                  <a:pt x="0" y="470236"/>
                </a:lnTo>
                <a:lnTo>
                  <a:pt x="235118" y="235118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3109DB"/>
            </a:solidFill>
            <a:prstDash val="solid"/>
            <a:miter lim="800000"/>
          </a:ln>
          <a:effectLst/>
        </p:spPr>
        <p:txBody>
          <a:bodyPr lIns="250358" tIns="7620" rIns="235118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109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Участие в межлабораторной программе</a:t>
            </a:r>
          </a:p>
        </p:txBody>
      </p:sp>
      <p:sp>
        <p:nvSpPr>
          <p:cNvPr id="19" name="Forme libre 6"/>
          <p:cNvSpPr/>
          <p:nvPr/>
        </p:nvSpPr>
        <p:spPr>
          <a:xfrm>
            <a:off x="239714" y="3704159"/>
            <a:ext cx="3735387" cy="488950"/>
          </a:xfrm>
          <a:custGeom>
            <a:avLst/>
            <a:gdLst>
              <a:gd name="connsiteX0" fmla="*/ 0 w 3687177"/>
              <a:gd name="connsiteY0" fmla="*/ 0 h 470236"/>
              <a:gd name="connsiteX1" fmla="*/ 3452059 w 3687177"/>
              <a:gd name="connsiteY1" fmla="*/ 0 h 470236"/>
              <a:gd name="connsiteX2" fmla="*/ 3687177 w 3687177"/>
              <a:gd name="connsiteY2" fmla="*/ 235118 h 470236"/>
              <a:gd name="connsiteX3" fmla="*/ 3452059 w 3687177"/>
              <a:gd name="connsiteY3" fmla="*/ 470236 h 470236"/>
              <a:gd name="connsiteX4" fmla="*/ 0 w 3687177"/>
              <a:gd name="connsiteY4" fmla="*/ 470236 h 470236"/>
              <a:gd name="connsiteX5" fmla="*/ 235118 w 3687177"/>
              <a:gd name="connsiteY5" fmla="*/ 235118 h 470236"/>
              <a:gd name="connsiteX6" fmla="*/ 0 w 3687177"/>
              <a:gd name="connsiteY6" fmla="*/ 0 h 47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7177" h="470236">
                <a:moveTo>
                  <a:pt x="0" y="0"/>
                </a:moveTo>
                <a:lnTo>
                  <a:pt x="3452059" y="0"/>
                </a:lnTo>
                <a:lnTo>
                  <a:pt x="3687177" y="235118"/>
                </a:lnTo>
                <a:lnTo>
                  <a:pt x="3452059" y="470236"/>
                </a:lnTo>
                <a:lnTo>
                  <a:pt x="0" y="470236"/>
                </a:lnTo>
                <a:lnTo>
                  <a:pt x="235118" y="235118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3109DB"/>
            </a:solidFill>
            <a:prstDash val="solid"/>
            <a:miter lim="800000"/>
          </a:ln>
          <a:effectLst/>
        </p:spPr>
        <p:txBody>
          <a:bodyPr lIns="250358" tIns="7620" rIns="235118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109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Выполнение внутреннего контроля качества</a:t>
            </a:r>
          </a:p>
        </p:txBody>
      </p:sp>
      <p:sp>
        <p:nvSpPr>
          <p:cNvPr id="20" name="Forme libre 9"/>
          <p:cNvSpPr/>
          <p:nvPr/>
        </p:nvSpPr>
        <p:spPr>
          <a:xfrm>
            <a:off x="239714" y="4335984"/>
            <a:ext cx="3735387" cy="488950"/>
          </a:xfrm>
          <a:custGeom>
            <a:avLst/>
            <a:gdLst>
              <a:gd name="connsiteX0" fmla="*/ 0 w 3687177"/>
              <a:gd name="connsiteY0" fmla="*/ 0 h 470236"/>
              <a:gd name="connsiteX1" fmla="*/ 3452059 w 3687177"/>
              <a:gd name="connsiteY1" fmla="*/ 0 h 470236"/>
              <a:gd name="connsiteX2" fmla="*/ 3687177 w 3687177"/>
              <a:gd name="connsiteY2" fmla="*/ 235118 h 470236"/>
              <a:gd name="connsiteX3" fmla="*/ 3452059 w 3687177"/>
              <a:gd name="connsiteY3" fmla="*/ 470236 h 470236"/>
              <a:gd name="connsiteX4" fmla="*/ 0 w 3687177"/>
              <a:gd name="connsiteY4" fmla="*/ 470236 h 470236"/>
              <a:gd name="connsiteX5" fmla="*/ 235118 w 3687177"/>
              <a:gd name="connsiteY5" fmla="*/ 235118 h 470236"/>
              <a:gd name="connsiteX6" fmla="*/ 0 w 3687177"/>
              <a:gd name="connsiteY6" fmla="*/ 0 h 47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7177" h="470236">
                <a:moveTo>
                  <a:pt x="0" y="0"/>
                </a:moveTo>
                <a:lnTo>
                  <a:pt x="3452059" y="0"/>
                </a:lnTo>
                <a:lnTo>
                  <a:pt x="3687177" y="235118"/>
                </a:lnTo>
                <a:lnTo>
                  <a:pt x="3452059" y="470236"/>
                </a:lnTo>
                <a:lnTo>
                  <a:pt x="0" y="470236"/>
                </a:lnTo>
                <a:lnTo>
                  <a:pt x="235118" y="235118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3109DB"/>
            </a:solidFill>
            <a:prstDash val="solid"/>
            <a:miter lim="800000"/>
          </a:ln>
          <a:effectLst/>
        </p:spPr>
        <p:txBody>
          <a:bodyPr lIns="250358" tIns="7620" rIns="235118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109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Уверенность в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3109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прослеживаемости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109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результатов контроля качества</a:t>
            </a:r>
          </a:p>
        </p:txBody>
      </p:sp>
      <p:sp>
        <p:nvSpPr>
          <p:cNvPr id="21" name="Forme libre 10"/>
          <p:cNvSpPr/>
          <p:nvPr/>
        </p:nvSpPr>
        <p:spPr>
          <a:xfrm>
            <a:off x="3811588" y="4328046"/>
            <a:ext cx="4025900" cy="488950"/>
          </a:xfrm>
          <a:custGeom>
            <a:avLst/>
            <a:gdLst>
              <a:gd name="connsiteX0" fmla="*/ 0 w 3973319"/>
              <a:gd name="connsiteY0" fmla="*/ 0 h 470239"/>
              <a:gd name="connsiteX1" fmla="*/ 3738200 w 3973319"/>
              <a:gd name="connsiteY1" fmla="*/ 0 h 470239"/>
              <a:gd name="connsiteX2" fmla="*/ 3973319 w 3973319"/>
              <a:gd name="connsiteY2" fmla="*/ 235120 h 470239"/>
              <a:gd name="connsiteX3" fmla="*/ 3738200 w 3973319"/>
              <a:gd name="connsiteY3" fmla="*/ 470239 h 470239"/>
              <a:gd name="connsiteX4" fmla="*/ 0 w 3973319"/>
              <a:gd name="connsiteY4" fmla="*/ 470239 h 470239"/>
              <a:gd name="connsiteX5" fmla="*/ 235120 w 3973319"/>
              <a:gd name="connsiteY5" fmla="*/ 235120 h 470239"/>
              <a:gd name="connsiteX6" fmla="*/ 0 w 3973319"/>
              <a:gd name="connsiteY6" fmla="*/ 0 h 47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319" h="470239">
                <a:moveTo>
                  <a:pt x="0" y="0"/>
                </a:moveTo>
                <a:lnTo>
                  <a:pt x="3738200" y="0"/>
                </a:lnTo>
                <a:lnTo>
                  <a:pt x="3973319" y="235120"/>
                </a:lnTo>
                <a:lnTo>
                  <a:pt x="3738200" y="470239"/>
                </a:lnTo>
                <a:lnTo>
                  <a:pt x="0" y="470239"/>
                </a:lnTo>
                <a:lnTo>
                  <a:pt x="235120" y="23512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C840AE">
                <a:alpha val="89804"/>
              </a:srgbClr>
            </a:solidFill>
            <a:prstDash val="solid"/>
            <a:miter lim="800000"/>
          </a:ln>
          <a:effectLst/>
        </p:spPr>
        <p:txBody>
          <a:bodyPr lIns="250360" tIns="7620" rIns="235119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Отчеты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Unity Real Time 2)</a:t>
            </a:r>
          </a:p>
        </p:txBody>
      </p:sp>
      <p:sp>
        <p:nvSpPr>
          <p:cNvPr id="22" name="Forme libre 7"/>
          <p:cNvSpPr/>
          <p:nvPr/>
        </p:nvSpPr>
        <p:spPr>
          <a:xfrm>
            <a:off x="3810001" y="3712096"/>
            <a:ext cx="4006850" cy="488950"/>
          </a:xfrm>
          <a:custGeom>
            <a:avLst/>
            <a:gdLst>
              <a:gd name="connsiteX0" fmla="*/ 0 w 3955469"/>
              <a:gd name="connsiteY0" fmla="*/ 0 h 470239"/>
              <a:gd name="connsiteX1" fmla="*/ 3720350 w 3955469"/>
              <a:gd name="connsiteY1" fmla="*/ 0 h 470239"/>
              <a:gd name="connsiteX2" fmla="*/ 3955469 w 3955469"/>
              <a:gd name="connsiteY2" fmla="*/ 235120 h 470239"/>
              <a:gd name="connsiteX3" fmla="*/ 3720350 w 3955469"/>
              <a:gd name="connsiteY3" fmla="*/ 470239 h 470239"/>
              <a:gd name="connsiteX4" fmla="*/ 0 w 3955469"/>
              <a:gd name="connsiteY4" fmla="*/ 470239 h 470239"/>
              <a:gd name="connsiteX5" fmla="*/ 235120 w 3955469"/>
              <a:gd name="connsiteY5" fmla="*/ 235120 h 470239"/>
              <a:gd name="connsiteX6" fmla="*/ 0 w 3955469"/>
              <a:gd name="connsiteY6" fmla="*/ 0 h 47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5469" h="470239">
                <a:moveTo>
                  <a:pt x="0" y="0"/>
                </a:moveTo>
                <a:lnTo>
                  <a:pt x="3720350" y="0"/>
                </a:lnTo>
                <a:lnTo>
                  <a:pt x="3955469" y="235120"/>
                </a:lnTo>
                <a:lnTo>
                  <a:pt x="3720350" y="470239"/>
                </a:lnTo>
                <a:lnTo>
                  <a:pt x="0" y="470239"/>
                </a:lnTo>
                <a:lnTo>
                  <a:pt x="235120" y="23512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C840AE">
                <a:alpha val="89804"/>
              </a:srgbClr>
            </a:solidFill>
            <a:prstDash val="solid"/>
            <a:miter lim="800000"/>
          </a:ln>
          <a:effectLst/>
        </p:spPr>
        <p:txBody>
          <a:bodyPr lIns="250360" tIns="7620" rIns="235119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Программа управления результатами контроля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Unity</a:t>
            </a:r>
          </a:p>
        </p:txBody>
      </p:sp>
      <p:sp>
        <p:nvSpPr>
          <p:cNvPr id="23" name="Forme libre 4"/>
          <p:cNvSpPr/>
          <p:nvPr/>
        </p:nvSpPr>
        <p:spPr>
          <a:xfrm>
            <a:off x="3886201" y="3102496"/>
            <a:ext cx="3938588" cy="488950"/>
          </a:xfrm>
          <a:custGeom>
            <a:avLst/>
            <a:gdLst>
              <a:gd name="connsiteX0" fmla="*/ 0 w 3886854"/>
              <a:gd name="connsiteY0" fmla="*/ 0 h 470239"/>
              <a:gd name="connsiteX1" fmla="*/ 3651735 w 3886854"/>
              <a:gd name="connsiteY1" fmla="*/ 0 h 470239"/>
              <a:gd name="connsiteX2" fmla="*/ 3886854 w 3886854"/>
              <a:gd name="connsiteY2" fmla="*/ 235120 h 470239"/>
              <a:gd name="connsiteX3" fmla="*/ 3651735 w 3886854"/>
              <a:gd name="connsiteY3" fmla="*/ 470239 h 470239"/>
              <a:gd name="connsiteX4" fmla="*/ 0 w 3886854"/>
              <a:gd name="connsiteY4" fmla="*/ 470239 h 470239"/>
              <a:gd name="connsiteX5" fmla="*/ 235120 w 3886854"/>
              <a:gd name="connsiteY5" fmla="*/ 235120 h 470239"/>
              <a:gd name="connsiteX6" fmla="*/ 0 w 3886854"/>
              <a:gd name="connsiteY6" fmla="*/ 0 h 47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6854" h="470239">
                <a:moveTo>
                  <a:pt x="0" y="0"/>
                </a:moveTo>
                <a:lnTo>
                  <a:pt x="3651735" y="0"/>
                </a:lnTo>
                <a:lnTo>
                  <a:pt x="3886854" y="235120"/>
                </a:lnTo>
                <a:lnTo>
                  <a:pt x="3651735" y="470239"/>
                </a:lnTo>
                <a:lnTo>
                  <a:pt x="0" y="470239"/>
                </a:lnTo>
                <a:lnTo>
                  <a:pt x="235120" y="23512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C840AE">
                <a:alpha val="89804"/>
              </a:srgbClr>
            </a:solidFill>
            <a:prstDash val="solid"/>
            <a:miter lim="800000"/>
          </a:ln>
          <a:effectLst/>
        </p:spPr>
        <p:txBody>
          <a:bodyPr lIns="250360" tIns="7620" rIns="235119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Программы 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EQAS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Unity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orme libre 26"/>
          <p:cNvSpPr/>
          <p:nvPr/>
        </p:nvSpPr>
        <p:spPr>
          <a:xfrm>
            <a:off x="3810000" y="2492896"/>
            <a:ext cx="4019550" cy="488950"/>
          </a:xfrm>
          <a:custGeom>
            <a:avLst/>
            <a:gdLst>
              <a:gd name="connsiteX0" fmla="*/ 0 w 3967256"/>
              <a:gd name="connsiteY0" fmla="*/ 0 h 470239"/>
              <a:gd name="connsiteX1" fmla="*/ 3732137 w 3967256"/>
              <a:gd name="connsiteY1" fmla="*/ 0 h 470239"/>
              <a:gd name="connsiteX2" fmla="*/ 3967256 w 3967256"/>
              <a:gd name="connsiteY2" fmla="*/ 235120 h 470239"/>
              <a:gd name="connsiteX3" fmla="*/ 3732137 w 3967256"/>
              <a:gd name="connsiteY3" fmla="*/ 470239 h 470239"/>
              <a:gd name="connsiteX4" fmla="*/ 0 w 3967256"/>
              <a:gd name="connsiteY4" fmla="*/ 470239 h 470239"/>
              <a:gd name="connsiteX5" fmla="*/ 235120 w 3967256"/>
              <a:gd name="connsiteY5" fmla="*/ 235120 h 470239"/>
              <a:gd name="connsiteX6" fmla="*/ 0 w 3967256"/>
              <a:gd name="connsiteY6" fmla="*/ 0 h 47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256" h="470239">
                <a:moveTo>
                  <a:pt x="0" y="0"/>
                </a:moveTo>
                <a:lnTo>
                  <a:pt x="3732137" y="0"/>
                </a:lnTo>
                <a:lnTo>
                  <a:pt x="3967256" y="235120"/>
                </a:lnTo>
                <a:lnTo>
                  <a:pt x="3732137" y="470239"/>
                </a:lnTo>
                <a:lnTo>
                  <a:pt x="0" y="470239"/>
                </a:lnTo>
                <a:lnTo>
                  <a:pt x="235120" y="23512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C840AE">
                <a:alpha val="89804"/>
              </a:srgbClr>
            </a:solidFill>
            <a:prstDash val="solid"/>
            <a:miter lim="800000"/>
          </a:ln>
          <a:effectLst/>
        </p:spPr>
        <p:txBody>
          <a:bodyPr lIns="250360" tIns="7620" rIns="235119" bIns="7620" spcCol="1270" anchor="ctr"/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Все КМ Био-Рад человеческого происхождения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ntagone 32"/>
          <p:cNvSpPr/>
          <p:nvPr/>
        </p:nvSpPr>
        <p:spPr>
          <a:xfrm>
            <a:off x="457200" y="1298848"/>
            <a:ext cx="3581400" cy="762000"/>
          </a:xfrm>
          <a:prstGeom prst="homePlate">
            <a:avLst>
              <a:gd name="adj" fmla="val 30881"/>
            </a:avLst>
          </a:prstGeom>
          <a:solidFill>
            <a:sysClr val="window" lastClr="FFFFFF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 anchorCtr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Требования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ISO 15189</a:t>
            </a:r>
          </a:p>
        </p:txBody>
      </p:sp>
      <p:sp>
        <p:nvSpPr>
          <p:cNvPr id="26" name="Forme libre 33"/>
          <p:cNvSpPr/>
          <p:nvPr/>
        </p:nvSpPr>
        <p:spPr>
          <a:xfrm>
            <a:off x="3962400" y="1298848"/>
            <a:ext cx="4114800" cy="762000"/>
          </a:xfrm>
          <a:custGeom>
            <a:avLst/>
            <a:gdLst>
              <a:gd name="connsiteX0" fmla="*/ 0 w 3967256"/>
              <a:gd name="connsiteY0" fmla="*/ 0 h 470239"/>
              <a:gd name="connsiteX1" fmla="*/ 3732137 w 3967256"/>
              <a:gd name="connsiteY1" fmla="*/ 0 h 470239"/>
              <a:gd name="connsiteX2" fmla="*/ 3967256 w 3967256"/>
              <a:gd name="connsiteY2" fmla="*/ 235120 h 470239"/>
              <a:gd name="connsiteX3" fmla="*/ 3732137 w 3967256"/>
              <a:gd name="connsiteY3" fmla="*/ 470239 h 470239"/>
              <a:gd name="connsiteX4" fmla="*/ 0 w 3967256"/>
              <a:gd name="connsiteY4" fmla="*/ 470239 h 470239"/>
              <a:gd name="connsiteX5" fmla="*/ 235120 w 3967256"/>
              <a:gd name="connsiteY5" fmla="*/ 235120 h 470239"/>
              <a:gd name="connsiteX6" fmla="*/ 0 w 3967256"/>
              <a:gd name="connsiteY6" fmla="*/ 0 h 47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256" h="470239">
                <a:moveTo>
                  <a:pt x="0" y="0"/>
                </a:moveTo>
                <a:lnTo>
                  <a:pt x="3732137" y="0"/>
                </a:lnTo>
                <a:lnTo>
                  <a:pt x="3967256" y="235120"/>
                </a:lnTo>
                <a:lnTo>
                  <a:pt x="3732137" y="470239"/>
                </a:lnTo>
                <a:lnTo>
                  <a:pt x="0" y="470239"/>
                </a:lnTo>
                <a:lnTo>
                  <a:pt x="235120" y="23512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 anchorCtr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Решения Био-Рад </a:t>
            </a:r>
          </a:p>
        </p:txBody>
      </p:sp>
    </p:spTree>
    <p:extLst>
      <p:ext uri="{BB962C8B-B14F-4D97-AF65-F5344CB8AC3E}">
        <p14:creationId xmlns:p14="http://schemas.microsoft.com/office/powerpoint/2010/main" val="9852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837487" cy="887413"/>
          </a:xfrm>
        </p:spPr>
        <p:txBody>
          <a:bodyPr/>
          <a:lstStyle/>
          <a:p>
            <a:r>
              <a:rPr lang="ru-RU" sz="2800" dirty="0"/>
              <a:t>Сайт для увлеченных иммуногематологией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6762750" cy="4525963"/>
          </a:xfrm>
        </p:spPr>
        <p:txBody>
          <a:bodyPr/>
          <a:lstStyle/>
          <a:p>
            <a:r>
              <a:rPr lang="en-US" b="1" dirty="0">
                <a:solidFill>
                  <a:srgbClr val="1B22B1"/>
                </a:solidFill>
              </a:rPr>
              <a:t>https://bloodgroups.ru/</a:t>
            </a:r>
            <a:endParaRPr lang="ru-RU" b="1" dirty="0">
              <a:solidFill>
                <a:srgbClr val="1B22B1"/>
              </a:solidFill>
            </a:endParaRPr>
          </a:p>
          <a:p>
            <a:endParaRPr lang="ru-RU" b="1" dirty="0">
              <a:solidFill>
                <a:srgbClr val="1B22B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5412" b="9425"/>
          <a:stretch/>
        </p:blipFill>
        <p:spPr bwMode="auto">
          <a:xfrm>
            <a:off x="0" y="2590800"/>
            <a:ext cx="91439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729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52320" y="6453336"/>
            <a:ext cx="1348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21A637-6DDF-E24D-97BD-D31A7AD25B5C}"/>
              </a:ext>
            </a:extLst>
          </p:cNvPr>
          <p:cNvSpPr/>
          <p:nvPr/>
        </p:nvSpPr>
        <p:spPr>
          <a:xfrm>
            <a:off x="323528" y="2636912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14. Для проведения исследования в </a:t>
            </a:r>
            <a:r>
              <a:rPr lang="ru-RU" dirty="0" err="1">
                <a:solidFill>
                  <a:srgbClr val="000000"/>
                </a:solidFill>
              </a:rPr>
              <a:t>минипуле</a:t>
            </a:r>
            <a:r>
              <a:rPr lang="ru-RU" dirty="0">
                <a:solidFill>
                  <a:srgbClr val="000000"/>
                </a:solidFill>
              </a:rPr>
              <a:t> рекомендуется применять наборы реагентов с чувствительностью не ниже: вирус иммунодефицита человека - </a:t>
            </a:r>
            <a:r>
              <a:rPr lang="ru-RU" dirty="0">
                <a:solidFill>
                  <a:srgbClr val="FF0000"/>
                </a:solidFill>
              </a:rPr>
              <a:t>10 000 МЕ/мл в расчете на одну </a:t>
            </a:r>
            <a:r>
              <a:rPr lang="ru-RU" dirty="0" err="1">
                <a:solidFill>
                  <a:srgbClr val="FF0000"/>
                </a:solidFill>
              </a:rPr>
              <a:t>донацию</a:t>
            </a:r>
            <a:r>
              <a:rPr lang="ru-RU" dirty="0">
                <a:solidFill>
                  <a:srgbClr val="FF0000"/>
                </a:solidFill>
              </a:rPr>
              <a:t>, вирус гепатита С - 5 000 МЕ/мл в расчете на одну </a:t>
            </a:r>
            <a:r>
              <a:rPr lang="ru-RU" dirty="0" err="1">
                <a:solidFill>
                  <a:srgbClr val="FF0000"/>
                </a:solidFill>
              </a:rPr>
              <a:t>донацию</a:t>
            </a:r>
            <a:r>
              <a:rPr lang="ru-RU" dirty="0">
                <a:solidFill>
                  <a:srgbClr val="FF0000"/>
                </a:solidFill>
              </a:rPr>
              <a:t>, вирус гепатита В - 100 МЕ/мл</a:t>
            </a:r>
            <a:r>
              <a:rPr lang="ru-RU" dirty="0">
                <a:solidFill>
                  <a:srgbClr val="000000"/>
                </a:solidFill>
              </a:rPr>
              <a:t>. В случае доказанного посттрансфузионного инфицирования реципиента донорской кровью и (или) ее компонентами, исследованными соответствующими наборами реагентов, осуществляется уточнение возможности применения данных наборов реагентов для обследования доноров крови и ее компонентов.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0C4B24-E562-BB47-8C1D-904362966BCF}"/>
              </a:ext>
            </a:extLst>
          </p:cNvPr>
          <p:cNvSpPr/>
          <p:nvPr/>
        </p:nvSpPr>
        <p:spPr>
          <a:xfrm>
            <a:off x="323528" y="116632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Приказ Министерства здравоохранения РФ от 28 октября 2020 г. № 1166н "Об утверждении порядка прохождения донорами медицинского обследования и перечня медицинских противопоказаний (временных и постоянных) для сдачи крови и (или) ее компонентов и сроков отвода, которому подлежит лицо при наличии временных медицинских показаний, от донорства крови и (или) ее компонентов"</a:t>
            </a:r>
            <a:br>
              <a:rPr lang="ru-RU" dirty="0">
                <a:solidFill>
                  <a:srgbClr val="000000"/>
                </a:solidFill>
              </a:rPr>
            </a:br>
            <a:br>
              <a:rPr lang="ru-RU" dirty="0">
                <a:solidFill>
                  <a:srgbClr val="000000"/>
                </a:solidFill>
              </a:rPr>
            </a:br>
            <a:endParaRPr lang="ru-RU" dirty="0"/>
          </a:p>
        </p:txBody>
      </p:sp>
      <p:sp>
        <p:nvSpPr>
          <p:cNvPr id="6" name="Line 11">
            <a:extLst>
              <a:ext uri="{FF2B5EF4-FFF2-40B4-BE49-F238E27FC236}">
                <a16:creationId xmlns:a16="http://schemas.microsoft.com/office/drawing/2014/main" id="{A63E8D7B-7396-864F-9D40-D0E745B3AD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576" y="2060848"/>
            <a:ext cx="7777162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98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B018DA-75D3-5044-ABB2-B141B0E91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690"/>
            <a:ext cx="9144000" cy="2616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78B9CE-298C-A146-B216-0E174790A793}"/>
              </a:ext>
            </a:extLst>
          </p:cNvPr>
          <p:cNvSpPr txBox="1"/>
          <p:nvPr/>
        </p:nvSpPr>
        <p:spPr>
          <a:xfrm>
            <a:off x="7452320" y="6453336"/>
            <a:ext cx="1348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57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80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C8B472-5A7E-BF4F-A58F-A844205864D8}"/>
              </a:ext>
            </a:extLst>
          </p:cNvPr>
          <p:cNvSpPr/>
          <p:nvPr/>
        </p:nvSpPr>
        <p:spPr>
          <a:xfrm>
            <a:off x="2039424" y="6697388"/>
            <a:ext cx="5526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i="1" dirty="0">
                <a:solidFill>
                  <a:srgbClr val="000000"/>
                </a:solidFill>
                <a:latin typeface="arial" panose="020B0604020202020204" pitchFamily="34" charset="0"/>
              </a:rPr>
              <a:t>Жибурт Е.Б., академик РАЕН, д.м.н., профессор. Национальный медико-хирургический Центр имени Н.И. Пирогова. 2020 г. (Из личного архива)</a:t>
            </a:r>
            <a:endParaRPr lang="ru-RU" sz="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5D5503-EB27-FA40-B07E-4AC083706251}"/>
              </a:ext>
            </a:extLst>
          </p:cNvPr>
          <p:cNvSpPr txBox="1"/>
          <p:nvPr/>
        </p:nvSpPr>
        <p:spPr>
          <a:xfrm>
            <a:off x="6084168" y="5085184"/>
            <a:ext cx="2502160" cy="46166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25 – 27 копий/мл</a:t>
            </a:r>
          </a:p>
        </p:txBody>
      </p:sp>
    </p:spTree>
    <p:extLst>
      <p:ext uri="{BB962C8B-B14F-4D97-AF65-F5344CB8AC3E}">
        <p14:creationId xmlns:p14="http://schemas.microsoft.com/office/powerpoint/2010/main" val="417343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5.4|10.4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1|3.1|2.9|3.7|4.5|4.8|5.5|7.2|12.5|1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|4.6|3.6|9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4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6|2.6|2.1|3.1|5.6|10.5|5.1|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5|0|0.1|8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|1.1|1.6"/>
</p:tagLst>
</file>

<file path=ppt/theme/theme1.xml><?xml version="1.0" encoding="utf-8"?>
<a:theme xmlns:a="http://schemas.openxmlformats.org/drawingml/2006/main" name="Thème Bio-rad">
  <a:themeElements>
    <a:clrScheme name="Bio-Rad">
      <a:dk1>
        <a:srgbClr val="585858"/>
      </a:dk1>
      <a:lt1>
        <a:srgbClr val="585858"/>
      </a:lt1>
      <a:dk2>
        <a:srgbClr val="FFFFFF"/>
      </a:dk2>
      <a:lt2>
        <a:srgbClr val="FFFFFF"/>
      </a:lt2>
      <a:accent1>
        <a:srgbClr val="00A550"/>
      </a:accent1>
      <a:accent2>
        <a:srgbClr val="44C8F5"/>
      </a:accent2>
      <a:accent3>
        <a:srgbClr val="00A8A7"/>
      </a:accent3>
      <a:accent4>
        <a:srgbClr val="BCD75E"/>
      </a:accent4>
      <a:accent5>
        <a:srgbClr val="9BCE94"/>
      </a:accent5>
      <a:accent6>
        <a:srgbClr val="585858"/>
      </a:accent6>
      <a:hlink>
        <a:srgbClr val="C8C8C8"/>
      </a:hlink>
      <a:folHlink>
        <a:srgbClr val="00000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io-Rad">
    <a:dk1>
      <a:srgbClr val="585858"/>
    </a:dk1>
    <a:lt1>
      <a:srgbClr val="585858"/>
    </a:lt1>
    <a:dk2>
      <a:srgbClr val="FFFFFF"/>
    </a:dk2>
    <a:lt2>
      <a:srgbClr val="FFFFFF"/>
    </a:lt2>
    <a:accent1>
      <a:srgbClr val="00A550"/>
    </a:accent1>
    <a:accent2>
      <a:srgbClr val="44C8F5"/>
    </a:accent2>
    <a:accent3>
      <a:srgbClr val="00A8A7"/>
    </a:accent3>
    <a:accent4>
      <a:srgbClr val="BCD75E"/>
    </a:accent4>
    <a:accent5>
      <a:srgbClr val="9BCE94"/>
    </a:accent5>
    <a:accent6>
      <a:srgbClr val="585858"/>
    </a:accent6>
    <a:hlink>
      <a:srgbClr val="C8C8C8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17162</TotalTime>
  <Words>4409</Words>
  <Application>Microsoft Office PowerPoint</Application>
  <PresentationFormat>Экран (4:3)</PresentationFormat>
  <Paragraphs>431</Paragraphs>
  <Slides>68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9" baseType="lpstr">
      <vt:lpstr>ＭＳ Ｐゴシック</vt:lpstr>
      <vt:lpstr>Arial</vt:lpstr>
      <vt:lpstr>Arial</vt:lpstr>
      <vt:lpstr>Calibri</vt:lpstr>
      <vt:lpstr>Cambria</vt:lpstr>
      <vt:lpstr>Lucida Grande</vt:lpstr>
      <vt:lpstr>Monotype Sorts</vt:lpstr>
      <vt:lpstr>Times</vt:lpstr>
      <vt:lpstr>Times New Roman</vt:lpstr>
      <vt:lpstr>Wingdings</vt:lpstr>
      <vt:lpstr>Thème Bio-rad</vt:lpstr>
      <vt:lpstr>Новое в контроле качества иммуногематологических исследований  Е.Б. Жибурт, Н.А. Попова</vt:lpstr>
      <vt:lpstr>Презентация PowerPoint</vt:lpstr>
      <vt:lpstr>Презентация PowerPoint</vt:lpstr>
      <vt:lpstr>Нормативные документы</vt:lpstr>
      <vt:lpstr>Нормативные документы</vt:lpstr>
      <vt:lpstr>Нормативные документы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Нормативные документы</vt:lpstr>
      <vt:lpstr>Контроль качества в лаборатории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Кафедра трансфузиологии ИУВ Национального медико-хирургического центра имени Н.И. Пирогова</vt:lpstr>
      <vt:lpstr>Дистанционный цикл  «Клиническая иммуногематология»</vt:lpstr>
      <vt:lpstr>transfusion.ru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качества, иммуногематология</vt:lpstr>
      <vt:lpstr>Презентация PowerPoint</vt:lpstr>
      <vt:lpstr>Презентация PowerPoint</vt:lpstr>
      <vt:lpstr> Цель контроля качества: </vt:lpstr>
      <vt:lpstr>Презентация PowerPoint</vt:lpstr>
      <vt:lpstr>Презентация PowerPoint</vt:lpstr>
      <vt:lpstr>Презентация PowerPoint</vt:lpstr>
      <vt:lpstr>IH-QC </vt:lpstr>
      <vt:lpstr>Описание продуктов</vt:lpstr>
      <vt:lpstr> Характеристики реактивов </vt:lpstr>
      <vt:lpstr>Новая модульная система IH-QC</vt:lpstr>
      <vt:lpstr>Новая модульная система IH-QC</vt:lpstr>
      <vt:lpstr>Новая модульная система IH-QC</vt:lpstr>
      <vt:lpstr>Ключевые преимущества, IH-QC</vt:lpstr>
      <vt:lpstr>Из 1134н</vt:lpstr>
      <vt:lpstr>Новая модульная система IH-QC</vt:lpstr>
      <vt:lpstr>Новая модульная система IH-QC</vt:lpstr>
      <vt:lpstr>Интеграция с IH-COM</vt:lpstr>
      <vt:lpstr>Обработка, отчетность и хранение результатов контроля качества</vt:lpstr>
      <vt:lpstr>Презентация PowerPoint</vt:lpstr>
      <vt:lpstr>Выполнение внутреннего контроля качества </vt:lpstr>
      <vt:lpstr>Выполнение внутреннего контроля качества </vt:lpstr>
      <vt:lpstr>Соответствие нормативным требованиям ИСО 15189</vt:lpstr>
      <vt:lpstr>Сайт для увлеченных иммуногематологией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HAMMOUD Lynda</dc:creator>
  <cp:lastModifiedBy>Natalia Popova</cp:lastModifiedBy>
  <cp:revision>977</cp:revision>
  <cp:lastPrinted>2016-05-19T15:52:00Z</cp:lastPrinted>
  <dcterms:created xsi:type="dcterms:W3CDTF">2006-08-16T00:00:00Z</dcterms:created>
  <dcterms:modified xsi:type="dcterms:W3CDTF">2021-10-25T07:39:25Z</dcterms:modified>
</cp:coreProperties>
</file>