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2" r:id="rId1"/>
  </p:sldMasterIdLst>
  <p:notesMasterIdLst>
    <p:notesMasterId r:id="rId40"/>
  </p:notesMasterIdLst>
  <p:sldIdLst>
    <p:sldId id="256" r:id="rId2"/>
    <p:sldId id="381" r:id="rId3"/>
    <p:sldId id="349" r:id="rId4"/>
    <p:sldId id="382" r:id="rId5"/>
    <p:sldId id="383" r:id="rId6"/>
    <p:sldId id="384" r:id="rId7"/>
    <p:sldId id="385" r:id="rId8"/>
    <p:sldId id="387" r:id="rId9"/>
    <p:sldId id="313" r:id="rId10"/>
    <p:sldId id="350" r:id="rId11"/>
    <p:sldId id="345" r:id="rId12"/>
    <p:sldId id="392" r:id="rId13"/>
    <p:sldId id="391" r:id="rId14"/>
    <p:sldId id="390" r:id="rId15"/>
    <p:sldId id="351" r:id="rId16"/>
    <p:sldId id="375" r:id="rId17"/>
    <p:sldId id="393" r:id="rId18"/>
    <p:sldId id="377" r:id="rId19"/>
    <p:sldId id="388" r:id="rId20"/>
    <p:sldId id="399" r:id="rId21"/>
    <p:sldId id="401" r:id="rId22"/>
    <p:sldId id="360" r:id="rId23"/>
    <p:sldId id="361" r:id="rId24"/>
    <p:sldId id="332" r:id="rId25"/>
    <p:sldId id="376" r:id="rId26"/>
    <p:sldId id="355" r:id="rId27"/>
    <p:sldId id="329" r:id="rId28"/>
    <p:sldId id="370" r:id="rId29"/>
    <p:sldId id="389" r:id="rId30"/>
    <p:sldId id="330" r:id="rId31"/>
    <p:sldId id="394" r:id="rId32"/>
    <p:sldId id="395" r:id="rId33"/>
    <p:sldId id="396" r:id="rId34"/>
    <p:sldId id="397" r:id="rId35"/>
    <p:sldId id="372" r:id="rId36"/>
    <p:sldId id="400" r:id="rId37"/>
    <p:sldId id="365" r:id="rId38"/>
    <p:sldId id="335" r:id="rId3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" pitchFamily="34" charset="0"/>
        <a:ea typeface="Microsoft YaHei"/>
        <a:cs typeface="Microsoft YaHe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04" y="3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403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300" y="695325"/>
            <a:ext cx="4841875" cy="3422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881438" y="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0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latin typeface="Arial" charset="0"/>
              <a:ea typeface="Microsoft YaHei" charset="-122"/>
              <a:cs typeface="+mn-cs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8686800"/>
            <a:ext cx="2970212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FFFFFF"/>
                </a:solidFill>
                <a:latin typeface="Times New Roman" pitchFamily="16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182E4868-A929-406D-822F-0DA13F06B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59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1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27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30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32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33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34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38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9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17BE62-5EFC-4986-BA1F-A2C102B20B73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194563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30288" y="685800"/>
            <a:ext cx="4797425" cy="3598863"/>
          </a:xfrm>
          <a:solidFill>
            <a:srgbClr val="FFFFFF"/>
          </a:solidFill>
          <a:ln/>
        </p:spPr>
      </p:sp>
      <p:sp>
        <p:nvSpPr>
          <p:cNvPr id="194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8E4612E-ECA8-4BB6-86C6-338991D8A2A8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15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17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62475" cy="34226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82E4868-A929-406D-822F-0DA13F06BE5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76E64A9-60AC-4296-BED0-EBE610671C40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171011" name="Rectangle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30288" y="685800"/>
            <a:ext cx="4797425" cy="3598863"/>
          </a:xfrm>
          <a:solidFill>
            <a:srgbClr val="FFFFFF"/>
          </a:solidFill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40026-517A-4212-8EED-165730408E65}" type="slidenum">
              <a:rPr lang="ru-RU">
                <a:latin typeface="Times New Roman" pitchFamily="18" charset="0"/>
                <a:ea typeface="Microsoft YaHei"/>
                <a:cs typeface="Microsoft YaHei"/>
              </a:rPr>
              <a:pPr/>
              <a:t>24</a:t>
            </a:fld>
            <a:endParaRPr lang="ru-RU">
              <a:latin typeface="Times New Roman" pitchFamily="18" charset="0"/>
              <a:ea typeface="Microsoft YaHei"/>
              <a:cs typeface="Microsoft YaHei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091854-DD49-45D2-89C4-6782480715A9}" type="slidenum">
              <a:rPr lang="ru-RU" sz="1400">
                <a:solidFill>
                  <a:srgbClr val="FFFFFF"/>
                </a:solidFill>
                <a:latin typeface="Times New Roman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sz="1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506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77863"/>
            <a:ext cx="4591050" cy="34448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49FC4A-A70B-4842-8616-4DB7FC0E59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65CFB-1B10-4804-B8BC-41ACF7D585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15DAB3-9A2E-4E24-BC1B-CB4C0C6901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6700"/>
            <a:ext cx="7997825" cy="1250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7997825" cy="43180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13547-0CFF-49C2-8410-722EB3026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8F191-E938-44C2-9E6B-EDC679EA9B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5941E-4244-4063-A631-F0A3089055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7343E-E9E6-45AC-9705-A04B4E3FC0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DB19A488-3D30-49A0-A580-6586151EB5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1B0A86E6-5492-4683-A871-D5D6318362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088E8E-9295-4CD5-A67C-7B3BF19AB5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0304F-E5E5-4CAB-923F-8102709054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A7B80-7CCB-4097-A2D3-B7572AC697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6DA80D7-643A-477D-8A48-41DF2B498E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00034" y="571480"/>
            <a:ext cx="8226425" cy="213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Иммунологическая безопасность переливания крови</a:t>
            </a:r>
            <a:endParaRPr lang="ru-RU" sz="36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3357562"/>
            <a:ext cx="3697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Заведующая ЦКДЛ 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ГБУЗ Центр крови имени О.К.Гаврилова ДЗМ 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Белякова В.В.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6" name="Picture 2" descr="http://pro-klimovsk.ru/files/47/images/28%283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4375323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1" name="Text Box 3"/>
          <p:cNvSpPr txBox="1">
            <a:spLocks noChangeArrowheads="1"/>
          </p:cNvSpPr>
          <p:nvPr/>
        </p:nvSpPr>
        <p:spPr bwMode="auto">
          <a:xfrm>
            <a:off x="428596" y="0"/>
            <a:ext cx="8599488" cy="1522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93539" name="Rectangle 4"/>
          <p:cNvSpPr>
            <a:spLocks noChangeArrowheads="1"/>
          </p:cNvSpPr>
          <p:nvPr/>
        </p:nvSpPr>
        <p:spPr bwMode="auto">
          <a:xfrm>
            <a:off x="142844" y="5643554"/>
            <a:ext cx="9001156" cy="1214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53975" indent="-52388" eaLnBrk="0" hangingPunct="0">
              <a:lnSpc>
                <a:spcPct val="80000"/>
              </a:lnSpc>
              <a:buSzPct val="100000"/>
              <a:tabLst>
                <a:tab pos="53975" algn="l"/>
                <a:tab pos="968375" algn="l"/>
                <a:tab pos="1882775" algn="l"/>
                <a:tab pos="2797175" algn="l"/>
                <a:tab pos="3711575" algn="l"/>
                <a:tab pos="4625975" algn="l"/>
                <a:tab pos="5540375" algn="l"/>
                <a:tab pos="6454775" algn="l"/>
                <a:tab pos="7369175" algn="l"/>
                <a:tab pos="8283575" algn="l"/>
                <a:tab pos="9197975" algn="l"/>
                <a:tab pos="10112375" algn="l"/>
              </a:tabLst>
            </a:pPr>
            <a:r>
              <a:rPr lang="ru-RU" dirty="0" smtClean="0">
                <a:solidFill>
                  <a:srgbClr val="000000"/>
                </a:solidFill>
                <a:latin typeface="Constantia" pitchFamily="18" charset="0"/>
              </a:rPr>
              <a:t>Присутствие </a:t>
            </a:r>
            <a:r>
              <a:rPr lang="ru-RU" dirty="0">
                <a:solidFill>
                  <a:srgbClr val="000000"/>
                </a:solidFill>
                <a:latin typeface="Constantia" pitchFamily="18" charset="0"/>
              </a:rPr>
              <a:t>в образце иммунных </a:t>
            </a:r>
            <a:r>
              <a:rPr lang="ru-RU" dirty="0" smtClean="0">
                <a:solidFill>
                  <a:srgbClr val="000000"/>
                </a:solidFill>
                <a:latin typeface="Constantia" pitchFamily="18" charset="0"/>
              </a:rPr>
              <a:t>комплексов, лекарственных </a:t>
            </a:r>
            <a:r>
              <a:rPr lang="ru-RU" dirty="0">
                <a:solidFill>
                  <a:srgbClr val="000000"/>
                </a:solidFill>
                <a:latin typeface="Constantia" pitchFamily="18" charset="0"/>
              </a:rPr>
              <a:t>средств, </a:t>
            </a:r>
            <a:r>
              <a:rPr lang="ru-RU" dirty="0" smtClean="0">
                <a:solidFill>
                  <a:srgbClr val="000000"/>
                </a:solidFill>
                <a:latin typeface="Constantia" pitchFamily="18" charset="0"/>
              </a:rPr>
              <a:t>приводят к </a:t>
            </a:r>
            <a:r>
              <a:rPr lang="ru-RU" dirty="0">
                <a:solidFill>
                  <a:srgbClr val="000000"/>
                </a:solidFill>
                <a:latin typeface="Constantia" pitchFamily="18" charset="0"/>
              </a:rPr>
              <a:t>недостоверным результатам анализа </a:t>
            </a:r>
            <a:r>
              <a:rPr lang="ru-RU" sz="2100" dirty="0">
                <a:solidFill>
                  <a:srgbClr val="000000"/>
                </a:solidFill>
                <a:latin typeface="Constantia" pitchFamily="18" charset="0"/>
              </a:rPr>
              <a:t>(</a:t>
            </a:r>
            <a:r>
              <a:rPr lang="ru-RU" sz="1800" dirty="0">
                <a:solidFill>
                  <a:srgbClr val="000000"/>
                </a:solidFill>
                <a:latin typeface="Constantia" pitchFamily="18" charset="0"/>
              </a:rPr>
              <a:t>кровь взята в момент капельной трансфузии лекарственных средств</a:t>
            </a:r>
            <a:r>
              <a:rPr lang="ru-RU" sz="2100" dirty="0">
                <a:solidFill>
                  <a:srgbClr val="000000"/>
                </a:solidFill>
                <a:latin typeface="Constantia" pitchFamily="18" charset="0"/>
              </a:rPr>
              <a:t>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50960" y="617499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Преаналитический этап</a:t>
            </a:r>
            <a:endParaRPr lang="ru-RU" sz="2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3525" y="1201707"/>
            <a:ext cx="5419782" cy="451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19" y="1019142"/>
            <a:ext cx="4748213" cy="2093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28596" y="214290"/>
            <a:ext cx="82296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kumimoji="0" lang="ru-RU" altLang="ru-R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46434"/>
            <a:ext cx="3214677" cy="361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3209922"/>
            <a:ext cx="2928925" cy="36480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18" y="3209922"/>
            <a:ext cx="2786082" cy="364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723986" y="471447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Преаналитический этап</a:t>
            </a:r>
            <a:endParaRPr lang="ru-RU" sz="2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071678"/>
            <a:ext cx="2391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мануальный метод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057" y="654013"/>
            <a:ext cx="8229600" cy="5842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Ошибки </a:t>
            </a:r>
            <a:r>
              <a:rPr lang="ru-RU" sz="3200" b="1" dirty="0" err="1" smtClean="0">
                <a:solidFill>
                  <a:schemeClr val="tx1"/>
                </a:solidFill>
                <a:latin typeface="Constantia" pitchFamily="18" charset="0"/>
              </a:rPr>
              <a:t>преаналитического</a:t>
            </a:r>
            <a:r>
              <a:rPr lang="ru-RU" sz="3200" b="1" dirty="0" smtClean="0">
                <a:solidFill>
                  <a:schemeClr val="tx1"/>
                </a:solidFill>
                <a:latin typeface="Constantia" pitchFamily="18" charset="0"/>
              </a:rPr>
              <a:t> этапа</a:t>
            </a:r>
            <a:endParaRPr lang="ru-RU" sz="32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5109" y="1566837"/>
            <a:ext cx="7805708" cy="514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2"/>
          <p:cNvSpPr>
            <a:spLocks noGrp="1"/>
          </p:cNvSpPr>
          <p:nvPr>
            <p:ph type="title" idx="4294967295"/>
          </p:nvPr>
        </p:nvSpPr>
        <p:spPr bwMode="auto">
          <a:xfrm>
            <a:off x="190440" y="54447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Преаналитический</a:t>
            </a: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этап</a:t>
            </a:r>
            <a:br>
              <a:rPr lang="ru-RU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Ошибка маркировки образцов</a:t>
            </a:r>
            <a:endParaRPr lang="ru-RU" sz="2400" b="1" cap="none" dirty="0" smtClean="0">
              <a:solidFill>
                <a:schemeClr val="tx1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graphicFrame>
        <p:nvGraphicFramePr>
          <p:cNvPr id="50233" name="Group 57"/>
          <p:cNvGraphicFramePr>
            <a:graphicFrameLocks noGrp="1"/>
          </p:cNvGraphicFramePr>
          <p:nvPr>
            <p:ph idx="4294967295"/>
          </p:nvPr>
        </p:nvGraphicFramePr>
        <p:xfrm>
          <a:off x="263466" y="4268799"/>
          <a:ext cx="8686800" cy="2064717"/>
        </p:xfrm>
        <a:graphic>
          <a:graphicData uri="http://schemas.openxmlformats.org/drawingml/2006/table">
            <a:tbl>
              <a:tblPr/>
              <a:tblGrid>
                <a:gridCol w="2320911"/>
                <a:gridCol w="2022489"/>
                <a:gridCol w="2171700"/>
                <a:gridCol w="2171700"/>
              </a:tblGrid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лаборатория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материал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донор К.   645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E6C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донор М.   602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гематология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капил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кровь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иммуногематология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гемакон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серология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ПЦР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5428" y="1530324"/>
            <a:ext cx="5334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2"/>
          <p:cNvSpPr>
            <a:spLocks noGrp="1"/>
          </p:cNvSpPr>
          <p:nvPr>
            <p:ph type="title" idx="4294967295"/>
          </p:nvPr>
        </p:nvSpPr>
        <p:spPr bwMode="auto">
          <a:xfrm>
            <a:off x="190440" y="654011"/>
            <a:ext cx="8686800" cy="728661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Преаналитический</a:t>
            </a: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этап</a:t>
            </a:r>
            <a:br>
              <a:rPr lang="ru-RU" sz="2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Ложноположительные и ложноотрицательные результаты тестирования</a:t>
            </a:r>
            <a:endParaRPr lang="ru-RU" sz="2000" b="1" cap="none" dirty="0" smtClean="0">
              <a:solidFill>
                <a:schemeClr val="tx1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graphicFrame>
        <p:nvGraphicFramePr>
          <p:cNvPr id="50233" name="Group 57"/>
          <p:cNvGraphicFramePr>
            <a:graphicFrameLocks noGrp="1"/>
          </p:cNvGraphicFramePr>
          <p:nvPr>
            <p:ph idx="4294967295"/>
          </p:nvPr>
        </p:nvGraphicFramePr>
        <p:xfrm>
          <a:off x="263466" y="4013208"/>
          <a:ext cx="8686800" cy="2735277"/>
        </p:xfrm>
        <a:graphic>
          <a:graphicData uri="http://schemas.openxmlformats.org/drawingml/2006/table">
            <a:tbl>
              <a:tblPr/>
              <a:tblGrid>
                <a:gridCol w="2320911"/>
                <a:gridCol w="2022489"/>
                <a:gridCol w="2171700"/>
                <a:gridCol w="2171700"/>
              </a:tblGrid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лаборатория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материал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донор С.   566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0E6C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донор Ф.   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гематология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капил. кровь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иммуногематология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гемакон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серология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гемакон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Ат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ПЦР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пробирка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РНК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5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гемакон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отр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РНК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HIV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913" name="Picture 2" descr="C:\Users\L&amp;M\Desktop\донор\main14240195_9531165166343542a9d7c91404d68a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714" y="1639863"/>
            <a:ext cx="4746690" cy="227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30811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57298"/>
            <a:ext cx="3534003" cy="26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214818"/>
            <a:ext cx="321471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65109" y="471447"/>
            <a:ext cx="7500990" cy="9286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Донор</a:t>
            </a:r>
            <a:r>
              <a:rPr lang="en-US" sz="24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мужчина 18 лет,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 группа крови О, слабые </a:t>
            </a:r>
            <a:r>
              <a:rPr lang="ru-RU" sz="24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анти-В</a:t>
            </a: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 антитела</a:t>
            </a:r>
            <a:endParaRPr kumimoji="0" lang="ru-RU" sz="24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46631" y="6457890"/>
            <a:ext cx="2797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17499"/>
            <a:ext cx="8229600" cy="6937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Слабый/вариантный антиген А</a:t>
            </a:r>
            <a:endParaRPr lang="ru-RU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813441" y="4293631"/>
            <a:ext cx="3221929" cy="219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7272" y="4305312"/>
            <a:ext cx="3043985" cy="216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3903" y="1749402"/>
            <a:ext cx="3309976" cy="218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4246" y="1785916"/>
            <a:ext cx="3072849" cy="2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17414" y="2589201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Результат МО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429264"/>
            <a:ext cx="2571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Результат ЦКДЛ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46631" y="6457890"/>
            <a:ext cx="2797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1052438"/>
            <a:ext cx="2482884" cy="174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778" y="4706955"/>
            <a:ext cx="2786082" cy="203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881304"/>
            <a:ext cx="1278494" cy="176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4104" y="3319461"/>
            <a:ext cx="3881439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2461" y="1092168"/>
            <a:ext cx="4509306" cy="209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881304"/>
            <a:ext cx="1019172" cy="175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263466" y="471447"/>
            <a:ext cx="857252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ru-RU" sz="3000" b="1" dirty="0"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Пациентка 66 лет СКВ, вторичный АФС, Нв-41г/л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282" y="5619780"/>
            <a:ext cx="43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А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Rh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(+) C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ee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57851" y="6150114"/>
            <a:ext cx="3396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</a:t>
            </a:r>
          </a:p>
          <a:p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Применяемые реагенты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325395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n-lt"/>
              </a:rPr>
              <a:t>Слабый А, В и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D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2544" y="2114532"/>
            <a:ext cx="3570726" cy="207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8" y="2093643"/>
            <a:ext cx="3724326" cy="21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5" y="4560903"/>
            <a:ext cx="3609312" cy="211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069033" y="6273225"/>
            <a:ext cx="2884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«Особенный» образец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Применяемые реагенты </a:t>
            </a:r>
            <a:endParaRPr lang="ru-RU" sz="1600" b="1" i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544473"/>
            <a:ext cx="8229600" cy="803287"/>
          </a:xfrm>
        </p:spPr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Антиген </a:t>
            </a:r>
            <a:r>
              <a:rPr lang="en-US" b="1" dirty="0" smtClean="0">
                <a:latin typeface="Constantia" pitchFamily="18" charset="0"/>
              </a:rPr>
              <a:t>DVI</a:t>
            </a:r>
            <a:r>
              <a:rPr lang="ru-RU" b="1" dirty="0" smtClean="0">
                <a:latin typeface="Constantia" pitchFamily="18" charset="0"/>
              </a:rPr>
              <a:t>?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62461" y="1347759"/>
            <a:ext cx="446728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40" y="1347759"/>
            <a:ext cx="40973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27" y="2917818"/>
            <a:ext cx="2774988" cy="156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7993" y="2917818"/>
            <a:ext cx="3797352" cy="153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440" y="4560903"/>
            <a:ext cx="2680359" cy="175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1941" y="4560903"/>
            <a:ext cx="4281484" cy="193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2654" y="4853007"/>
            <a:ext cx="1811346" cy="123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7192504" y="6550223"/>
            <a:ext cx="195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" y="6488668"/>
            <a:ext cx="5849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Генотипирование</a:t>
            </a:r>
            <a:r>
              <a:rPr lang="ru-RU" sz="18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– антиген</a:t>
            </a:r>
            <a:r>
              <a:rPr lang="en-US" sz="18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D </a:t>
            </a:r>
            <a:r>
              <a:rPr lang="ru-RU" sz="18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44" y="398421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Для безопасности гемотрансфузий важно: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Правильное определение: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группы крови, резус фактора, фенотипа, антиэритроцитарных антител в образцах крови </a:t>
            </a:r>
            <a:r>
              <a:rPr lang="ru-RU" sz="3600" dirty="0" smtClean="0"/>
              <a:t>донора</a:t>
            </a:r>
            <a:r>
              <a:rPr lang="ru-RU" dirty="0" smtClean="0"/>
              <a:t> и </a:t>
            </a:r>
            <a:r>
              <a:rPr lang="ru-RU" sz="3600" dirty="0" smtClean="0"/>
              <a:t>реципиента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44" y="617499"/>
            <a:ext cx="8229600" cy="766773"/>
          </a:xfrm>
        </p:spPr>
        <p:txBody>
          <a:bodyPr/>
          <a:lstStyle/>
          <a:p>
            <a:pPr algn="ctr"/>
            <a:r>
              <a:rPr lang="ru-RU" b="1" dirty="0" smtClean="0">
                <a:latin typeface="Constantia" pitchFamily="18" charset="0"/>
              </a:rPr>
              <a:t>Фенотип </a:t>
            </a:r>
            <a:r>
              <a:rPr lang="en-US" b="1" dirty="0" smtClean="0">
                <a:latin typeface="Constantia" pitchFamily="18" charset="0"/>
              </a:rPr>
              <a:t>B</a:t>
            </a:r>
            <a:r>
              <a:rPr lang="ru-RU" b="1" dirty="0" smtClean="0">
                <a:latin typeface="Constantia" pitchFamily="18" charset="0"/>
              </a:rPr>
              <a:t> </a:t>
            </a:r>
            <a:r>
              <a:rPr lang="ru-RU" b="1" dirty="0" err="1" smtClean="0">
                <a:latin typeface="Constantia" pitchFamily="18" charset="0"/>
              </a:rPr>
              <a:t>Сс</a:t>
            </a:r>
            <a:r>
              <a:rPr lang="en-US" b="1" dirty="0" err="1" smtClean="0">
                <a:solidFill>
                  <a:srgbClr val="FF0000"/>
                </a:solidFill>
                <a:latin typeface="Constantia" pitchFamily="18" charset="0"/>
              </a:rPr>
              <a:t>dd</a:t>
            </a:r>
            <a:r>
              <a:rPr lang="en-US" b="1" dirty="0" err="1" smtClean="0">
                <a:latin typeface="Constantia" pitchFamily="18" charset="0"/>
              </a:rPr>
              <a:t>Ee</a:t>
            </a:r>
            <a:r>
              <a:rPr lang="en-US" b="1" dirty="0" smtClean="0">
                <a:latin typeface="Constantia" pitchFamily="18" charset="0"/>
              </a:rPr>
              <a:t>?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2544" y="1676376"/>
            <a:ext cx="6071966" cy="18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6066" y="1712889"/>
            <a:ext cx="428625" cy="171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596" y="3903669"/>
            <a:ext cx="4924435" cy="257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2059" y="4086234"/>
            <a:ext cx="2505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192504" y="6550223"/>
            <a:ext cx="195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8371" y="3684591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DFR?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3927" y="3903669"/>
            <a:ext cx="5388485" cy="282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9955" y="4195773"/>
            <a:ext cx="2938639" cy="203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09518" y="617499"/>
            <a:ext cx="8229600" cy="8397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</a:rPr>
              <a:t>Фенотип О </a:t>
            </a:r>
            <a:r>
              <a:rPr lang="ru-RU" b="1" dirty="0" err="1" smtClean="0">
                <a:solidFill>
                  <a:schemeClr val="tx1"/>
                </a:solidFill>
                <a:latin typeface="Constantia" pitchFamily="18" charset="0"/>
              </a:rPr>
              <a:t>сс</a:t>
            </a:r>
            <a:r>
              <a:rPr lang="en-US" b="1" dirty="0" err="1" smtClean="0">
                <a:solidFill>
                  <a:srgbClr val="C00000"/>
                </a:solidFill>
                <a:latin typeface="Constantia" pitchFamily="18" charset="0"/>
              </a:rPr>
              <a:t>dd</a:t>
            </a:r>
            <a:r>
              <a:rPr lang="en-US" b="1" dirty="0" err="1" smtClean="0">
                <a:solidFill>
                  <a:schemeClr val="tx1"/>
                </a:solidFill>
                <a:latin typeface="Constantia" pitchFamily="18" charset="0"/>
              </a:rPr>
              <a:t>Ee</a:t>
            </a:r>
            <a:r>
              <a:rPr lang="en-US" b="1" dirty="0" smtClean="0">
                <a:solidFill>
                  <a:schemeClr val="tx1"/>
                </a:solidFill>
                <a:latin typeface="Constantia" pitchFamily="18" charset="0"/>
              </a:rPr>
              <a:t>?</a:t>
            </a:r>
            <a:endParaRPr lang="ru-RU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27910" y="3830643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DFR?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92504" y="6550223"/>
            <a:ext cx="195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465" y="1676376"/>
            <a:ext cx="5579873" cy="204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1137" y="1676376"/>
            <a:ext cx="2471380" cy="19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90513" indent="-290513">
              <a:buClr>
                <a:srgbClr val="F0A22E"/>
              </a:buClr>
              <a:buSzPct val="70000"/>
              <a:buFont typeface="Wingdings 2" pitchFamily="18" charset="2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Кровяными химерами 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называют одновременное пребывание в кровяном русле двух популяций эритроцитов, отличающихся по группе крови и другим антигенам. </a:t>
            </a:r>
          </a:p>
          <a:p>
            <a:pPr marL="290513" indent="-290513" algn="just">
              <a:buClr>
                <a:srgbClr val="F0A22E"/>
              </a:buClr>
              <a:buSzPct val="70000"/>
              <a:buFont typeface="Wingdings 2" pitchFamily="18" charset="2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b="1" i="1" dirty="0" err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Трансфузионные</a:t>
            </a: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химеры 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возникают в результате переливания </a:t>
            </a:r>
            <a:r>
              <a:rPr lang="ru-RU" sz="2800" dirty="0" err="1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иногруппных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эритроцитсодержащих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сред группы возможны при разных сочетаниях фенотипа. Такие химеры носят временный характер и исчезают после прекращения трансфузий. </a:t>
            </a:r>
          </a:p>
          <a:p>
            <a:pPr marL="290513" indent="-290513" algn="just">
              <a:buClr>
                <a:srgbClr val="F0A22E"/>
              </a:buClr>
              <a:buSzPct val="70000"/>
              <a:buFont typeface="Wingdings 2" pitchFamily="18" charset="2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Истинные химеры 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встречаются у реципиентов  </a:t>
            </a:r>
            <a:r>
              <a:rPr lang="ru-RU" sz="2800" dirty="0" err="1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аллогенного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костного мозга и у гетерозиготных близнецов, при обмене </a:t>
            </a:r>
            <a:r>
              <a:rPr lang="ru-RU" sz="2800" dirty="0" err="1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родоначальными</a:t>
            </a:r>
            <a:r>
              <a:rPr lang="ru-RU" sz="2800" dirty="0" smtClean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кровяными клетками, при этом  реакция отторжения чужеродной ткани подавляется иммунной системой</a:t>
            </a:r>
            <a:endParaRPr lang="ru-RU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46031" y="8000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Химеры</a:t>
            </a:r>
            <a:endParaRPr lang="ru-RU" sz="36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"/>
          <p:cNvSpPr>
            <a:spLocks noGrp="1" noChangeArrowheads="1"/>
          </p:cNvSpPr>
          <p:nvPr>
            <p:ph type="title"/>
          </p:nvPr>
        </p:nvSpPr>
        <p:spPr>
          <a:xfrm>
            <a:off x="336492" y="507960"/>
            <a:ext cx="8229600" cy="603232"/>
          </a:xfrm>
        </p:spPr>
        <p:txBody>
          <a:bodyPr>
            <a:normAutofit fontScale="90000"/>
          </a:bodyPr>
          <a:lstStyle/>
          <a:p>
            <a:pPr marL="53975" indent="-52388" algn="ctr">
              <a:buClrTx/>
              <a:buFontTx/>
              <a:buNone/>
              <a:tabLst>
                <a:tab pos="53975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onstantia" pitchFamily="18" charset="0"/>
              </a:rPr>
              <a:t>Химеры А, К, с, Е, 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90" y="1238220"/>
            <a:ext cx="3302150" cy="27765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7674" y="1566837"/>
            <a:ext cx="4203026" cy="20812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402" y="4159259"/>
            <a:ext cx="4076481" cy="21542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7130" y="4524390"/>
            <a:ext cx="3876530" cy="22175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3927" y="6550223"/>
            <a:ext cx="195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«Особенный» образец 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204864"/>
            <a:ext cx="55801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83568" y="620688"/>
            <a:ext cx="81032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 smtClean="0">
                <a:solidFill>
                  <a:srgbClr val="000000"/>
                </a:solidFill>
                <a:latin typeface="+mn-lt"/>
              </a:rPr>
              <a:t>Разная чувствительность </a:t>
            </a:r>
          </a:p>
          <a:p>
            <a:pPr algn="ctr"/>
            <a:r>
              <a:rPr lang="ru-RU" sz="3200" b="1" kern="0" dirty="0" smtClean="0">
                <a:solidFill>
                  <a:srgbClr val="000000"/>
                </a:solidFill>
                <a:latin typeface="+mn-lt"/>
              </a:rPr>
              <a:t>тест-систем</a:t>
            </a:r>
            <a:endParaRPr lang="ru-RU" sz="32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556792"/>
            <a:ext cx="2808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 геле</a:t>
            </a:r>
            <a:endParaRPr lang="ru-RU" sz="28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0" y="1566837"/>
            <a:ext cx="3659175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на плоскости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488668"/>
            <a:ext cx="333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Применяемые реагенты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7960"/>
            <a:ext cx="8229600" cy="8763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Слабый </a:t>
            </a:r>
            <a:r>
              <a:rPr lang="en-US" sz="4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D </a:t>
            </a:r>
            <a:r>
              <a:rPr lang="ru-RU" sz="4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антиген ?</a:t>
            </a:r>
            <a:endParaRPr lang="ru-RU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94364" y="1785915"/>
            <a:ext cx="3095217" cy="193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544" y="1785915"/>
            <a:ext cx="4759387" cy="193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5" y="4159260"/>
            <a:ext cx="3913203" cy="208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344707" y="3794130"/>
            <a:ext cx="4235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через 2 месяца: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397310" y="6459578"/>
            <a:ext cx="4746690" cy="398421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Ошибка аналитического этапа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979" y="434934"/>
            <a:ext cx="8229600" cy="5619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kern="0" dirty="0" smtClean="0">
                <a:solidFill>
                  <a:srgbClr val="000000"/>
                </a:solidFill>
                <a:latin typeface="Constantia" pitchFamily="18" charset="0"/>
              </a:rPr>
              <a:t>Различие результатов</a:t>
            </a:r>
            <a:endParaRPr lang="ru-RU" sz="3100" b="1" dirty="0">
              <a:solidFill>
                <a:schemeClr val="bg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3986" y="982629"/>
            <a:ext cx="2645158" cy="281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4" y="1019142"/>
            <a:ext cx="2802274" cy="27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1019142"/>
            <a:ext cx="1714480" cy="27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3940182"/>
            <a:ext cx="6215074" cy="257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6457890"/>
            <a:ext cx="34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Применяемые реагенты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429132"/>
            <a:ext cx="2143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Результат ЦКДЛ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43116"/>
            <a:ext cx="1714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Результат МО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596" y="544473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Ошибка определения группы крови</a:t>
            </a:r>
            <a:endParaRPr lang="ru-RU" sz="2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1" y="1201707"/>
            <a:ext cx="5616624" cy="341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356" y="1201707"/>
            <a:ext cx="2714644" cy="939784"/>
          </a:xfrm>
          <a:prstGeom prst="rect">
            <a:avLst/>
          </a:prstGeom>
        </p:spPr>
        <p:txBody>
          <a:bodyPr vert="horz" anchor="b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Врач КЛД приемного отделения ГКБ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 группа А?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51712" y="2114532"/>
            <a:ext cx="2592288" cy="500066"/>
          </a:xfrm>
          <a:prstGeom prst="rect">
            <a:avLst/>
          </a:prstGeom>
        </p:spPr>
        <p:txBody>
          <a:bodyPr vert="horz" anchor="b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Врач КЛД ОПК – </a:t>
            </a:r>
            <a:r>
              <a:rPr lang="ru-RU" sz="30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группа </a:t>
            </a:r>
            <a:r>
              <a:rPr kumimoji="0" lang="ru-RU" sz="3000" b="1" i="0" u="none" strike="noStrike" kern="1200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О</a:t>
            </a:r>
            <a:endParaRPr kumimoji="0" lang="ru-RU" sz="3000" b="1" i="0" u="none" strike="noStrike" kern="1200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2544" y="4816494"/>
            <a:ext cx="2214546" cy="500066"/>
          </a:xfrm>
          <a:prstGeom prst="rect">
            <a:avLst/>
          </a:prstGeom>
        </p:spPr>
        <p:txBody>
          <a:bodyPr vert="horz" anchor="b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Перелили ЭСК и плазму группы О</a:t>
            </a:r>
            <a:endParaRPr kumimoji="0" lang="ru-RU" sz="3000" b="1" i="0" u="none" strike="noStrike" kern="1200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596" y="547372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sz="2800" b="1" cap="small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ЦКДЛ ЦК</a:t>
            </a:r>
            <a:endParaRPr lang="ru-RU" sz="2800" b="1" cap="small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6457890"/>
            <a:ext cx="4929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и выдача результата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1019" y="3173409"/>
            <a:ext cx="3724326" cy="21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398421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Ошибка </a:t>
            </a:r>
            <a:r>
              <a:rPr lang="ru-RU" sz="3600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постаналитического</a:t>
            </a: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этапа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643182"/>
            <a:ext cx="267832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9128" y="1285860"/>
            <a:ext cx="549160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14810" y="6457890"/>
            <a:ext cx="4929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и выдача результата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414" y="1822428"/>
            <a:ext cx="4648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14" y="3355974"/>
            <a:ext cx="4637151" cy="335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26953" y="690563"/>
            <a:ext cx="8763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32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, выдача результата и компонентов крови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6" y="3551303"/>
            <a:ext cx="4133845" cy="323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87309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Факторы, влияющие на результаты исследований</a:t>
            </a:r>
            <a:endParaRPr lang="ru-RU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858941"/>
            <a:ext cx="8775791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err="1" smtClean="0">
                <a:latin typeface="Constantia" pitchFamily="18" charset="0"/>
                <a:cs typeface="Times New Roman" pitchFamily="18" charset="0"/>
              </a:rPr>
              <a:t>Преаналитический</a:t>
            </a:r>
            <a:r>
              <a:rPr lang="ru-RU" sz="2800" dirty="0" smtClean="0">
                <a:latin typeface="Constantia" pitchFamily="18" charset="0"/>
                <a:cs typeface="Times New Roman" pitchFamily="18" charset="0"/>
              </a:rPr>
              <a:t> этап </a:t>
            </a:r>
            <a:r>
              <a:rPr lang="ru-RU" sz="1800" dirty="0" smtClean="0">
                <a:latin typeface="Constantia" pitchFamily="18" charset="0"/>
                <a:cs typeface="Times New Roman" pitchFamily="18" charset="0"/>
              </a:rPr>
              <a:t>(«человеческий фактор»)</a:t>
            </a:r>
            <a:r>
              <a:rPr lang="ru-RU" sz="2800" dirty="0" smtClean="0">
                <a:latin typeface="Constantia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latin typeface="Constantia" pitchFamily="18" charset="0"/>
                <a:cs typeface="Times New Roman" pitchFamily="18" charset="0"/>
              </a:rPr>
              <a:t>Аналитический этап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Constantia" pitchFamily="18" charset="0"/>
                <a:cs typeface="Times New Roman" pitchFamily="18" charset="0"/>
              </a:rPr>
              <a:t>Автоматический или мануальный метод исследования;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Constantia" pitchFamily="18" charset="0"/>
                <a:cs typeface="Times New Roman" pitchFamily="18" charset="0"/>
              </a:rPr>
              <a:t>«Особенный» образец (активность антигенов, медикаментозная терапия, заболевание и др.);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Constantia" pitchFamily="18" charset="0"/>
                <a:cs typeface="Times New Roman" pitchFamily="18" charset="0"/>
              </a:rPr>
              <a:t>Применяемые реагенты и расходные материалы; </a:t>
            </a:r>
          </a:p>
          <a:p>
            <a:r>
              <a:rPr lang="ru-RU" dirty="0" err="1" smtClean="0">
                <a:latin typeface="Constantia" pitchFamily="18" charset="0"/>
                <a:cs typeface="Times New Roman" pitchFamily="18" charset="0"/>
              </a:rPr>
              <a:t>Постаналитический</a:t>
            </a:r>
            <a:r>
              <a:rPr lang="ru-RU" dirty="0" smtClean="0">
                <a:latin typeface="Constantia" pitchFamily="18" charset="0"/>
                <a:cs typeface="Times New Roman" pitchFamily="18" charset="0"/>
              </a:rPr>
              <a:t> этап 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err="1" smtClean="0"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dirty="0" smtClean="0">
                <a:latin typeface="Constantia" pitchFamily="18" charset="0"/>
                <a:cs typeface="Times New Roman" pitchFamily="18" charset="0"/>
              </a:rPr>
              <a:t> и выдача результата(«человеческий фактор»)</a:t>
            </a:r>
            <a:endParaRPr lang="ru-RU" sz="2800" dirty="0"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953" y="763551"/>
            <a:ext cx="8501122" cy="2000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953" y="2917818"/>
            <a:ext cx="8501122" cy="175745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816494"/>
            <a:ext cx="8501122" cy="1922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74648" y="471447"/>
            <a:ext cx="6608854" cy="322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Идентификация антител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18" y="690525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</a:rPr>
              <a:t>Донор,</a:t>
            </a: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группа крови А</a:t>
            </a: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</a:rPr>
              <a:t>. </a:t>
            </a:r>
            <a:br>
              <a:rPr lang="ru-RU" sz="3600" b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</a:rPr>
              <a:t>Антитела анти – А, анти - С</a:t>
            </a:r>
            <a:r>
              <a:rPr lang="en-US" sz="3600" b="1" dirty="0" smtClean="0">
                <a:solidFill>
                  <a:schemeClr val="tx1"/>
                </a:solidFill>
                <a:latin typeface="Constantia" pitchFamily="18" charset="0"/>
              </a:rPr>
              <a:t>w</a:t>
            </a:r>
            <a:endParaRPr lang="ru-RU" sz="3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6031" y="2187558"/>
            <a:ext cx="5660340" cy="1898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0215" y="2187558"/>
            <a:ext cx="1706878" cy="1862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31" y="4414851"/>
            <a:ext cx="5735212" cy="1935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2319" y="4451364"/>
            <a:ext cx="1320530" cy="1898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938796" y="6457890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результата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648" y="1457298"/>
            <a:ext cx="7412139" cy="21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09" y="3976695"/>
            <a:ext cx="5962547" cy="227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19057" y="654012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Донор</a:t>
            </a:r>
            <a:r>
              <a:rPr lang="en-US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группа крови АВ</a:t>
            </a:r>
            <a:endParaRPr lang="ru-RU" sz="2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7449" y="4013208"/>
            <a:ext cx="1316493" cy="22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38796" y="6457890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результата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18" y="580986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Донор</a:t>
            </a:r>
            <a:r>
              <a:rPr lang="en-US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группа крови АВ</a:t>
            </a:r>
            <a:endParaRPr lang="ru-RU" sz="2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161" y="1128681"/>
            <a:ext cx="7521678" cy="221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0700" y="335597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Выявлены </a:t>
            </a:r>
            <a:r>
              <a:rPr lang="ru-RU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анти-М</a:t>
            </a: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антитела</a:t>
            </a:r>
            <a:endParaRPr lang="ru-RU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09" y="3757617"/>
            <a:ext cx="7820833" cy="236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440" y="6488668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результата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85" y="1201707"/>
            <a:ext cx="1295899" cy="240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30" y="1238220"/>
            <a:ext cx="3906891" cy="235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9979" y="471447"/>
            <a:ext cx="6667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Донор</a:t>
            </a:r>
            <a:r>
              <a:rPr lang="en-US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группа крови </a:t>
            </a:r>
            <a:r>
              <a:rPr lang="ru-RU" sz="2800" b="1" cap="small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АВ</a:t>
            </a:r>
            <a:endParaRPr lang="ru-RU" sz="2800" b="1" cap="small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30" y="4013208"/>
            <a:ext cx="6187733" cy="214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47674" y="3648078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Выявлены </a:t>
            </a:r>
            <a:r>
              <a:rPr lang="ru-RU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анти-М</a:t>
            </a: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антитела</a:t>
            </a:r>
            <a:endParaRPr lang="ru-RU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440" y="6488668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результата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1438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  <a:t>Комбинированные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+mn-lt"/>
              </a:rPr>
              <a:t>аллоантитела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 анти-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D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, С,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 S</a:t>
            </a:r>
            <a:endParaRPr lang="ru-RU" sz="2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1428736"/>
            <a:ext cx="24003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2000263" cy="135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1428736"/>
            <a:ext cx="1228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07" y="2990844"/>
            <a:ext cx="4500593" cy="371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54331"/>
            <a:ext cx="460851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857760"/>
            <a:ext cx="1788819" cy="13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5168" y="4853007"/>
            <a:ext cx="1738342" cy="139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90440" y="6488668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Валидация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результата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52" y="654012"/>
            <a:ext cx="8726607" cy="54769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  <a:t>Панель для идентификации антител </a:t>
            </a:r>
            <a:b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  <a:t>к 16 антигенам</a:t>
            </a:r>
            <a:endParaRPr lang="ru-RU" sz="2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0357" y="3309947"/>
            <a:ext cx="4973643" cy="354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192721" y="2990844"/>
            <a:ext cx="3205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Многоликая Москва</a:t>
            </a:r>
            <a:r>
              <a:rPr lang="en-US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и МО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92" y="5400702"/>
            <a:ext cx="3395709" cy="123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274733"/>
            <a:ext cx="4600638" cy="95110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90440" y="4816494"/>
            <a:ext cx="3724326" cy="547695"/>
          </a:xfrm>
          <a:prstGeom prst="rect">
            <a:avLst/>
          </a:prstGeom>
        </p:spPr>
        <p:txBody>
          <a:bodyPr vert="horz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Панель для определения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10 вариантов антигена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D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63466" y="2333610"/>
            <a:ext cx="3724326" cy="1424007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 algn="ctr" defTabSz="914400" fontAlgn="auto">
              <a:spcAft>
                <a:spcPts val="0"/>
              </a:spcAft>
              <a:buClrTx/>
              <a:buSzTx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Антитела для определения 12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антигенов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M, N, S, s, Lea, </a:t>
            </a: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Leb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, </a:t>
            </a: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Р1,</a:t>
            </a:r>
            <a:endParaRPr lang="en-US" sz="1800" b="1" dirty="0" smtClean="0">
              <a:solidFill>
                <a:schemeClr val="tx1"/>
              </a:solidFill>
              <a:latin typeface="Constant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Fya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Fyb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Kpb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Jka</a:t>
            </a: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  <a:latin typeface="Constantia" pitchFamily="18" charset="0"/>
                <a:ea typeface="+mj-ea"/>
                <a:cs typeface="+mj-cs"/>
              </a:rPr>
              <a:t>Lua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798" y="1339566"/>
            <a:ext cx="4072762" cy="9210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44" y="69052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Причины возникновения посттрансфузионных осложнений</a:t>
            </a:r>
            <a:endParaRPr lang="ru-RU" sz="36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440" y="2078020"/>
            <a:ext cx="8471016" cy="442754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latin typeface="Constantia" pitchFamily="18" charset="0"/>
                <a:cs typeface="Times New Roman" pitchFamily="18" charset="0"/>
              </a:rPr>
              <a:t>Преаналитические</a:t>
            </a:r>
            <a:r>
              <a:rPr lang="ru-RU" dirty="0" smtClean="0">
                <a:latin typeface="Constantia" pitchFamily="18" charset="0"/>
                <a:cs typeface="Times New Roman" pitchFamily="18" charset="0"/>
              </a:rPr>
              <a:t>, аналитические и </a:t>
            </a:r>
            <a:r>
              <a:rPr lang="ru-RU" dirty="0" err="1" smtClean="0">
                <a:latin typeface="Constantia" pitchFamily="18" charset="0"/>
                <a:cs typeface="Times New Roman" pitchFamily="18" charset="0"/>
              </a:rPr>
              <a:t>постаналитические</a:t>
            </a:r>
            <a:r>
              <a:rPr lang="ru-RU" dirty="0" smtClean="0">
                <a:latin typeface="Constantia" pitchFamily="18" charset="0"/>
                <a:cs typeface="Times New Roman" pitchFamily="18" charset="0"/>
              </a:rPr>
              <a:t> ошибки;</a:t>
            </a:r>
          </a:p>
          <a:p>
            <a:r>
              <a:rPr lang="ru-RU" dirty="0" smtClean="0">
                <a:latin typeface="Constantia" pitchFamily="18" charset="0"/>
                <a:cs typeface="Times New Roman" pitchFamily="18" charset="0"/>
              </a:rPr>
              <a:t>Невыполнение требований нормативной документации;</a:t>
            </a:r>
          </a:p>
          <a:p>
            <a:r>
              <a:rPr lang="ru-RU" dirty="0" smtClean="0">
                <a:latin typeface="Constantia" pitchFamily="18" charset="0"/>
                <a:cs typeface="Times New Roman" pitchFamily="18" charset="0"/>
              </a:rPr>
              <a:t>Патофизиологическое состояние пациента (иммунологические нарушения, </a:t>
            </a:r>
            <a:r>
              <a:rPr lang="ru-RU" dirty="0" err="1" smtClean="0">
                <a:latin typeface="Constantia" pitchFamily="18" charset="0"/>
                <a:cs typeface="Times New Roman" pitchFamily="18" charset="0"/>
              </a:rPr>
              <a:t>аллосенсибилизация</a:t>
            </a:r>
            <a:r>
              <a:rPr lang="ru-RU" dirty="0" smtClean="0">
                <a:latin typeface="Constantia" pitchFamily="18" charset="0"/>
                <a:cs typeface="Times New Roman" pitchFamily="18" charset="0"/>
              </a:rPr>
              <a:t> и др.)</a:t>
            </a:r>
          </a:p>
          <a:p>
            <a:r>
              <a:rPr lang="ru-RU" dirty="0" smtClean="0"/>
              <a:t>Несоответствие группы крови, резуса и фенотипа на этикетке и в </a:t>
            </a:r>
            <a:r>
              <a:rPr lang="ru-RU" dirty="0" err="1" smtClean="0"/>
              <a:t>гемоконтейнере</a:t>
            </a:r>
            <a:r>
              <a:rPr lang="ru-RU" dirty="0" smtClean="0"/>
              <a:t>,</a:t>
            </a:r>
          </a:p>
          <a:p>
            <a:r>
              <a:rPr lang="ru-RU" dirty="0" smtClean="0"/>
              <a:t>Присутствие в </a:t>
            </a:r>
            <a:r>
              <a:rPr lang="ru-RU" dirty="0" err="1" smtClean="0"/>
              <a:t>гемоконтейнере</a:t>
            </a:r>
            <a:r>
              <a:rPr lang="ru-RU" dirty="0" smtClean="0"/>
              <a:t>  антител к антигенам эритроцитов реципиента, </a:t>
            </a:r>
          </a:p>
          <a:p>
            <a:r>
              <a:rPr lang="ru-RU" dirty="0" smtClean="0"/>
              <a:t>и другие...</a:t>
            </a:r>
          </a:p>
          <a:p>
            <a:endParaRPr lang="ru-RU" dirty="0"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357290" y="428604"/>
            <a:ext cx="6929486" cy="642918"/>
          </a:xfrm>
          <a:prstGeom prst="rect">
            <a:avLst/>
          </a:prstGeom>
        </p:spPr>
        <p:txBody>
          <a:bodyPr/>
          <a:lstStyle/>
          <a:p>
            <a:pPr marL="53975" indent="-53975" algn="ctr" eaLnBrk="0" hangingPunct="0">
              <a:defRPr/>
            </a:pPr>
            <a:r>
              <a:rPr lang="ru-RU" sz="46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Спасибо за внимание!!</a:t>
            </a:r>
            <a:r>
              <a:rPr lang="en-US" sz="46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!</a:t>
            </a:r>
            <a:r>
              <a:rPr lang="ru-RU" sz="4600" b="1" dirty="0" smtClean="0">
                <a:solidFill>
                  <a:schemeClr val="tx1"/>
                </a:solidFill>
                <a:latin typeface="Constantia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20486" name="Picture 6" descr="http://s53.radikal.ru/i140/1008/56/7aab707a50f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8681"/>
            <a:ext cx="9144000" cy="57837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18" y="580986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Количество </a:t>
            </a:r>
            <a:r>
              <a:rPr lang="ru-RU" sz="2400" b="1" dirty="0" err="1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донаций</a:t>
            </a:r>
            <a:r>
              <a:rPr lang="ru-RU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2016 - 201</a:t>
            </a:r>
            <a:r>
              <a:rPr lang="en-US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8</a:t>
            </a:r>
            <a:r>
              <a:rPr lang="ru-RU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гг., тестированных иммуногематологическими методами</a:t>
            </a:r>
            <a:endParaRPr lang="ru-RU" sz="2400" dirty="0">
              <a:latin typeface="Constant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928802"/>
          <a:ext cx="878687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005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Донации</a:t>
                      </a:r>
                      <a:endParaRPr lang="ru-RU" sz="2400" dirty="0">
                        <a:solidFill>
                          <a:schemeClr val="bg1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ru-RU" dirty="0">
                        <a:latin typeface="Constantia" pitchFamily="18" charset="0"/>
                      </a:endParaRPr>
                    </a:p>
                    <a:p>
                      <a:pPr algn="ctr"/>
                      <a:endParaRPr lang="ru-RU" dirty="0">
                        <a:latin typeface="Constantia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Центр</a:t>
                      </a:r>
                    </a:p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крови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плазма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14702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13896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5257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цельная кровь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63546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73048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78897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тромбоциты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7747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8966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15010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эритроциты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481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1956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nstantia" pitchFamily="18" charset="0"/>
                        </a:rPr>
                        <a:t>2 </a:t>
                      </a:r>
                      <a:r>
                        <a:rPr lang="ru-RU" dirty="0">
                          <a:latin typeface="Constantia" pitchFamily="18" charset="0"/>
                        </a:rPr>
                        <a:t>ОПК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Constantia" pitchFamily="18" charset="0"/>
                        </a:rPr>
                        <a:t>плазма/тромбоциты/цельная кровь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14413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10549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</a:rPr>
                        <a:t>10835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100889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106888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Constantia" pitchFamily="18" charset="0"/>
                        </a:rPr>
                        <a:t>111955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28596" y="4572008"/>
            <a:ext cx="8229600" cy="50006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j-ea"/>
                <a:cs typeface="Times New Roman" pitchFamily="18" charset="0"/>
              </a:rPr>
              <a:t>Количество образцов крови пациентов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5357826"/>
          <a:ext cx="78581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Пациенты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медицинские организации ДЗМ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3314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4190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Constantia" pitchFamily="18" charset="0"/>
                        </a:rPr>
                        <a:t>4864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Constantia" pitchFamily="18" charset="0"/>
                        </a:rPr>
                        <a:t>платные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Constantia" pitchFamily="18" charset="0"/>
                        </a:rPr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73005" y="982629"/>
            <a:ext cx="8229600" cy="5715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lvl="0" algn="ctr" defTabSz="914400" fontAlgn="auto">
              <a:spcAft>
                <a:spcPts val="0"/>
              </a:spcAft>
              <a:buClrTx/>
              <a:buSzTx/>
              <a:defRPr/>
            </a:pPr>
            <a:r>
              <a:rPr lang="ru-RU" sz="28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Автоматизация иммуногематологических исследований образцов крови пациентов</a:t>
            </a:r>
          </a:p>
        </p:txBody>
      </p:sp>
      <p:sp>
        <p:nvSpPr>
          <p:cNvPr id="4" name="Содержимое 2"/>
          <p:cNvSpPr txBox="1">
            <a:spLocks noGrp="1"/>
          </p:cNvSpPr>
          <p:nvPr>
            <p:ph sz="quarter" idx="1"/>
          </p:nvPr>
        </p:nvSpPr>
        <p:spPr>
          <a:xfrm>
            <a:off x="446031" y="1822428"/>
            <a:ext cx="8229600" cy="432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sz="25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25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4</a:t>
            </a:r>
            <a:r>
              <a:rPr kumimoji="1" lang="ru-RU" sz="25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ru-RU" sz="2400" b="1" i="1" u="sng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МО отправляют </a:t>
            </a:r>
            <a:r>
              <a:rPr kumimoji="1" lang="ru-RU" sz="25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образцы крови пациентов: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трудно интерпретируемый случай,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- скрининг и идентификация антител, </a:t>
            </a:r>
          </a:p>
          <a:p>
            <a:pPr marL="180975" lvl="0" indent="-180975" defTabSz="9144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 - подбор донорских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Times New Roman" pitchFamily="18" charset="0"/>
              </a:rPr>
              <a:t>ЭСК, </a:t>
            </a:r>
            <a:r>
              <a:rPr lang="ru-RU" sz="2000" dirty="0">
                <a:solidFill>
                  <a:schemeClr val="tx1"/>
                </a:solidFill>
                <a:latin typeface="Constantia" pitchFamily="18" charset="0"/>
                <a:ea typeface="+mn-ea"/>
                <a:cs typeface="Times New Roman" pitchFamily="18" charset="0"/>
              </a:rPr>
              <a:t>концентрата тромбоцитов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109" y="37211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Aft>
                <a:spcPts val="0"/>
              </a:spcAft>
              <a:buClrTx/>
              <a:buSzTx/>
              <a:defRPr/>
            </a:pPr>
            <a:r>
              <a:rPr lang="ru-RU" sz="28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Подбор компонентов крови 2016 - 2018 гг.</a:t>
            </a: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285720" y="4429132"/>
          <a:ext cx="84725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64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44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назначения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Constantia" pitchFamily="18" charset="0"/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Заявки на индивидуальный подбор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ЭСК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2337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3524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3710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Подобрано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эритроцитсодержащих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 сред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4091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5430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6394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Заявки на индивидуальный подбор КТ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 pitchFamily="18" charset="0"/>
                          <a:cs typeface="Times New Roman" pitchFamily="18" charset="0"/>
                        </a:rPr>
                        <a:t>Подобрано концентрата тромбоцитов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onstantia" pitchFamily="18" charset="0"/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552688"/>
            <a:ext cx="4535487" cy="43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82544" y="617499"/>
            <a:ext cx="8229600" cy="7667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nstantia" pitchFamily="18" charset="0"/>
              </a:rPr>
              <a:t>Оборудование и методы </a:t>
            </a:r>
            <a:r>
              <a:rPr lang="ru-RU" sz="2400" b="1" dirty="0" smtClean="0">
                <a:solidFill>
                  <a:schemeClr val="tx1"/>
                </a:solidFill>
                <a:latin typeface="Constantia" pitchFamily="18" charset="0"/>
              </a:rPr>
              <a:t>тестирования</a:t>
            </a:r>
            <a:endParaRPr lang="ru-RU" sz="2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113" y="3027357"/>
            <a:ext cx="4433887" cy="36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9979" y="1895454"/>
            <a:ext cx="394037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64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 smtClean="0">
                <a:solidFill>
                  <a:schemeClr val="tx1"/>
                </a:solidFill>
                <a:latin typeface="Constantia" pitchFamily="18" charset="0"/>
              </a:rPr>
              <a:t>IH 1000      </a:t>
            </a:r>
            <a:r>
              <a:rPr lang="ru-RU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гелевая</a:t>
            </a:r>
            <a:r>
              <a:rPr lang="ru-RU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технология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44" y="763552"/>
            <a:ext cx="8229600" cy="5111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Оборудование и методы тестирования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41740" y="2187558"/>
            <a:ext cx="5443760" cy="454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0584"/>
            <a:ext cx="3914766" cy="320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14766" y="1858941"/>
            <a:ext cx="522923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64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GALILEO NEO     </a:t>
            </a: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технология </a:t>
            </a:r>
            <a:r>
              <a:rPr lang="ru-RU" sz="1800" b="1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Кептче</a:t>
            </a:r>
            <a:endParaRPr lang="ru-RU" sz="18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471447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onstantia" pitchFamily="18" charset="0"/>
              </a:rPr>
              <a:t>Карты для ручных исследований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14488"/>
            <a:ext cx="387481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4000528" cy="231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35769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466" y="580986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Стандартизация направления, результата исследования и подбора ЭСК и КТ</a:t>
            </a:r>
            <a:endParaRPr lang="ru-RU" sz="28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466" y="1603350"/>
            <a:ext cx="3012760" cy="364331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12" y="3209922"/>
            <a:ext cx="3441492" cy="3429733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768714" y="1566837"/>
            <a:ext cx="5143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Информационные письма в МО о требованиях к образцам для иммуногематологических исследований (</a:t>
            </a:r>
            <a:r>
              <a:rPr lang="ru-RU" dirty="0" err="1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преаналитический</a:t>
            </a:r>
            <a:r>
              <a:rPr lang="ru-RU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этап);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2544" y="5437215"/>
            <a:ext cx="4714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Стандартизация направления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для исследований в соответствии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с требованиями приказа №183 и 797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8897</TotalTime>
  <Words>820</Words>
  <Application>Microsoft Office PowerPoint</Application>
  <PresentationFormat>On-screen Show (4:3)</PresentationFormat>
  <Paragraphs>267</Paragraphs>
  <Slides>38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Городская</vt:lpstr>
      <vt:lpstr>PowerPoint Presentation</vt:lpstr>
      <vt:lpstr>  Для безопасности гемотрансфузий важно:</vt:lpstr>
      <vt:lpstr>Факторы, влияющие на результаты исследований</vt:lpstr>
      <vt:lpstr>Количество донаций  2016 - 2018 гг., тестированных иммуногематологическими методами</vt:lpstr>
      <vt:lpstr>PowerPoint Presentation</vt:lpstr>
      <vt:lpstr> Оборудование и методы тестирования</vt:lpstr>
      <vt:lpstr>Оборудование и методы тестирования</vt:lpstr>
      <vt:lpstr>Карты для ручных исследований</vt:lpstr>
      <vt:lpstr>PowerPoint Presentation</vt:lpstr>
      <vt:lpstr>PowerPoint Presentation</vt:lpstr>
      <vt:lpstr>PowerPoint Presentation</vt:lpstr>
      <vt:lpstr>Ошибки преаналитического этапа</vt:lpstr>
      <vt:lpstr>Преаналитический этап Ошибка маркировки образцов</vt:lpstr>
      <vt:lpstr>Преаналитический этап Ложноположительные и ложноотрицательные результаты тестирования</vt:lpstr>
      <vt:lpstr>PowerPoint Presentation</vt:lpstr>
      <vt:lpstr>Слабый/вариантный антиген А</vt:lpstr>
      <vt:lpstr>PowerPoint Presentation</vt:lpstr>
      <vt:lpstr>Слабый А, В и D</vt:lpstr>
      <vt:lpstr>Антиген DVI?</vt:lpstr>
      <vt:lpstr>Фенотип B СсddEe?</vt:lpstr>
      <vt:lpstr>Фенотип О ссddEe?</vt:lpstr>
      <vt:lpstr>Химеры</vt:lpstr>
      <vt:lpstr>Химеры А, К, с, Е, С</vt:lpstr>
      <vt:lpstr>PowerPoint Presentation</vt:lpstr>
      <vt:lpstr>Слабый D антиген ?</vt:lpstr>
      <vt:lpstr>Различие результатов</vt:lpstr>
      <vt:lpstr>PowerPoint Presentation</vt:lpstr>
      <vt:lpstr>Ошибка постаналитического этапа</vt:lpstr>
      <vt:lpstr>Валидация, выдача результата и компонентов крови</vt:lpstr>
      <vt:lpstr>PowerPoint Presentation</vt:lpstr>
      <vt:lpstr>Донор, группа крови А.  Антитела анти – А, анти - Сw</vt:lpstr>
      <vt:lpstr>PowerPoint Presentation</vt:lpstr>
      <vt:lpstr>PowerPoint Presentation</vt:lpstr>
      <vt:lpstr>PowerPoint Presentation</vt:lpstr>
      <vt:lpstr>Комбинированные аллоантитела  анти-D, С, S</vt:lpstr>
      <vt:lpstr>Панель для идентификации антител  к 16 антигенам</vt:lpstr>
      <vt:lpstr>Причины возникновения посттрансфузионных осложнений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672</cp:revision>
  <cp:lastPrinted>1601-01-01T00:00:00Z</cp:lastPrinted>
  <dcterms:created xsi:type="dcterms:W3CDTF">2012-03-16T07:33:59Z</dcterms:created>
  <dcterms:modified xsi:type="dcterms:W3CDTF">2019-10-16T10:13:53Z</dcterms:modified>
</cp:coreProperties>
</file>