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  <p:sldMasterId id="2147483782" r:id="rId2"/>
  </p:sldMasterIdLst>
  <p:notesMasterIdLst>
    <p:notesMasterId r:id="rId26"/>
  </p:notesMasterIdLst>
  <p:handoutMasterIdLst>
    <p:handoutMasterId r:id="rId27"/>
  </p:handoutMasterIdLst>
  <p:sldIdLst>
    <p:sldId id="401" r:id="rId3"/>
    <p:sldId id="408" r:id="rId4"/>
    <p:sldId id="409" r:id="rId5"/>
    <p:sldId id="432" r:id="rId6"/>
    <p:sldId id="412" r:id="rId7"/>
    <p:sldId id="431" r:id="rId8"/>
    <p:sldId id="433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30" r:id="rId17"/>
    <p:sldId id="424" r:id="rId18"/>
    <p:sldId id="425" r:id="rId19"/>
    <p:sldId id="436" r:id="rId20"/>
    <p:sldId id="427" r:id="rId21"/>
    <p:sldId id="428" r:id="rId22"/>
    <p:sldId id="434" r:id="rId23"/>
    <p:sldId id="429" r:id="rId24"/>
    <p:sldId id="435" r:id="rId25"/>
  </p:sldIdLst>
  <p:sldSz cx="9144000" cy="5143500" type="screen16x9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18A21"/>
    <a:srgbClr val="717050"/>
    <a:srgbClr val="BEBEBE"/>
    <a:srgbClr val="9ACA3C"/>
    <a:srgbClr val="A2DEF9"/>
    <a:srgbClr val="6E6E6E"/>
    <a:srgbClr val="90C6E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85231" autoAdjust="0"/>
  </p:normalViewPr>
  <p:slideViewPr>
    <p:cSldViewPr>
      <p:cViewPr>
        <p:scale>
          <a:sx n="258" d="100"/>
          <a:sy n="258" d="100"/>
        </p:scale>
        <p:origin x="3605" y="2429"/>
      </p:cViewPr>
      <p:guideLst>
        <p:guide orient="horz" pos="1484"/>
        <p:guide orient="horz" pos="48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PowerPoint]Sheet1'!$A$1:$A$34</c:f>
              <c:strCache>
                <c:ptCount val="34"/>
                <c:pt idx="0">
                  <c:v>ABO</c:v>
                </c:pt>
                <c:pt idx="1">
                  <c:v>MNS</c:v>
                </c:pt>
                <c:pt idx="2">
                  <c:v>P1PK</c:v>
                </c:pt>
                <c:pt idx="3">
                  <c:v>RH</c:v>
                </c:pt>
                <c:pt idx="4">
                  <c:v>LU</c:v>
                </c:pt>
                <c:pt idx="5">
                  <c:v>KEL</c:v>
                </c:pt>
                <c:pt idx="6">
                  <c:v>LE</c:v>
                </c:pt>
                <c:pt idx="7">
                  <c:v>FY</c:v>
                </c:pt>
                <c:pt idx="8">
                  <c:v>JK</c:v>
                </c:pt>
                <c:pt idx="9">
                  <c:v>DI</c:v>
                </c:pt>
                <c:pt idx="10">
                  <c:v>YT</c:v>
                </c:pt>
                <c:pt idx="11">
                  <c:v>XG</c:v>
                </c:pt>
                <c:pt idx="12">
                  <c:v>SC</c:v>
                </c:pt>
                <c:pt idx="13">
                  <c:v>DO</c:v>
                </c:pt>
                <c:pt idx="14">
                  <c:v>CO</c:v>
                </c:pt>
                <c:pt idx="15">
                  <c:v>LW</c:v>
                </c:pt>
                <c:pt idx="16">
                  <c:v>CH/RG</c:v>
                </c:pt>
                <c:pt idx="17">
                  <c:v>H</c:v>
                </c:pt>
                <c:pt idx="18">
                  <c:v>XK</c:v>
                </c:pt>
                <c:pt idx="19">
                  <c:v>GE</c:v>
                </c:pt>
                <c:pt idx="20">
                  <c:v>CROM</c:v>
                </c:pt>
                <c:pt idx="21">
                  <c:v>KN</c:v>
                </c:pt>
                <c:pt idx="22">
                  <c:v>IN</c:v>
                </c:pt>
                <c:pt idx="23">
                  <c:v>OK</c:v>
                </c:pt>
                <c:pt idx="24">
                  <c:v>RAPH</c:v>
                </c:pt>
                <c:pt idx="25">
                  <c:v>JMH</c:v>
                </c:pt>
                <c:pt idx="26">
                  <c:v>I</c:v>
                </c:pt>
                <c:pt idx="27">
                  <c:v>GLOB</c:v>
                </c:pt>
                <c:pt idx="28">
                  <c:v>GIL</c:v>
                </c:pt>
                <c:pt idx="29">
                  <c:v>RHAG</c:v>
                </c:pt>
                <c:pt idx="30">
                  <c:v>FORS</c:v>
                </c:pt>
                <c:pt idx="31">
                  <c:v>JR</c:v>
                </c:pt>
                <c:pt idx="32">
                  <c:v>LAN</c:v>
                </c:pt>
                <c:pt idx="33">
                  <c:v>VEL</c:v>
                </c:pt>
              </c:strCache>
            </c:strRef>
          </c:cat>
          <c:val>
            <c:numRef>
              <c:f>'[Chart in Microsoft Office PowerPoint]Sheet1'!$B$1:$B$34</c:f>
              <c:numCache>
                <c:formatCode>General</c:formatCode>
                <c:ptCount val="34"/>
                <c:pt idx="0">
                  <c:v>4</c:v>
                </c:pt>
                <c:pt idx="1">
                  <c:v>46</c:v>
                </c:pt>
                <c:pt idx="2">
                  <c:v>3</c:v>
                </c:pt>
                <c:pt idx="3">
                  <c:v>54</c:v>
                </c:pt>
                <c:pt idx="4">
                  <c:v>20</c:v>
                </c:pt>
                <c:pt idx="5">
                  <c:v>35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22</c:v>
                </c:pt>
                <c:pt idx="10">
                  <c:v>2</c:v>
                </c:pt>
                <c:pt idx="11">
                  <c:v>2</c:v>
                </c:pt>
                <c:pt idx="12">
                  <c:v>7</c:v>
                </c:pt>
                <c:pt idx="13">
                  <c:v>8</c:v>
                </c:pt>
                <c:pt idx="14">
                  <c:v>4</c:v>
                </c:pt>
                <c:pt idx="15">
                  <c:v>3</c:v>
                </c:pt>
                <c:pt idx="16">
                  <c:v>9</c:v>
                </c:pt>
                <c:pt idx="17">
                  <c:v>1</c:v>
                </c:pt>
                <c:pt idx="18">
                  <c:v>1</c:v>
                </c:pt>
                <c:pt idx="19">
                  <c:v>12</c:v>
                </c:pt>
                <c:pt idx="20">
                  <c:v>18</c:v>
                </c:pt>
                <c:pt idx="21">
                  <c:v>9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  <c:pt idx="25">
                  <c:v>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558720"/>
        <c:axId val="144560512"/>
        <c:axId val="0"/>
      </c:bar3DChart>
      <c:catAx>
        <c:axId val="144558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4560512"/>
        <c:crosses val="autoZero"/>
        <c:auto val="1"/>
        <c:lblAlgn val="ctr"/>
        <c:lblOffset val="100"/>
        <c:noMultiLvlLbl val="0"/>
      </c:catAx>
      <c:valAx>
        <c:axId val="144560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4558720"/>
        <c:crosses val="autoZero"/>
        <c:crossBetween val="between"/>
      </c:valAx>
    </c:plotArea>
    <c:plotVisOnly val="1"/>
    <c:dispBlanksAs val="gap"/>
    <c:showDLblsOverMax val="0"/>
  </c:chart>
  <c:spPr>
    <a:solidFill>
      <a:srgbClr val="66CCFF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AE1CD9EC-6CDA-4E02-A3EE-B720857B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7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F06E89AB-C037-47EE-97F1-37AA8A3F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2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35546"/>
            <a:ext cx="1962150" cy="3687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35546"/>
            <a:ext cx="5734050" cy="3687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555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EC34-743D-4BA1-B36F-2A083A019F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1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2658-0D0D-44DC-95B7-32AB340F99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2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DD8-3B0B-4BEC-B45D-53942FACF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0B2F-0D7C-4A9E-B06B-D32DBFBA1C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31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F44F-8550-4E01-B9A8-8DA9C96431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48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D3F0-A206-408C-B453-21451B3F56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87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932-AF68-4FBE-A2A2-D2D2501CE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3C1-9739-42BA-B4EF-D8F57DEF3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123478"/>
            <a:ext cx="7467600" cy="42267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33944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6272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4572000"/>
            <a:ext cx="9144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E6B-C95C-4C9C-A200-245ADD8CE2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FCD1-D3C1-447F-B021-99623A1FE2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31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100-BD2C-4CF0-956F-48A1AF320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97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91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9496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81541"/>
            <a:ext cx="4041775" cy="9496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0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3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39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1540"/>
            <a:ext cx="3008313" cy="394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1541"/>
            <a:ext cx="5111750" cy="39130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105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1540"/>
            <a:ext cx="5486400" cy="28641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38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28701"/>
            <a:ext cx="7848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9223" name="Picture 7" descr="Bio-Rad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4747021"/>
            <a:ext cx="1066800" cy="225029"/>
          </a:xfrm>
          <a:prstGeom prst="rect">
            <a:avLst/>
          </a:prstGeom>
          <a:noFill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462915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600"/>
              <a:pPr algn="l">
                <a:spcBef>
                  <a:spcPct val="50000"/>
                </a:spcBef>
              </a:pPr>
              <a:t>‹#›</a:t>
            </a:fld>
            <a:endParaRPr lang="en-US" sz="16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5978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204ACA-E2B5-41DF-A93E-369FEE2672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28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18195" y="-164554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252520" cy="3413180"/>
          </a:xfrm>
          <a:prstGeom prst="rect">
            <a:avLst/>
          </a:prstGeom>
        </p:spPr>
      </p:pic>
      <p:pic>
        <p:nvPicPr>
          <p:cNvPr id="6156" name="Picture 12" descr="Logo color transparent bkgrd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02" y="4291418"/>
            <a:ext cx="1198245" cy="32385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4224" y="3346415"/>
            <a:ext cx="7391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fr-FR" sz="3200" b="1" dirty="0" smtClean="0"/>
              <a:t>Transfusion Reactions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fr-FR" sz="1600" b="1" dirty="0" smtClean="0">
                <a:solidFill>
                  <a:srgbClr val="00B050"/>
                </a:solidFill>
              </a:rPr>
              <a:t>In vivo behavior versus in vitro reactivity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fr-FR" sz="2800" dirty="0"/>
          </a:p>
        </p:txBody>
      </p:sp>
      <p:sp>
        <p:nvSpPr>
          <p:cNvPr id="2" name="Rechteck 1"/>
          <p:cNvSpPr/>
          <p:nvPr/>
        </p:nvSpPr>
        <p:spPr>
          <a:xfrm>
            <a:off x="3463544" y="4486349"/>
            <a:ext cx="5292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100" noProof="1" smtClean="0">
                <a:solidFill>
                  <a:srgbClr val="00B050"/>
                </a:solidFill>
              </a:rPr>
              <a:t>Paul Aerts</a:t>
            </a:r>
            <a:br>
              <a:rPr lang="en-US" altLang="fr-FR" sz="1100" noProof="1" smtClean="0">
                <a:solidFill>
                  <a:srgbClr val="00B050"/>
                </a:solidFill>
              </a:rPr>
            </a:br>
            <a:r>
              <a:rPr lang="en-US" altLang="fr-FR" sz="1100" noProof="1" smtClean="0">
                <a:solidFill>
                  <a:srgbClr val="00B050"/>
                </a:solidFill>
              </a:rPr>
              <a:t>December 2019</a:t>
            </a:r>
            <a:endParaRPr lang="en-US" altLang="fr-FR" sz="1100" noProof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Complement cascade (simple)</a:t>
            </a:r>
          </a:p>
        </p:txBody>
      </p:sp>
      <p:sp>
        <p:nvSpPr>
          <p:cNvPr id="5" name="Right Arrow 4"/>
          <p:cNvSpPr/>
          <p:nvPr/>
        </p:nvSpPr>
        <p:spPr bwMode="auto">
          <a:xfrm rot="4191346">
            <a:off x="2842816" y="1284477"/>
            <a:ext cx="1288256" cy="128391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-65" charset="0"/>
              </a:rPr>
              <a:t>C1 C2 C4</a:t>
            </a:r>
          </a:p>
        </p:txBody>
      </p:sp>
      <p:sp>
        <p:nvSpPr>
          <p:cNvPr id="6" name="Right Arrow 5"/>
          <p:cNvSpPr/>
          <p:nvPr/>
        </p:nvSpPr>
        <p:spPr bwMode="auto">
          <a:xfrm rot="6485881">
            <a:off x="4098331" y="1561505"/>
            <a:ext cx="1287065" cy="7334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-65" charset="0"/>
              </a:rPr>
              <a:t>B  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16013" y="1545431"/>
            <a:ext cx="1943100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pitchFamily="-65" charset="0"/>
              </a:rPr>
              <a:t>Classical Pathway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19700" y="1545431"/>
            <a:ext cx="1944688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Alternative Pathway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5288" y="735806"/>
            <a:ext cx="1944687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pitchFamily="-65" charset="0"/>
              </a:rPr>
              <a:t>Antibody</a:t>
            </a:r>
            <a:br>
              <a:rPr lang="en-US" dirty="0">
                <a:solidFill>
                  <a:srgbClr val="FFFF00"/>
                </a:solidFill>
                <a:latin typeface="Arial" pitchFamily="-65" charset="0"/>
              </a:rPr>
            </a:br>
            <a:r>
              <a:rPr lang="en-US" dirty="0">
                <a:solidFill>
                  <a:srgbClr val="FFFF00"/>
                </a:solidFill>
                <a:latin typeface="Arial" pitchFamily="-65" charset="0"/>
              </a:rPr>
              <a:t>binding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00788" y="735806"/>
            <a:ext cx="2303462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Microbial</a:t>
            </a:r>
            <a:br>
              <a:rPr lang="en-US" dirty="0">
                <a:solidFill>
                  <a:schemeClr val="tx1"/>
                </a:solidFill>
                <a:latin typeface="Arial" pitchFamily="-65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polysaccharide</a:t>
            </a:r>
          </a:p>
        </p:txBody>
      </p:sp>
      <p:cxnSp>
        <p:nvCxnSpPr>
          <p:cNvPr id="12" name="Curved Connector 11"/>
          <p:cNvCxnSpPr>
            <a:stCxn id="10" idx="1"/>
            <a:endCxn id="6" idx="1"/>
          </p:cNvCxnSpPr>
          <p:nvPr/>
        </p:nvCxnSpPr>
        <p:spPr bwMode="auto">
          <a:xfrm rot="10800000" flipV="1">
            <a:off x="5008564" y="1059656"/>
            <a:ext cx="1292225" cy="257175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" idx="3"/>
            <a:endCxn id="5" idx="1"/>
          </p:cNvCxnSpPr>
          <p:nvPr/>
        </p:nvCxnSpPr>
        <p:spPr bwMode="auto">
          <a:xfrm>
            <a:off x="2339975" y="1059656"/>
            <a:ext cx="925141" cy="26205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2754314" y="2499742"/>
            <a:ext cx="2771775" cy="323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Cleavage of C3</a:t>
            </a: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3343316" y="3334833"/>
            <a:ext cx="1593771" cy="73366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-65" charset="0"/>
              </a:rPr>
              <a:t>C5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-65" charset="0"/>
              </a:rPr>
              <a:t>C6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-65" charset="0"/>
              </a:rPr>
              <a:t>C7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-65" charset="0"/>
              </a:rPr>
              <a:t>C8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-65" charset="0"/>
              </a:rPr>
              <a:t>C9</a:t>
            </a:r>
          </a:p>
        </p:txBody>
      </p:sp>
      <p:sp>
        <p:nvSpPr>
          <p:cNvPr id="25" name="Bent Arrow 24"/>
          <p:cNvSpPr/>
          <p:nvPr/>
        </p:nvSpPr>
        <p:spPr bwMode="auto">
          <a:xfrm rot="10800000">
            <a:off x="2195514" y="3112294"/>
            <a:ext cx="936625" cy="863204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6" name="Bent Arrow 25"/>
          <p:cNvSpPr/>
          <p:nvPr/>
        </p:nvSpPr>
        <p:spPr bwMode="auto">
          <a:xfrm rot="10800000" flipH="1">
            <a:off x="5186363" y="3207544"/>
            <a:ext cx="936625" cy="863204"/>
          </a:xfrm>
          <a:prstGeom prst="ben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707904" y="4461960"/>
            <a:ext cx="936104" cy="702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Arial" pitchFamily="-65" charset="0"/>
              </a:rPr>
              <a:t>Cell </a:t>
            </a:r>
            <a:r>
              <a:rPr lang="en-US" dirty="0" err="1">
                <a:latin typeface="Arial" pitchFamily="-65" charset="0"/>
              </a:rPr>
              <a:t>lysis</a:t>
            </a:r>
            <a:endParaRPr lang="en-US" dirty="0">
              <a:latin typeface="Arial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9388" y="3531394"/>
            <a:ext cx="1944687" cy="5393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Microbes get coated, induction of phagocytosis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480175" y="3906402"/>
            <a:ext cx="1944687" cy="5393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-65" charset="0"/>
              </a:rPr>
              <a:t>Recruitment of inflammatory cells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5526089" y="2186225"/>
            <a:ext cx="4225164" cy="139363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  <a:defRPr/>
            </a:pPr>
            <a:r>
              <a:rPr lang="en-US" sz="1000" dirty="0">
                <a:solidFill>
                  <a:srgbClr val="993300"/>
                </a:solidFill>
                <a:latin typeface="Arial" pitchFamily="-65" charset="0"/>
              </a:rPr>
              <a:t>Cascade often stops here </a:t>
            </a:r>
            <a:r>
              <a:rPr lang="en-US" sz="1000" dirty="0">
                <a:solidFill>
                  <a:srgbClr val="993300"/>
                </a:solidFill>
                <a:latin typeface="Arial" pitchFamily="-65" charset="0"/>
                <a:sym typeface="Wingdings"/>
              </a:rPr>
              <a:t> iC3b, C3d…</a:t>
            </a:r>
            <a:br>
              <a:rPr lang="en-US" sz="1000" dirty="0">
                <a:solidFill>
                  <a:srgbClr val="993300"/>
                </a:solidFill>
                <a:latin typeface="Arial" pitchFamily="-65" charset="0"/>
                <a:sym typeface="Wingdings"/>
              </a:rPr>
            </a:br>
            <a:r>
              <a:rPr lang="en-US" sz="1000" dirty="0">
                <a:solidFill>
                  <a:srgbClr val="993300"/>
                </a:solidFill>
                <a:latin typeface="Arial" pitchFamily="-65" charset="0"/>
                <a:sym typeface="Wingdings"/>
              </a:rPr>
              <a:t>Separate topic </a:t>
            </a:r>
            <a:r>
              <a:rPr lang="en-US" sz="1000" dirty="0" smtClean="0">
                <a:solidFill>
                  <a:srgbClr val="993300"/>
                </a:solidFill>
                <a:latin typeface="Arial" pitchFamily="-65" charset="0"/>
                <a:sym typeface="Wingdings"/>
              </a:rPr>
              <a:t>a</a:t>
            </a:r>
            <a:endParaRPr lang="en-US" sz="1000" dirty="0">
              <a:solidFill>
                <a:srgbClr val="993300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Haemolytic Transfusion Reactions (2)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11188" y="793877"/>
            <a:ext cx="7924800" cy="393811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Acute haemolytic</a:t>
            </a:r>
          </a:p>
          <a:p>
            <a:pPr lvl="1"/>
            <a:r>
              <a:rPr lang="en-GB" dirty="0">
                <a:latin typeface="Helvetica Neue Black Condensed" charset="0"/>
                <a:ea typeface="ＭＳ Ｐゴシック" charset="0"/>
                <a:cs typeface="Helvetica Neue Black Condensed" charset="0"/>
              </a:rPr>
              <a:t>Extravascular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Non complement activating antibodies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Or complement activation stops at C3b level</a:t>
            </a:r>
          </a:p>
          <a:p>
            <a:pPr lvl="2"/>
            <a:r>
              <a:rPr lang="en-GB" dirty="0" err="1">
                <a:latin typeface="Helvetica Neue" charset="0"/>
                <a:ea typeface="ＭＳ Ｐゴシック" charset="0"/>
              </a:rPr>
              <a:t>IgG</a:t>
            </a:r>
            <a:r>
              <a:rPr lang="en-GB" dirty="0">
                <a:latin typeface="Helvetica Neue" charset="0"/>
                <a:ea typeface="ＭＳ Ｐゴシック" charset="0"/>
              </a:rPr>
              <a:t> coated </a:t>
            </a:r>
            <a:r>
              <a:rPr lang="en-GB" dirty="0" err="1">
                <a:latin typeface="Helvetica Neue" charset="0"/>
                <a:ea typeface="ＭＳ Ｐゴシック" charset="0"/>
              </a:rPr>
              <a:t>rbc</a:t>
            </a:r>
            <a:r>
              <a:rPr lang="en-GB" dirty="0">
                <a:latin typeface="Helvetica Neue" charset="0"/>
                <a:ea typeface="ＭＳ Ｐゴシック" charset="0"/>
              </a:rPr>
              <a:t>, C3b coated </a:t>
            </a:r>
            <a:r>
              <a:rPr lang="en-GB" dirty="0" err="1">
                <a:latin typeface="Helvetica Neue" charset="0"/>
                <a:ea typeface="ＭＳ Ｐゴシック" charset="0"/>
              </a:rPr>
              <a:t>rbc</a:t>
            </a:r>
            <a:r>
              <a:rPr lang="en-GB" dirty="0">
                <a:latin typeface="Helvetica Neue" charset="0"/>
                <a:ea typeface="ＭＳ Ｐゴシック" charset="0"/>
              </a:rPr>
              <a:t> are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Removed from blood circulation in liver and spleen by macrophages</a:t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en-GB" dirty="0" smtClean="0">
                <a:latin typeface="Helvetica Neue" charset="0"/>
                <a:ea typeface="ＭＳ Ｐゴシック" charset="0"/>
              </a:rPr>
              <a:t>		(</a:t>
            </a:r>
            <a:r>
              <a:rPr lang="en-GB" dirty="0">
                <a:latin typeface="Helvetica Neue" charset="0"/>
                <a:ea typeface="ＭＳ Ｐゴシック" charset="0"/>
              </a:rPr>
              <a:t>Fc-receptors, Complement receptors CR)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Destruction is slower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Symptoms usually less severe (fever and chills)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Antibodies involved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ABO, Duffy, Kidd  </a:t>
            </a:r>
          </a:p>
        </p:txBody>
      </p:sp>
    </p:spTree>
    <p:extLst>
      <p:ext uri="{BB962C8B-B14F-4D97-AF65-F5344CB8AC3E}">
        <p14:creationId xmlns:p14="http://schemas.microsoft.com/office/powerpoint/2010/main" val="2138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Haemolytic Transfusion Reactions (3)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39270" y="762812"/>
            <a:ext cx="8478837" cy="375315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Delayed haemolytic transfusion reaction (DHTR)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&gt; 24 hrs. up to 14 days after transfusion 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Usually between 4-10 days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Antibodies in low concentrations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Sometimes antibodies = undetectable 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makes it difficult to prevent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importance of good historical data </a:t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en-GB" dirty="0">
                <a:latin typeface="Helvetica Neue" charset="0"/>
                <a:ea typeface="ＭＳ Ｐゴシック" charset="0"/>
              </a:rPr>
              <a:t>(e.g. TRIX national database in NL)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Secondary immune response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Usually less severe, occasionally starts as mild but turns into severe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Antibodies usually associated: Rh and Kidd  </a:t>
            </a:r>
          </a:p>
        </p:txBody>
      </p:sp>
    </p:spTree>
    <p:extLst>
      <p:ext uri="{BB962C8B-B14F-4D97-AF65-F5344CB8AC3E}">
        <p14:creationId xmlns:p14="http://schemas.microsoft.com/office/powerpoint/2010/main" val="5498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21335" y="195486"/>
            <a:ext cx="8522665" cy="345281"/>
          </a:xfrm>
        </p:spPr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Non-haemolytic Transfusion Reactions (1)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188" y="767040"/>
            <a:ext cx="7924800" cy="37489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Febrile non-haemolytic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en-GB" dirty="0">
                <a:latin typeface="Helvetica Neue" charset="0"/>
                <a:ea typeface="ＭＳ Ｐゴシック" charset="0"/>
              </a:rPr>
              <a:t>HLA antibodies</a:t>
            </a:r>
          </a:p>
          <a:p>
            <a:r>
              <a:rPr lang="en-GB" dirty="0">
                <a:latin typeface="Helvetica Neue" charset="0"/>
                <a:ea typeface="ＭＳ Ｐゴシック" charset="0"/>
              </a:rPr>
              <a:t>Post transfusion </a:t>
            </a:r>
            <a:r>
              <a:rPr lang="en-GB" dirty="0" err="1">
                <a:latin typeface="Helvetica Neue" charset="0"/>
                <a:ea typeface="ＭＳ Ｐゴシック" charset="0"/>
              </a:rPr>
              <a:t>purpura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platelet antibodies</a:t>
            </a:r>
          </a:p>
          <a:p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Allergic reactions 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IgE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 antibodies</a:t>
            </a:r>
          </a:p>
          <a:p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Anaphylaxis  anti-IgA in IgA deficient patients 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Very severe, patient literally shakes out of the bed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Often lethal when not urgently, properly treated</a:t>
            </a:r>
          </a:p>
          <a:p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TRALI (lung injury, ? HLA antibodies)</a:t>
            </a:r>
          </a:p>
          <a:p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Graft-versus-host disease (donor T lymphocytes)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Serious, patients usually die within weeks</a:t>
            </a:r>
            <a:r>
              <a:rPr lang="en-GB" dirty="0">
                <a:latin typeface="Helvetica Neue" charset="0"/>
                <a:ea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93896" y="0"/>
            <a:ext cx="4428492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Non-immune transfusion reactions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11188" y="797916"/>
            <a:ext cx="8478837" cy="4006081"/>
          </a:xfrm>
        </p:spPr>
        <p:txBody>
          <a:bodyPr>
            <a:normAutofit/>
          </a:bodyPr>
          <a:lstStyle/>
          <a:p>
            <a:pPr marL="0" indent="0">
              <a:buFont typeface="Times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NO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antibodies involved</a:t>
            </a:r>
          </a:p>
          <a:p>
            <a:pPr>
              <a:defRPr/>
            </a:pPr>
            <a:r>
              <a:rPr lang="en-GB" dirty="0" smtClean="0">
                <a:latin typeface="Helvetica Neue" charset="0"/>
                <a:ea typeface="ＭＳ Ｐゴシック" charset="0"/>
              </a:rPr>
              <a:t>Hypothermia </a:t>
            </a:r>
            <a:r>
              <a:rPr lang="en-GB" dirty="0">
                <a:latin typeface="Helvetica Neue" charset="0"/>
                <a:ea typeface="ＭＳ Ｐゴシック" charset="0"/>
              </a:rPr>
              <a:t>(cold blood transfused)</a:t>
            </a:r>
          </a:p>
          <a:p>
            <a:pPr>
              <a:defRPr/>
            </a:pPr>
            <a:r>
              <a:rPr lang="en-GB" dirty="0">
                <a:latin typeface="Helvetica Neue" charset="0"/>
                <a:ea typeface="ＭＳ Ｐゴシック" charset="0"/>
              </a:rPr>
              <a:t>Circulatory overload (too much blood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heart problems</a:t>
            </a:r>
            <a:r>
              <a:rPr lang="en-GB" dirty="0">
                <a:latin typeface="Helvetica Neue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GB" dirty="0">
                <a:latin typeface="Helvetica Neue" charset="0"/>
                <a:ea typeface="ＭＳ Ｐゴシック" charset="0"/>
              </a:rPr>
              <a:t>Old blood = high K</a:t>
            </a:r>
            <a:r>
              <a:rPr lang="en-GB" baseline="30000" dirty="0">
                <a:latin typeface="Helvetica Neue" charset="0"/>
                <a:ea typeface="ＭＳ Ｐゴシック" charset="0"/>
              </a:rPr>
              <a:t>+</a:t>
            </a:r>
            <a:r>
              <a:rPr lang="en-GB" dirty="0">
                <a:latin typeface="Helvetica Neue" charset="0"/>
                <a:ea typeface="ＭＳ Ｐゴシック" charset="0"/>
              </a:rPr>
              <a:t> concentrations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heart problems</a:t>
            </a:r>
          </a:p>
          <a:p>
            <a:pPr>
              <a:defRPr/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Citrate (anticoagulant used)  heart problems</a:t>
            </a:r>
          </a:p>
          <a:p>
            <a:pPr>
              <a:defRPr/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Transfusion transmitted infectious agents</a:t>
            </a:r>
          </a:p>
          <a:p>
            <a:pPr lvl="1">
              <a:defRPr/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HIV,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HepB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en-GB" dirty="0" err="1" smtClean="0">
                <a:latin typeface="Helvetica Neue" charset="0"/>
                <a:ea typeface="ＭＳ Ｐゴシック" charset="0"/>
                <a:sym typeface="Wingdings" charset="0"/>
              </a:rPr>
              <a:t>HepC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HTLV,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Creutzfeld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-Jacob, …..</a:t>
            </a:r>
          </a:p>
          <a:p>
            <a:pPr lvl="1">
              <a:defRPr/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Bacteria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(particularly platelet preparations)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HTR – </a:t>
            </a:r>
            <a:r>
              <a:rPr lang="de-CH" dirty="0" err="1" smtClean="0"/>
              <a:t>definitions</a:t>
            </a:r>
            <a:r>
              <a:rPr lang="de-CH" dirty="0" smtClean="0"/>
              <a:t> (</a:t>
            </a:r>
            <a:r>
              <a:rPr lang="de-CH" dirty="0" err="1" smtClean="0"/>
              <a:t>from</a:t>
            </a:r>
            <a:r>
              <a:rPr lang="de-CH" dirty="0" smtClean="0"/>
              <a:t> SHOT)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0" y="772690"/>
            <a:ext cx="8557031" cy="29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SHOT 2018 </a:t>
            </a:r>
            <a:r>
              <a:rPr lang="de-CH" dirty="0" err="1" smtClean="0"/>
              <a:t>report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699542"/>
            <a:ext cx="623316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NL TRIP </a:t>
            </a:r>
            <a:r>
              <a:rPr lang="de-CH" dirty="0" err="1" smtClean="0"/>
              <a:t>report</a:t>
            </a:r>
            <a:r>
              <a:rPr lang="de-CH" dirty="0" smtClean="0"/>
              <a:t> 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7" y="677343"/>
            <a:ext cx="5490521" cy="3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6084168" y="2931790"/>
            <a:ext cx="288032" cy="432048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915566"/>
            <a:ext cx="255577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CH" dirty="0" err="1" smtClean="0"/>
              <a:t>Both</a:t>
            </a:r>
            <a:r>
              <a:rPr lang="de-CH" dirty="0" smtClean="0"/>
              <a:t> AHTR </a:t>
            </a:r>
            <a:r>
              <a:rPr lang="de-CH" dirty="0" err="1" smtClean="0"/>
              <a:t>and</a:t>
            </a:r>
            <a:r>
              <a:rPr lang="de-CH" dirty="0" smtClean="0"/>
              <a:t> DHTR </a:t>
            </a:r>
          </a:p>
          <a:p>
            <a:pPr algn="l"/>
            <a:r>
              <a:rPr lang="de-CH" dirty="0" err="1" smtClean="0"/>
              <a:t>Relatively</a:t>
            </a:r>
            <a:r>
              <a:rPr lang="de-CH" dirty="0" smtClean="0"/>
              <a:t> </a:t>
            </a:r>
            <a:r>
              <a:rPr lang="de-CH" dirty="0" err="1" smtClean="0"/>
              <a:t>stable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709519"/>
            <a:ext cx="255577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CH" dirty="0" smtClean="0"/>
              <a:t>2017 </a:t>
            </a:r>
            <a:r>
              <a:rPr lang="en-US" dirty="0" smtClean="0"/>
              <a:t>Grade 2 or more</a:t>
            </a:r>
          </a:p>
          <a:p>
            <a:pPr algn="l"/>
            <a:r>
              <a:rPr lang="de-CH" dirty="0" smtClean="0"/>
              <a:t>2 </a:t>
            </a:r>
            <a:r>
              <a:rPr lang="de-CH" dirty="0" smtClean="0">
                <a:sym typeface="Wingdings" panose="05000000000000000000" pitchFamily="2" charset="2"/>
              </a:rPr>
              <a:t> ABO</a:t>
            </a:r>
          </a:p>
          <a:p>
            <a:pPr algn="l"/>
            <a:r>
              <a:rPr lang="de-CH" dirty="0" smtClean="0">
                <a:sym typeface="Wingdings" panose="05000000000000000000" pitchFamily="2" charset="2"/>
              </a:rPr>
              <a:t>7  non-ABO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4435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123478"/>
            <a:ext cx="8511208" cy="422672"/>
          </a:xfrm>
        </p:spPr>
        <p:txBody>
          <a:bodyPr/>
          <a:lstStyle/>
          <a:p>
            <a:r>
              <a:rPr lang="de-CH" dirty="0" smtClean="0"/>
              <a:t>NL TRIP </a:t>
            </a:r>
            <a:r>
              <a:rPr lang="de-CH" dirty="0" err="1" smtClean="0"/>
              <a:t>report</a:t>
            </a:r>
            <a:r>
              <a:rPr lang="de-CH" dirty="0" smtClean="0"/>
              <a:t>: </a:t>
            </a:r>
            <a:r>
              <a:rPr lang="de-CH" dirty="0" err="1" smtClean="0"/>
              <a:t>newly</a:t>
            </a:r>
            <a:r>
              <a:rPr lang="de-CH" dirty="0" smtClean="0"/>
              <a:t> </a:t>
            </a:r>
            <a:r>
              <a:rPr lang="de-CH" dirty="0" err="1" smtClean="0"/>
              <a:t>formed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699542"/>
            <a:ext cx="5256955" cy="37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5940152" y="1491630"/>
            <a:ext cx="1152128" cy="2880320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2608625"/>
            <a:ext cx="15121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10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Comparing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43603"/>
              </p:ext>
            </p:extLst>
          </p:nvPr>
        </p:nvGraphicFramePr>
        <p:xfrm>
          <a:off x="78925" y="774120"/>
          <a:ext cx="9029579" cy="2931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6516"/>
                <a:gridCol w="1080120"/>
                <a:gridCol w="1224136"/>
                <a:gridCol w="1368152"/>
                <a:gridCol w="406065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1184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samples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comparing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 PEG Tube versus SPRCA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err="1" smtClean="0"/>
                        <a:t>Number</a:t>
                      </a:r>
                      <a:r>
                        <a:rPr lang="de-CH" sz="1600" dirty="0" smtClean="0"/>
                        <a:t> </a:t>
                      </a:r>
                      <a:br>
                        <a:rPr lang="de-CH" sz="1600" dirty="0" smtClean="0"/>
                      </a:br>
                      <a:r>
                        <a:rPr lang="de-CH" sz="1600" dirty="0" smtClean="0"/>
                        <a:t>positive </a:t>
                      </a:r>
                    </a:p>
                    <a:p>
                      <a:pPr algn="ctr"/>
                      <a:r>
                        <a:rPr lang="de-CH" sz="1600" dirty="0" err="1" smtClean="0"/>
                        <a:t>samples</a:t>
                      </a:r>
                      <a:endParaRPr lang="en-US" sz="1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Total</a:t>
                      </a:r>
                      <a:r>
                        <a:rPr lang="de-CH" sz="1600" baseline="0" dirty="0" smtClean="0"/>
                        <a:t> </a:t>
                      </a:r>
                      <a:br>
                        <a:rPr lang="de-CH" sz="1600" baseline="0" dirty="0" smtClean="0"/>
                      </a:br>
                      <a:r>
                        <a:rPr lang="de-CH" sz="1600" baseline="0" dirty="0" smtClean="0"/>
                        <a:t>positive </a:t>
                      </a:r>
                      <a:br>
                        <a:rPr lang="de-CH" sz="1600" baseline="0" dirty="0" smtClean="0"/>
                      </a:br>
                      <a:r>
                        <a:rPr lang="de-CH" sz="1600" baseline="0" dirty="0" err="1" smtClean="0"/>
                        <a:t>by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method</a:t>
                      </a:r>
                      <a:endParaRPr lang="en-US" sz="1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% </a:t>
                      </a:r>
                      <a:br>
                        <a:rPr lang="de-CH" sz="1600" dirty="0" smtClean="0"/>
                      </a:br>
                      <a:r>
                        <a:rPr lang="de-CH" sz="1600" dirty="0" smtClean="0"/>
                        <a:t>positive </a:t>
                      </a:r>
                      <a:r>
                        <a:rPr lang="de-CH" sz="1600" dirty="0" err="1" smtClean="0"/>
                        <a:t>by</a:t>
                      </a:r>
                      <a:r>
                        <a:rPr lang="de-CH" sz="1600" dirty="0" smtClean="0"/>
                        <a:t/>
                      </a:r>
                      <a:br>
                        <a:rPr lang="de-CH" sz="1600" dirty="0" smtClean="0"/>
                      </a:b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method</a:t>
                      </a:r>
                      <a:endParaRPr lang="en-US" sz="1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err="1" smtClean="0"/>
                        <a:t>Specificity</a:t>
                      </a:r>
                      <a:endParaRPr lang="en-US" sz="1600" b="1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 +</a:t>
                      </a:r>
                      <a:br>
                        <a:rPr lang="de-CH" sz="1600" dirty="0" smtClean="0"/>
                      </a:br>
                      <a:r>
                        <a:rPr lang="de-CH" sz="1600" dirty="0" smtClean="0"/>
                        <a:t>SPRCA 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 anti-Le</a:t>
                      </a:r>
                      <a:r>
                        <a:rPr lang="de-CH" sz="1600" baseline="30000" dirty="0" smtClean="0"/>
                        <a:t>a</a:t>
                      </a:r>
                      <a:r>
                        <a:rPr lang="de-CH" sz="1600" dirty="0" smtClean="0"/>
                        <a:t>, 5 </a:t>
                      </a:r>
                      <a:r>
                        <a:rPr lang="de-CH" sz="1600" dirty="0" err="1" smtClean="0"/>
                        <a:t>false</a:t>
                      </a:r>
                      <a:r>
                        <a:rPr lang="de-CH" sz="1600" dirty="0" smtClean="0"/>
                        <a:t> positive, 3 </a:t>
                      </a:r>
                      <a:r>
                        <a:rPr lang="de-CH" sz="1600" dirty="0" err="1" smtClean="0"/>
                        <a:t>benign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autoantibodies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 +</a:t>
                      </a:r>
                    </a:p>
                    <a:p>
                      <a:r>
                        <a:rPr lang="de-CH" sz="1600" dirty="0" smtClean="0"/>
                        <a:t>SPRCA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4 </a:t>
                      </a:r>
                      <a:r>
                        <a:rPr lang="de-CH" sz="1600" dirty="0" err="1" smtClean="0"/>
                        <a:t>insignificant</a:t>
                      </a:r>
                      <a:r>
                        <a:rPr lang="de-CH" sz="1600" dirty="0" smtClean="0"/>
                        <a:t>, 5 </a:t>
                      </a:r>
                      <a:r>
                        <a:rPr lang="de-CH" sz="1600" dirty="0" err="1" smtClean="0"/>
                        <a:t>false</a:t>
                      </a:r>
                      <a:r>
                        <a:rPr lang="de-CH" sz="1600" dirty="0" smtClean="0"/>
                        <a:t> positive, 7 </a:t>
                      </a:r>
                      <a:r>
                        <a:rPr lang="de-CH" sz="1600" dirty="0" err="1" smtClean="0"/>
                        <a:t>benign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dirty="0" err="1" smtClean="0"/>
                        <a:t>autoantibodies</a:t>
                      </a:r>
                      <a:r>
                        <a:rPr lang="de-CH" sz="1600" dirty="0" smtClean="0"/>
                        <a:t>,</a:t>
                      </a:r>
                      <a:r>
                        <a:rPr lang="de-CH" sz="1600" baseline="0" dirty="0" smtClean="0"/>
                        <a:t> 37 </a:t>
                      </a:r>
                      <a:r>
                        <a:rPr lang="de-CH" sz="1600" baseline="0" dirty="0" err="1" smtClean="0"/>
                        <a:t>significant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</a:t>
                      </a:r>
                      <a:r>
                        <a:rPr lang="de-CH" sz="1600" baseline="0" dirty="0" smtClean="0"/>
                        <a:t> –</a:t>
                      </a:r>
                    </a:p>
                    <a:p>
                      <a:r>
                        <a:rPr lang="de-CH" sz="1600" baseline="0" dirty="0" smtClean="0"/>
                        <a:t>SPRCA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0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insignificant</a:t>
                      </a:r>
                      <a:r>
                        <a:rPr lang="de-CH" sz="1600" baseline="0" dirty="0" smtClean="0"/>
                        <a:t>, 47 </a:t>
                      </a:r>
                      <a:r>
                        <a:rPr lang="de-CH" sz="1600" baseline="0" dirty="0" err="1" smtClean="0"/>
                        <a:t>false</a:t>
                      </a:r>
                      <a:r>
                        <a:rPr lang="de-CH" sz="1600" baseline="0" dirty="0" smtClean="0"/>
                        <a:t> positive, 22 </a:t>
                      </a:r>
                      <a:r>
                        <a:rPr lang="de-CH" sz="1600" baseline="0" dirty="0" err="1" smtClean="0"/>
                        <a:t>benign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de-CH" sz="1600" baseline="0" dirty="0" err="1" smtClean="0"/>
                        <a:t>autoantibodies</a:t>
                      </a:r>
                      <a:r>
                        <a:rPr lang="de-CH" sz="1600" baseline="0" dirty="0" smtClean="0"/>
                        <a:t>, 1 anti-D, -c, -K, - 2 anti-</a:t>
                      </a:r>
                      <a:r>
                        <a:rPr lang="de-CH" sz="1600" baseline="0" dirty="0" err="1" smtClean="0"/>
                        <a:t>Jk</a:t>
                      </a:r>
                      <a:r>
                        <a:rPr lang="de-CH" sz="1600" baseline="30000" dirty="0" err="1" smtClean="0"/>
                        <a:t>a</a:t>
                      </a:r>
                      <a:endParaRPr 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22793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err="1" smtClean="0"/>
              <a:t>Issitt</a:t>
            </a:r>
            <a:r>
              <a:rPr lang="de-CH" sz="1200" dirty="0" smtClean="0"/>
              <a:t> PD. Transfusion 1997;37:288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69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Transfusion Reactions &gt;&lt; Safety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188" y="768499"/>
            <a:ext cx="7924800" cy="3603451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Immune (</a:t>
            </a:r>
            <a:r>
              <a:rPr lang="en-GB" dirty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antibodies</a:t>
            </a:r>
            <a:r>
              <a:rPr lang="en-GB" dirty="0">
                <a:latin typeface="Helvetica Neue" charset="0"/>
                <a:ea typeface="ＭＳ Ｐゴシック" charset="0"/>
              </a:rPr>
              <a:t> involved)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Haemolytic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Acute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Intravascular</a:t>
            </a: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Extravascular 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</a:rPr>
              <a:t>Delayed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Non-haemolytic</a:t>
            </a:r>
          </a:p>
          <a:p>
            <a:r>
              <a:rPr lang="en-GB" dirty="0">
                <a:latin typeface="Helvetica Neue" charset="0"/>
                <a:ea typeface="ＭＳ Ｐゴシック" charset="0"/>
              </a:rPr>
              <a:t>Non-immune (</a:t>
            </a:r>
            <a:r>
              <a:rPr lang="en-GB" dirty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no antibodies </a:t>
            </a:r>
            <a:r>
              <a:rPr lang="en-GB" dirty="0">
                <a:latin typeface="Helvetica Neue" charset="0"/>
                <a:ea typeface="ＭＳ Ｐゴシック" charset="0"/>
              </a:rPr>
              <a:t>involved)</a:t>
            </a:r>
          </a:p>
        </p:txBody>
      </p:sp>
    </p:spTree>
    <p:extLst>
      <p:ext uri="{BB962C8B-B14F-4D97-AF65-F5344CB8AC3E}">
        <p14:creationId xmlns:p14="http://schemas.microsoft.com/office/powerpoint/2010/main" val="25566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123478"/>
            <a:ext cx="8511208" cy="422672"/>
          </a:xfrm>
        </p:spPr>
        <p:txBody>
          <a:bodyPr/>
          <a:lstStyle/>
          <a:p>
            <a:r>
              <a:rPr lang="de-CH" b="0" dirty="0" smtClean="0"/>
              <a:t>Kay B.</a:t>
            </a:r>
            <a:r>
              <a:rPr lang="en-US" b="0" dirty="0" smtClean="0"/>
              <a:t>Transfusion 2016 </a:t>
            </a:r>
            <a:r>
              <a:rPr lang="en-US" b="0" dirty="0"/>
              <a:t>Dec;56(12</a:t>
            </a:r>
            <a:r>
              <a:rPr lang="en-US" b="0" dirty="0" smtClean="0"/>
              <a:t>):2973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1525"/>
            <a:ext cx="6074186" cy="36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2988" y="771524"/>
            <a:ext cx="2913508" cy="3744442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algn="l"/>
            <a:r>
              <a:rPr lang="en-US" dirty="0" smtClean="0"/>
              <a:t>No </a:t>
            </a:r>
            <a:r>
              <a:rPr lang="en-US" dirty="0"/>
              <a:t>attempt to </a:t>
            </a:r>
            <a:r>
              <a:rPr lang="en-US" dirty="0" smtClean="0"/>
              <a:t>analyze </a:t>
            </a:r>
            <a:r>
              <a:rPr lang="en-US" dirty="0"/>
              <a:t>whether </a:t>
            </a:r>
            <a:r>
              <a:rPr lang="en-US" dirty="0" smtClean="0"/>
              <a:t>these antibodies </a:t>
            </a:r>
            <a:r>
              <a:rPr lang="en-US" dirty="0"/>
              <a:t>are newly developed antibodies or stimulation of pre-existing anti-</a:t>
            </a:r>
            <a:r>
              <a:rPr lang="en-US" dirty="0" err="1"/>
              <a:t>Jk</a:t>
            </a:r>
            <a:r>
              <a:rPr lang="en-US" baseline="30000" dirty="0" err="1"/>
              <a:t>a</a:t>
            </a:r>
            <a:r>
              <a:rPr lang="en-US" dirty="0"/>
              <a:t> which would mean that at one point solid phase missed them leading to this DHTR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/>
          </a:p>
          <a:p>
            <a:pPr algn="l"/>
            <a:r>
              <a:rPr lang="en-US" dirty="0"/>
              <a:t>Based on the days from </a:t>
            </a:r>
            <a:r>
              <a:rPr lang="en-US" dirty="0" smtClean="0"/>
              <a:t>the last </a:t>
            </a:r>
            <a:r>
              <a:rPr lang="en-US" dirty="0"/>
              <a:t>known transfusion, it is to be believed that some were pre-existing (4 or 5 days). </a:t>
            </a:r>
          </a:p>
        </p:txBody>
      </p:sp>
    </p:spTree>
    <p:extLst>
      <p:ext uri="{BB962C8B-B14F-4D97-AF65-F5344CB8AC3E}">
        <p14:creationId xmlns:p14="http://schemas.microsoft.com/office/powerpoint/2010/main" val="3628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a test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Points to consider</a:t>
            </a:r>
          </a:p>
          <a:p>
            <a:r>
              <a:rPr lang="en-US" dirty="0" smtClean="0"/>
              <a:t>Balance between sensitivity and specificity</a:t>
            </a:r>
          </a:p>
          <a:p>
            <a:r>
              <a:rPr lang="en-US" dirty="0" smtClean="0"/>
              <a:t>Alternative approaches should be available to the lab</a:t>
            </a:r>
          </a:p>
          <a:p>
            <a:r>
              <a:rPr lang="en-US" dirty="0" smtClean="0"/>
              <a:t>Any routine method will produce unique reactivity with no clinical relevance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consideration that a test is perfect, will give the false sense of security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that </a:t>
            </a:r>
            <a:r>
              <a:rPr lang="en-US" i="1" dirty="0" smtClean="0">
                <a:latin typeface="Arial"/>
                <a:cs typeface="Arial"/>
              </a:rPr>
              <a:t>all</a:t>
            </a:r>
            <a:r>
              <a:rPr lang="en-US" dirty="0" smtClean="0">
                <a:latin typeface="Arial"/>
                <a:cs typeface="Arial"/>
              </a:rPr>
              <a:t> significant antibodies will be found </a:t>
            </a:r>
            <a:r>
              <a:rPr lang="de-CH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rial"/>
                <a:cs typeface="Arial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Method</a:t>
            </a:r>
            <a:r>
              <a:rPr lang="de-CH" dirty="0" smtClean="0"/>
              <a:t> </a:t>
            </a:r>
            <a:r>
              <a:rPr lang="de-CH" dirty="0" err="1" smtClean="0"/>
              <a:t>dependant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8532168" cy="3744416"/>
          </a:xfrm>
        </p:spPr>
        <p:txBody>
          <a:bodyPr>
            <a:normAutofit/>
          </a:bodyPr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they</a:t>
            </a:r>
            <a:r>
              <a:rPr lang="de-CH" dirty="0" smtClean="0"/>
              <a:t>?</a:t>
            </a:r>
          </a:p>
          <a:p>
            <a:pPr lvl="1"/>
            <a:r>
              <a:rPr lang="de-CH" dirty="0" err="1" smtClean="0"/>
              <a:t>Antibodies</a:t>
            </a:r>
            <a:r>
              <a:rPr lang="de-CH" dirty="0" smtClean="0"/>
              <a:t> </a:t>
            </a:r>
            <a:r>
              <a:rPr lang="de-CH" dirty="0" err="1" smtClean="0"/>
              <a:t>found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method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All </a:t>
            </a:r>
            <a:r>
              <a:rPr lang="de-CH" dirty="0" err="1" smtClean="0"/>
              <a:t>methods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found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r>
              <a:rPr lang="de-CH" dirty="0" smtClean="0"/>
              <a:t> </a:t>
            </a:r>
            <a:r>
              <a:rPr lang="de-CH" dirty="0" err="1" smtClean="0"/>
              <a:t>falling</a:t>
            </a:r>
            <a:r>
              <a:rPr lang="de-CH" dirty="0" smtClean="0"/>
              <a:t> in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category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Most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depending</a:t>
            </a:r>
            <a:r>
              <a:rPr lang="de-CH" dirty="0" smtClean="0"/>
              <a:t> on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chemicals</a:t>
            </a:r>
            <a:r>
              <a:rPr lang="de-CH" dirty="0" smtClean="0"/>
              <a:t> </a:t>
            </a:r>
            <a:r>
              <a:rPr lang="de-CH" dirty="0" err="1" smtClean="0"/>
              <a:t>present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test</a:t>
            </a:r>
            <a:r>
              <a:rPr lang="de-CH" dirty="0" smtClean="0"/>
              <a:t> medium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Most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clinically</a:t>
            </a:r>
            <a:r>
              <a:rPr lang="de-CH" dirty="0" smtClean="0"/>
              <a:t> </a:t>
            </a:r>
            <a:r>
              <a:rPr lang="de-CH" dirty="0" err="1" smtClean="0"/>
              <a:t>insignificant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9898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Issitt</a:t>
            </a:r>
            <a:r>
              <a:rPr lang="en-US" dirty="0" smtClean="0"/>
              <a:t> in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12241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“ It is apparent that the next major advance for in vitro testing will be related to predict an antibody‘s </a:t>
            </a:r>
            <a:r>
              <a:rPr lang="en-US" i="1" dirty="0" smtClean="0">
                <a:latin typeface="Arial"/>
                <a:cs typeface="Arial"/>
              </a:rPr>
              <a:t>in vivo </a:t>
            </a:r>
            <a:r>
              <a:rPr lang="en-US" dirty="0" err="1" smtClean="0">
                <a:latin typeface="Arial"/>
                <a:cs typeface="Arial"/>
              </a:rPr>
              <a:t>behaviour</a:t>
            </a:r>
            <a:r>
              <a:rPr lang="en-US" dirty="0" smtClean="0">
                <a:latin typeface="Arial"/>
                <a:cs typeface="Arial"/>
              </a:rPr>
              <a:t> and not the </a:t>
            </a:r>
            <a:r>
              <a:rPr lang="en-US" i="1" dirty="0" smtClean="0">
                <a:latin typeface="Arial"/>
                <a:cs typeface="Arial"/>
              </a:rPr>
              <a:t>in vitro </a:t>
            </a:r>
            <a:r>
              <a:rPr lang="en-US" dirty="0" smtClean="0">
                <a:latin typeface="Arial"/>
                <a:cs typeface="Arial"/>
              </a:rPr>
              <a:t>sensitivity of the method"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188" y="3939902"/>
            <a:ext cx="324036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are not there yet</a:t>
            </a:r>
            <a:r>
              <a:rPr lang="en-US" sz="2400" dirty="0" smtClean="0">
                <a:latin typeface="Arial"/>
                <a:cs typeface="Arial"/>
              </a:rPr>
              <a:t>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5585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err="1" smtClean="0"/>
              <a:t>Issitt</a:t>
            </a:r>
            <a:r>
              <a:rPr lang="de-CH" sz="1200" dirty="0" smtClean="0"/>
              <a:t> PD. </a:t>
            </a:r>
            <a:r>
              <a:rPr lang="de-CH" sz="1200" dirty="0" err="1" smtClean="0"/>
              <a:t>From</a:t>
            </a:r>
            <a:r>
              <a:rPr lang="de-CH" sz="1200" dirty="0" smtClean="0"/>
              <a:t> kill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overkill</a:t>
            </a:r>
            <a:r>
              <a:rPr lang="de-CH" sz="1200" dirty="0" smtClean="0"/>
              <a:t>: 100 </a:t>
            </a:r>
            <a:r>
              <a:rPr lang="de-CH" sz="1200" dirty="0" err="1" smtClean="0"/>
              <a:t>years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(</a:t>
            </a:r>
            <a:r>
              <a:rPr lang="de-CH" sz="1200" dirty="0" err="1" smtClean="0"/>
              <a:t>perhaps</a:t>
            </a:r>
            <a:r>
              <a:rPr lang="de-CH" sz="1200" dirty="0" smtClean="0"/>
              <a:t> </a:t>
            </a:r>
            <a:r>
              <a:rPr lang="de-CH" sz="1200" dirty="0" err="1" smtClean="0"/>
              <a:t>too</a:t>
            </a:r>
            <a:r>
              <a:rPr lang="de-CH" sz="1200" dirty="0" smtClean="0"/>
              <a:t> </a:t>
            </a:r>
            <a:r>
              <a:rPr lang="de-CH" sz="1200" dirty="0" err="1" smtClean="0"/>
              <a:t>much</a:t>
            </a:r>
            <a:r>
              <a:rPr lang="de-CH" sz="1200" dirty="0" smtClean="0"/>
              <a:t>) </a:t>
            </a:r>
            <a:r>
              <a:rPr lang="de-CH" sz="1200" dirty="0" err="1" smtClean="0"/>
              <a:t>progress</a:t>
            </a: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err="1" smtClean="0"/>
              <a:t>Immunohematol</a:t>
            </a:r>
            <a:r>
              <a:rPr lang="de-CH" sz="1200" dirty="0" smtClean="0"/>
              <a:t> 2000;16:18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21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Clinical Significance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11188" y="771525"/>
            <a:ext cx="8532812" cy="3744441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Helvetica Neue" charset="0"/>
                <a:ea typeface="ＭＳ Ｐゴシック" charset="0"/>
              </a:rPr>
              <a:t>Blood group antigens on themselves ≠ clinically significant</a:t>
            </a:r>
          </a:p>
          <a:p>
            <a:r>
              <a:rPr lang="en-GB" dirty="0">
                <a:latin typeface="Helvetica Neue" charset="0"/>
                <a:ea typeface="ＭＳ Ｐゴシック" charset="0"/>
              </a:rPr>
              <a:t>Blood group </a:t>
            </a:r>
            <a:r>
              <a:rPr lang="en-GB" dirty="0">
                <a:solidFill>
                  <a:schemeClr val="accent2"/>
                </a:solidFill>
                <a:latin typeface="Helvetica Neue" charset="0"/>
                <a:ea typeface="ＭＳ Ｐゴシック" charset="0"/>
              </a:rPr>
              <a:t>antibodies</a:t>
            </a:r>
            <a:r>
              <a:rPr lang="en-GB" dirty="0">
                <a:latin typeface="Helvetica Neue" charset="0"/>
                <a:ea typeface="ＭＳ Ｐゴシック" charset="0"/>
              </a:rPr>
              <a:t> directed against the antigens </a:t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en-GB" dirty="0">
                <a:latin typeface="Helvetica Neue" charset="0"/>
                <a:ea typeface="ＭＳ Ｐゴシック" charset="0"/>
              </a:rPr>
              <a:t>may be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Clinically </a:t>
            </a:r>
            <a:r>
              <a:rPr lang="en-GB" dirty="0">
                <a:solidFill>
                  <a:srgbClr val="F8485D"/>
                </a:solidFill>
                <a:latin typeface="Helvetica Neue" charset="0"/>
                <a:ea typeface="ＭＳ Ｐゴシック" charset="0"/>
              </a:rPr>
              <a:t>significant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Clinically </a:t>
            </a:r>
            <a:r>
              <a:rPr lang="en-GB" dirty="0">
                <a:solidFill>
                  <a:srgbClr val="598F3B"/>
                </a:solidFill>
                <a:latin typeface="Helvetica Neue" charset="0"/>
                <a:ea typeface="ＭＳ Ｐゴシック" charset="0"/>
              </a:rPr>
              <a:t>insignificant</a:t>
            </a:r>
          </a:p>
          <a:p>
            <a:r>
              <a:rPr lang="en-GB" dirty="0">
                <a:latin typeface="Helvetica Neue" charset="0"/>
                <a:ea typeface="ＭＳ Ｐゴシック" charset="0"/>
              </a:rPr>
              <a:t>Key question</a:t>
            </a: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Are the transfused red blood cells destroyed by the antibody</a:t>
            </a:r>
          </a:p>
          <a:p>
            <a:pPr lvl="2"/>
            <a:r>
              <a:rPr lang="en-GB" dirty="0">
                <a:solidFill>
                  <a:srgbClr val="F8485D"/>
                </a:solidFill>
                <a:latin typeface="Helvetica Neue" charset="0"/>
                <a:ea typeface="ＭＳ Ｐゴシック" charset="0"/>
              </a:rPr>
              <a:t>YES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clinically significant </a:t>
            </a:r>
            <a:br>
              <a:rPr lang="en-GB" dirty="0">
                <a:latin typeface="Helvetica Neue" charset="0"/>
                <a:ea typeface="ＭＳ Ｐゴシック" charset="0"/>
                <a:sym typeface="Wingdings" charset="0"/>
              </a:rPr>
            </a:b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capable of causing HTR and/or HDFN </a:t>
            </a:r>
          </a:p>
          <a:p>
            <a:pPr lvl="2"/>
            <a:r>
              <a:rPr lang="en-GB" dirty="0">
                <a:solidFill>
                  <a:srgbClr val="598F3B"/>
                </a:solidFill>
                <a:latin typeface="Helvetica Neue" charset="0"/>
                <a:ea typeface="ＭＳ Ｐゴシック" charset="0"/>
                <a:sym typeface="Wingdings" charset="0"/>
              </a:rPr>
              <a:t>NO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do we need to detect these?</a:t>
            </a:r>
          </a:p>
          <a:p>
            <a:pPr lvl="2"/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The answer </a:t>
            </a:r>
            <a:r>
              <a:rPr lang="en-GB" dirty="0">
                <a:solidFill>
                  <a:srgbClr val="F8485D"/>
                </a:solidFill>
                <a:latin typeface="Helvetica Neue" charset="0"/>
                <a:ea typeface="ＭＳ Ｐゴシック" charset="0"/>
                <a:sym typeface="Wingdings" charset="0"/>
              </a:rPr>
              <a:t>YES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/</a:t>
            </a:r>
            <a:r>
              <a:rPr lang="en-GB" dirty="0">
                <a:solidFill>
                  <a:srgbClr val="598F3B"/>
                </a:solidFill>
                <a:latin typeface="Helvetica Neue" charset="0"/>
                <a:ea typeface="ＭＳ Ｐゴシック" charset="0"/>
                <a:sym typeface="Wingdings" charset="0"/>
              </a:rPr>
              <a:t>NO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 is not always straightforward! </a:t>
            </a: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ＭＳ Ｐゴシック" charset="0"/>
              </a:rPr>
              <a:t>Clinical significance and what to do</a:t>
            </a:r>
            <a:endParaRPr lang="en-US" dirty="0"/>
          </a:p>
        </p:txBody>
      </p:sp>
      <p:graphicFrame>
        <p:nvGraphicFramePr>
          <p:cNvPr id="4" name="Group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752767"/>
              </p:ext>
            </p:extLst>
          </p:nvPr>
        </p:nvGraphicFramePr>
        <p:xfrm>
          <a:off x="611188" y="699542"/>
          <a:ext cx="8178800" cy="3924058"/>
        </p:xfrm>
        <a:graphic>
          <a:graphicData uri="http://schemas.openxmlformats.org/drawingml/2006/table">
            <a:tbl>
              <a:tblPr/>
              <a:tblGrid>
                <a:gridCol w="2725737"/>
                <a:gridCol w="2727325"/>
                <a:gridCol w="2725738"/>
              </a:tblGrid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Specificity</a:t>
                      </a:r>
                      <a:endParaRPr kumimoji="1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Significant</a:t>
                      </a:r>
                      <a:endParaRPr kumimoji="1" lang="en-GB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What to do?</a:t>
                      </a:r>
                      <a:endParaRPr kumimoji="1" lang="en-GB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 (in IAT)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</a:t>
                      </a:r>
                      <a:r>
                        <a:rPr kumimoji="1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neg</a:t>
                      </a: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Kell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neg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Duffy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neg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Kidd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neg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Anti-S, -s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</a:t>
                      </a:r>
                      <a:r>
                        <a:rPr kumimoji="1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neg</a:t>
                      </a: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Anti-A</a:t>
                      </a:r>
                      <a:r>
                        <a:rPr kumimoji="1" lang="en-GB" sz="16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-P</a:t>
                      </a:r>
                      <a:r>
                        <a:rPr kumimoji="1" lang="en-GB" sz="16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-N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Rarely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Anti-M @ 37°C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Sometimes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 antigen </a:t>
                      </a:r>
                      <a:r>
                        <a:rPr kumimoji="1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neg</a:t>
                      </a: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units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Anti-Le</a:t>
                      </a:r>
                      <a:r>
                        <a:rPr kumimoji="1" lang="en-GB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-Le</a:t>
                      </a:r>
                      <a:r>
                        <a:rPr kumimoji="1" lang="en-GB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+Le</a:t>
                      </a:r>
                      <a:r>
                        <a:rPr kumimoji="1" lang="en-GB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Rarely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Anti-Le</a:t>
                      </a:r>
                      <a:r>
                        <a:rPr kumimoji="1" lang="en-GB" sz="16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IAT XM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HTLA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Unlikely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Refer to </a:t>
                      </a:r>
                      <a:b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  <a:b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lab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HIA/LIA</a:t>
                      </a:r>
                      <a:endParaRPr kumimoji="1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Depends on specificity</a:t>
                      </a:r>
                      <a:endParaRPr kumimoji="1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 charset="0"/>
                <a:ea typeface="ＭＳ Ｐゴシック" charset="0"/>
              </a:rPr>
              <a:t>Ig Class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77" y="771525"/>
            <a:ext cx="7388591" cy="388845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 antibodies we are dealing with usually are</a:t>
            </a:r>
          </a:p>
          <a:p>
            <a:pPr>
              <a:defRPr/>
            </a:pPr>
            <a:r>
              <a:rPr lang="en-US" dirty="0" err="1" smtClean="0"/>
              <a:t>IgM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Generally react at lower temperature (&lt;body temperature)</a:t>
            </a:r>
          </a:p>
          <a:p>
            <a:pPr lvl="1">
              <a:defRPr/>
            </a:pPr>
            <a:r>
              <a:rPr lang="en-US" dirty="0" smtClean="0"/>
              <a:t>Cannot cross the placenta</a:t>
            </a:r>
          </a:p>
          <a:p>
            <a:pPr lvl="1">
              <a:defRPr/>
            </a:pPr>
            <a:r>
              <a:rPr lang="en-US" dirty="0" smtClean="0"/>
              <a:t>! Primary immune response</a:t>
            </a:r>
          </a:p>
          <a:p>
            <a:pPr>
              <a:defRPr/>
            </a:pPr>
            <a:r>
              <a:rPr lang="en-US" dirty="0" err="1" smtClean="0"/>
              <a:t>IgG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Usually clinically significant</a:t>
            </a:r>
          </a:p>
          <a:p>
            <a:pPr lvl="1">
              <a:defRPr/>
            </a:pPr>
            <a:r>
              <a:rPr lang="en-US" dirty="0" smtClean="0"/>
              <a:t>React at 37°C </a:t>
            </a:r>
          </a:p>
          <a:p>
            <a:pPr lvl="1">
              <a:defRPr/>
            </a:pPr>
            <a:r>
              <a:rPr lang="en-US" dirty="0" smtClean="0"/>
              <a:t>Cross the placenta</a:t>
            </a:r>
          </a:p>
          <a:p>
            <a:pPr lvl="1">
              <a:defRPr/>
            </a:pPr>
            <a:r>
              <a:rPr lang="en-US" dirty="0" smtClean="0"/>
              <a:t>4 subclasses</a:t>
            </a:r>
          </a:p>
          <a:p>
            <a:pPr lvl="2">
              <a:defRPr/>
            </a:pPr>
            <a:r>
              <a:rPr lang="en-US" dirty="0" smtClean="0"/>
              <a:t>Structural differences 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IgG1 </a:t>
            </a:r>
            <a:r>
              <a:rPr lang="en-US" dirty="0" smtClean="0">
                <a:sym typeface="Wingdings"/>
              </a:rPr>
              <a:t> IgG4</a:t>
            </a:r>
          </a:p>
          <a:p>
            <a:pPr lvl="2">
              <a:defRPr/>
            </a:pPr>
            <a:r>
              <a:rPr lang="en-US" dirty="0" smtClean="0">
                <a:sym typeface="Wingdings"/>
              </a:rPr>
              <a:t>Ability to activate complement: IgG3&gt;IgG1&gt;&gt;IgG2&gt;&gt;&gt;&gt;IgG4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747071" y="771550"/>
            <a:ext cx="4289425" cy="37444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Helvetica Neue" charset="0"/>
                <a:ea typeface="ＭＳ Ｐゴシック" charset="0"/>
              </a:rPr>
              <a:t>Primary </a:t>
            </a:r>
          </a:p>
          <a:p>
            <a:pPr lvl="1"/>
            <a:r>
              <a:rPr lang="en-US" dirty="0">
                <a:latin typeface="Helvetica Neue" charset="0"/>
                <a:ea typeface="ＭＳ Ｐゴシック" charset="0"/>
              </a:rPr>
              <a:t>Few days (some weeks) after exposure (e.g. to red cells)</a:t>
            </a:r>
          </a:p>
          <a:p>
            <a:pPr lvl="1"/>
            <a:r>
              <a:rPr lang="en-US" dirty="0" err="1">
                <a:latin typeface="Helvetica Neue" charset="0"/>
                <a:ea typeface="ＭＳ Ｐゴシック" charset="0"/>
              </a:rPr>
              <a:t>IgM</a:t>
            </a:r>
            <a:r>
              <a:rPr lang="en-US" dirty="0">
                <a:latin typeface="Helvetica Neue" charset="0"/>
                <a:ea typeface="ＭＳ Ｐゴシック" charset="0"/>
              </a:rPr>
              <a:t>, followed by (low) </a:t>
            </a:r>
            <a:r>
              <a:rPr lang="en-US" dirty="0" err="1">
                <a:latin typeface="Helvetica Neue" charset="0"/>
                <a:ea typeface="ＭＳ Ｐゴシック" charset="0"/>
              </a:rPr>
              <a:t>IgG</a:t>
            </a:r>
            <a:endParaRPr lang="en-US" dirty="0">
              <a:latin typeface="Helvetica Neue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 Neue" charset="0"/>
                <a:ea typeface="ＭＳ Ｐゴシック" charset="0"/>
              </a:rPr>
              <a:t>Very often </a:t>
            </a:r>
            <a:r>
              <a:rPr lang="en-US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</a:t>
            </a:r>
            <a:r>
              <a:rPr lang="en-US" dirty="0">
                <a:latin typeface="Helvetica Neue" charset="0"/>
                <a:ea typeface="ＭＳ Ｐゴシック" charset="0"/>
                <a:sym typeface="Wingdings" charset="0"/>
              </a:rPr>
              <a:t> to undetectable</a:t>
            </a:r>
            <a:r>
              <a:rPr lang="en-US" dirty="0">
                <a:latin typeface="Helvetica Neue" charset="0"/>
                <a:ea typeface="ＭＳ Ｐゴシック" charset="0"/>
              </a:rPr>
              <a:t/>
            </a:r>
            <a:br>
              <a:rPr lang="en-US" dirty="0">
                <a:latin typeface="Helvetica Neue" charset="0"/>
                <a:ea typeface="ＭＳ Ｐゴシック" charset="0"/>
              </a:rPr>
            </a:br>
            <a:endParaRPr lang="en-US" dirty="0">
              <a:latin typeface="Helvetica Neue" charset="0"/>
              <a:ea typeface="ＭＳ Ｐゴシック" charset="0"/>
            </a:endParaRPr>
          </a:p>
          <a:p>
            <a:r>
              <a:rPr lang="en-US" dirty="0">
                <a:latin typeface="Helvetica Neue" charset="0"/>
                <a:ea typeface="ＭＳ Ｐゴシック" charset="0"/>
              </a:rPr>
              <a:t>Secondary </a:t>
            </a:r>
          </a:p>
          <a:p>
            <a:pPr lvl="1"/>
            <a:r>
              <a:rPr lang="en-US" dirty="0">
                <a:latin typeface="Helvetica Neue" charset="0"/>
                <a:ea typeface="ＭＳ Ｐゴシック" charset="0"/>
              </a:rPr>
              <a:t>Re-exposure to same antigen</a:t>
            </a:r>
          </a:p>
          <a:p>
            <a:pPr lvl="1"/>
            <a:r>
              <a:rPr lang="en-US" dirty="0">
                <a:latin typeface="Helvetica Neue" charset="0"/>
                <a:ea typeface="ＭＳ Ｐゴシック" charset="0"/>
              </a:rPr>
              <a:t>Intense and quick response</a:t>
            </a:r>
          </a:p>
          <a:p>
            <a:pPr lvl="1"/>
            <a:r>
              <a:rPr lang="en-US" dirty="0" err="1">
                <a:latin typeface="Helvetica Neue" charset="0"/>
                <a:ea typeface="ＭＳ Ｐゴシック" charset="0"/>
              </a:rPr>
              <a:t>IgG</a:t>
            </a:r>
            <a:r>
              <a:rPr lang="en-US" dirty="0">
                <a:latin typeface="Helvetica Neue" charset="0"/>
                <a:ea typeface="ＭＳ Ｐゴシック" charset="0"/>
              </a:rPr>
              <a:t> peak (much) higher</a:t>
            </a:r>
          </a:p>
          <a:p>
            <a:pPr lvl="1"/>
            <a:r>
              <a:rPr lang="en-US" dirty="0">
                <a:latin typeface="Helvetica Neue" charset="0"/>
                <a:ea typeface="ＭＳ Ｐゴシック" charset="0"/>
              </a:rPr>
              <a:t>Usually persists (longer)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37748"/>
            <a:ext cx="4757559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3478"/>
            <a:ext cx="7467600" cy="422672"/>
          </a:xfrm>
        </p:spPr>
        <p:txBody>
          <a:bodyPr/>
          <a:lstStyle/>
          <a:p>
            <a:r>
              <a:rPr lang="en-US" dirty="0" smtClean="0"/>
              <a:t>Traffic Light by blood group system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35553"/>
              </p:ext>
            </p:extLst>
          </p:nvPr>
        </p:nvGraphicFramePr>
        <p:xfrm>
          <a:off x="279478" y="753548"/>
          <a:ext cx="8856984" cy="38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303815" y="969572"/>
            <a:ext cx="5545137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NOT </a:t>
            </a:r>
            <a:r>
              <a:rPr lang="en-US" sz="2000" dirty="0" err="1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Black&amp;white</a:t>
            </a:r>
            <a: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 !</a:t>
            </a:r>
            <a:b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Some people  will disagree on certain antibodies</a:t>
            </a:r>
            <a:endParaRPr lang="en-US" dirty="0" smtClean="0">
              <a:solidFill>
                <a:srgbClr val="FFC000"/>
              </a:solidFill>
              <a:cs typeface="Engravers M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031" y="2067694"/>
            <a:ext cx="22098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Usually</a:t>
            </a:r>
          </a:p>
          <a:p>
            <a:pPr algn="l">
              <a:defRPr/>
            </a:pPr>
            <a:r>
              <a:rPr lang="en-US" dirty="0" smtClean="0">
                <a:solidFill>
                  <a:srgbClr val="FF8000"/>
                </a:solidFill>
              </a:rPr>
              <a:t>Occasionally </a:t>
            </a:r>
          </a:p>
          <a:p>
            <a:pPr algn="l">
              <a:defRPr/>
            </a:pPr>
            <a:r>
              <a:rPr lang="en-US" dirty="0" smtClean="0">
                <a:solidFill>
                  <a:srgbClr val="598F3B"/>
                </a:solidFill>
              </a:rPr>
              <a:t>Rarely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48031" y="3357256"/>
            <a:ext cx="364966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nl-BE" sz="12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Based on Anstee D. Blood 2009;114:248-2556</a:t>
            </a:r>
            <a:endParaRPr lang="en-US" sz="1200" dirty="0" smtClean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26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Helvetica Neue" charset="0"/>
                <a:ea typeface="ＭＳ Ｐゴシック" charset="0"/>
              </a:rPr>
              <a:t>Haemolytic Transfusion Reactions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57237"/>
            <a:ext cx="8153400" cy="38307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Acute haemolytic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Immediate, usually during transfusion, &lt;24hrs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Severity depends on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Volume transfused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Nature of antigen (size and location on </a:t>
            </a:r>
            <a:r>
              <a:rPr lang="en-GB" dirty="0" err="1">
                <a:latin typeface="Helvetica Neue" charset="0"/>
                <a:ea typeface="ＭＳ Ｐゴシック" charset="0"/>
              </a:rPr>
              <a:t>rbc</a:t>
            </a:r>
            <a:r>
              <a:rPr lang="en-GB" dirty="0">
                <a:latin typeface="Helvetica Neue" charset="0"/>
                <a:ea typeface="ＭＳ Ｐゴシック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Nature of antibody(</a:t>
            </a:r>
            <a:r>
              <a:rPr lang="en-GB" dirty="0" err="1">
                <a:latin typeface="Helvetica Neue" charset="0"/>
                <a:ea typeface="ＭＳ Ｐゴシック" charset="0"/>
              </a:rPr>
              <a:t>ies</a:t>
            </a:r>
            <a:r>
              <a:rPr lang="en-GB" dirty="0">
                <a:latin typeface="Helvetica Neue" charset="0"/>
                <a:ea typeface="ＭＳ Ｐゴシック" charset="0"/>
              </a:rPr>
              <a:t>): </a:t>
            </a:r>
            <a:r>
              <a:rPr lang="en-GB" dirty="0" err="1">
                <a:latin typeface="Helvetica Neue" charset="0"/>
                <a:ea typeface="ＭＳ Ｐゴシック" charset="0"/>
              </a:rPr>
              <a:t>IgM</a:t>
            </a:r>
            <a:r>
              <a:rPr lang="en-GB" dirty="0">
                <a:latin typeface="Helvetica Neue" charset="0"/>
                <a:ea typeface="ＭＳ Ｐゴシック" charset="0"/>
              </a:rPr>
              <a:t> or </a:t>
            </a:r>
            <a:r>
              <a:rPr lang="en-GB" dirty="0" err="1">
                <a:latin typeface="Helvetica Neue" charset="0"/>
                <a:ea typeface="ＭＳ Ｐゴシック" charset="0"/>
              </a:rPr>
              <a:t>IgG</a:t>
            </a:r>
            <a:r>
              <a:rPr lang="en-GB" dirty="0">
                <a:latin typeface="Helvetica Neue" charset="0"/>
                <a:ea typeface="ＭＳ Ｐゴシック" charset="0"/>
              </a:rPr>
              <a:t>, </a:t>
            </a:r>
            <a:r>
              <a:rPr lang="en-GB" dirty="0" err="1">
                <a:latin typeface="Helvetica Neue" charset="0"/>
                <a:ea typeface="ＭＳ Ｐゴシック" charset="0"/>
              </a:rPr>
              <a:t>IgG</a:t>
            </a:r>
            <a:r>
              <a:rPr lang="en-GB" dirty="0">
                <a:latin typeface="Helvetica Neue" charset="0"/>
                <a:ea typeface="ＭＳ Ｐゴシック" charset="0"/>
              </a:rPr>
              <a:t> subtype, concentration, avidity, ability to activate complement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Helvetica Neue Black Condensed" charset="0"/>
                <a:ea typeface="ＭＳ Ｐゴシック" charset="0"/>
                <a:cs typeface="Helvetica Neue Black Condensed" charset="0"/>
              </a:rPr>
              <a:t>Intravascular </a:t>
            </a:r>
            <a:r>
              <a:rPr lang="en-GB" dirty="0">
                <a:latin typeface="Helvetica Neue" charset="0"/>
                <a:ea typeface="ＭＳ Ｐゴシック" charset="0"/>
              </a:rPr>
              <a:t>(most severe form)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</a:rPr>
              <a:t>Involves complement activation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hemolysis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Free haemoglobin in plasma </a:t>
            </a: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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released in urine (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Hb-uria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Bilirubin </a:t>
            </a: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 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jaundice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Massive complement activation  uncontrollable DIC (death)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Most common cause  ABO errors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Others: anti-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H (Bombay),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-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Jk</a:t>
            </a:r>
            <a:r>
              <a:rPr lang="en-GB" baseline="30000" dirty="0" err="1">
                <a:latin typeface="Helvetica Neue" charset="0"/>
                <a:ea typeface="ＭＳ Ｐゴシック" charset="0"/>
                <a:sym typeface="Wingdings" charset="0"/>
              </a:rPr>
              <a:t>a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, -P,P1,Pk, some -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Vel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Urine</a:t>
            </a:r>
            <a:r>
              <a:rPr lang="en-US" sz="3200" dirty="0">
                <a:latin typeface="Helvetica Neue" charset="0"/>
                <a:ea typeface="ＭＳ Ｐゴシック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samples</a:t>
            </a:r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5348312" cy="27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Bio-Rad_2016_IHD_PPT_Template 2016.12.06</Template>
  <TotalTime>5849</TotalTime>
  <Words>883</Words>
  <Application>Microsoft Office PowerPoint</Application>
  <PresentationFormat>On-screen Show (16:9)</PresentationFormat>
  <Paragraphs>217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1_Custom Design</vt:lpstr>
      <vt:lpstr>Custom Design</vt:lpstr>
      <vt:lpstr>PowerPoint Presentation</vt:lpstr>
      <vt:lpstr>Transfusion Reactions &gt;&lt; Safety</vt:lpstr>
      <vt:lpstr>Clinical Significance</vt:lpstr>
      <vt:lpstr>Clinical significance and what to do</vt:lpstr>
      <vt:lpstr>Ig Class</vt:lpstr>
      <vt:lpstr>Immune response</vt:lpstr>
      <vt:lpstr>Traffic Light by blood group system</vt:lpstr>
      <vt:lpstr>Haemolytic Transfusion Reactions (1)</vt:lpstr>
      <vt:lpstr>Urine samples</vt:lpstr>
      <vt:lpstr>Complement cascade (simple)</vt:lpstr>
      <vt:lpstr>Haemolytic Transfusion Reactions (2)</vt:lpstr>
      <vt:lpstr>Haemolytic Transfusion Reactions (3)</vt:lpstr>
      <vt:lpstr>Non-haemolytic Transfusion Reactions (1)</vt:lpstr>
      <vt:lpstr>Non-immune transfusion reactions</vt:lpstr>
      <vt:lpstr>HTR – definitions (from SHOT)</vt:lpstr>
      <vt:lpstr>SHOT 2018 report</vt:lpstr>
      <vt:lpstr>NL TRIP report 2018</vt:lpstr>
      <vt:lpstr>NL TRIP report: newly formed antibodies</vt:lpstr>
      <vt:lpstr>Comparing methods</vt:lpstr>
      <vt:lpstr>Kay B.Transfusion 2016 Dec;56(12):2973</vt:lpstr>
      <vt:lpstr>Choice of a test system </vt:lpstr>
      <vt:lpstr>Method dependant antibodies</vt:lpstr>
      <vt:lpstr>Peter Issitt in 2000</vt:lpstr>
    </vt:vector>
  </TitlesOfParts>
  <Company>Bio-Rad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Rappo Carine</dc:creator>
  <cp:lastModifiedBy>User</cp:lastModifiedBy>
  <cp:revision>108</cp:revision>
  <cp:lastPrinted>2019-11-25T12:45:18Z</cp:lastPrinted>
  <dcterms:created xsi:type="dcterms:W3CDTF">2016-12-06T12:25:36Z</dcterms:created>
  <dcterms:modified xsi:type="dcterms:W3CDTF">2019-11-29T06:54:11Z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