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5"/>
  </p:notesMasterIdLst>
  <p:sldIdLst>
    <p:sldId id="257" r:id="rId3"/>
    <p:sldId id="409" r:id="rId4"/>
    <p:sldId id="413" r:id="rId5"/>
    <p:sldId id="367" r:id="rId6"/>
    <p:sldId id="291" r:id="rId7"/>
    <p:sldId id="1322" r:id="rId8"/>
    <p:sldId id="417" r:id="rId9"/>
    <p:sldId id="432" r:id="rId10"/>
    <p:sldId id="433" r:id="rId11"/>
    <p:sldId id="434" r:id="rId12"/>
    <p:sldId id="435" r:id="rId13"/>
    <p:sldId id="455" r:id="rId14"/>
    <p:sldId id="371" r:id="rId15"/>
    <p:sldId id="348" r:id="rId16"/>
    <p:sldId id="457" r:id="rId17"/>
    <p:sldId id="458" r:id="rId18"/>
    <p:sldId id="459" r:id="rId19"/>
    <p:sldId id="460" r:id="rId20"/>
    <p:sldId id="431" r:id="rId21"/>
    <p:sldId id="430" r:id="rId22"/>
    <p:sldId id="441" r:id="rId23"/>
    <p:sldId id="414" r:id="rId24"/>
    <p:sldId id="382" r:id="rId25"/>
    <p:sldId id="1325" r:id="rId26"/>
    <p:sldId id="405" r:id="rId27"/>
    <p:sldId id="406" r:id="rId28"/>
    <p:sldId id="407" r:id="rId29"/>
    <p:sldId id="429" r:id="rId30"/>
    <p:sldId id="450" r:id="rId31"/>
    <p:sldId id="421" r:id="rId32"/>
    <p:sldId id="428" r:id="rId33"/>
    <p:sldId id="1317" r:id="rId34"/>
    <p:sldId id="1323" r:id="rId35"/>
    <p:sldId id="1324" r:id="rId36"/>
    <p:sldId id="1306" r:id="rId37"/>
    <p:sldId id="415" r:id="rId38"/>
    <p:sldId id="408" r:id="rId39"/>
    <p:sldId id="426" r:id="rId40"/>
    <p:sldId id="427" r:id="rId41"/>
    <p:sldId id="419" r:id="rId42"/>
    <p:sldId id="452" r:id="rId43"/>
    <p:sldId id="388" r:id="rId44"/>
    <p:sldId id="358" r:id="rId45"/>
    <p:sldId id="359" r:id="rId46"/>
    <p:sldId id="360" r:id="rId47"/>
    <p:sldId id="362" r:id="rId48"/>
    <p:sldId id="363" r:id="rId49"/>
    <p:sldId id="364" r:id="rId50"/>
    <p:sldId id="365" r:id="rId51"/>
    <p:sldId id="1319" r:id="rId52"/>
    <p:sldId id="410" r:id="rId53"/>
    <p:sldId id="461" r:id="rId54"/>
    <p:sldId id="462" r:id="rId55"/>
    <p:sldId id="463" r:id="rId56"/>
    <p:sldId id="1313" r:id="rId57"/>
    <p:sldId id="412" r:id="rId58"/>
    <p:sldId id="1314" r:id="rId59"/>
    <p:sldId id="1315" r:id="rId60"/>
    <p:sldId id="1316" r:id="rId61"/>
    <p:sldId id="422" r:id="rId62"/>
    <p:sldId id="1318" r:id="rId63"/>
    <p:sldId id="1321" r:id="rId6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060013-D61F-4EA7-8269-B89921714A93}" v="11" dt="2021-10-14T19:01:59.484"/>
  </p1510:revLst>
</p1510:revInfo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39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1C3EC0-49D4-4F74-8F0D-9B05EE25F0CF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BFEE7-4DE9-4D35-A5B1-15E0E7B28A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23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>
            <a:extLst>
              <a:ext uri="{FF2B5EF4-FFF2-40B4-BE49-F238E27FC236}">
                <a16:creationId xmlns:a16="http://schemas.microsoft.com/office/drawing/2014/main" id="{0800979E-8263-4FC8-9901-D677C8008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>
            <a:extLst>
              <a:ext uri="{FF2B5EF4-FFF2-40B4-BE49-F238E27FC236}">
                <a16:creationId xmlns:a16="http://schemas.microsoft.com/office/drawing/2014/main" id="{C2384639-2393-46E2-B60D-1A33CD7C74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6388" name="Номер слайда 3">
            <a:extLst>
              <a:ext uri="{FF2B5EF4-FFF2-40B4-BE49-F238E27FC236}">
                <a16:creationId xmlns:a16="http://schemas.microsoft.com/office/drawing/2014/main" id="{953B115E-19BB-4DD3-BA49-33C0CCDE21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8367D98-6CB3-4689-807F-E596238D5DEC}" type="slidenum">
              <a:rPr lang="ru-RU" altLang="ru-RU"/>
              <a:pPr/>
              <a:t>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>
            <a:extLst>
              <a:ext uri="{FF2B5EF4-FFF2-40B4-BE49-F238E27FC236}">
                <a16:creationId xmlns:a16="http://schemas.microsoft.com/office/drawing/2014/main" id="{640198BE-A938-40AC-AF07-9091ACA745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>
            <a:extLst>
              <a:ext uri="{FF2B5EF4-FFF2-40B4-BE49-F238E27FC236}">
                <a16:creationId xmlns:a16="http://schemas.microsoft.com/office/drawing/2014/main" id="{57F69FEE-8334-4B1A-8B9B-50AC861DB7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8" name="Номер слайда 3">
            <a:extLst>
              <a:ext uri="{FF2B5EF4-FFF2-40B4-BE49-F238E27FC236}">
                <a16:creationId xmlns:a16="http://schemas.microsoft.com/office/drawing/2014/main" id="{A7549B27-1E6F-4EC0-85B1-D27EDD9204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5E2B98-276E-48D0-8F25-FED5051823F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12393-3E98-4037-A991-D52D72978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139BA4-0C95-44B5-B230-B6073FEB0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A9EDC3-36BD-4B15-BB85-240D8E885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80D7-01FB-4E82-99A2-38ECCF970635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06BB6-7F14-46B5-BBB2-8E1C6866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42880A-E6AC-4468-83E0-50EC94AA1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FBE1-E58E-4937-AEF8-5A7DF2870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335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FC51D-B4DD-4A14-A36E-5ED0C5029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664B0-FCD7-4D2C-9C44-1C01C58ED0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DA3767-18EB-44E8-BDC0-A14B99072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80D7-01FB-4E82-99A2-38ECCF970635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1AD704-7D28-46AF-9123-07636B12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F1D391-75A8-4D98-AEB2-1F4A944A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FBE1-E58E-4937-AEF8-5A7DF2870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351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A6E5CA1-3210-472F-AD4E-BAF07DDF3C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665E22-369A-467D-9548-B90D29339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6B0B3A-E407-4A9A-97D4-D5C4A3F53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80D7-01FB-4E82-99A2-38ECCF970635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FAB81F-7F9C-4345-83EB-B7A816C7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1171E0-B18B-4F02-81DD-16BACF741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FBE1-E58E-4937-AEF8-5A7DF2870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500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1D722B-5B54-4C5E-BFE0-257DEF502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EEC38-AA46-4A06-9067-A539AD2B8994}" type="datetimeFigureOut">
              <a:rPr lang="ru-RU"/>
              <a:pPr>
                <a:defRPr/>
              </a:pPr>
              <a:t>25.10.2021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A32501-C5E2-436B-8EF0-EDCB0E1A9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9774C1-C363-4316-BD56-92BDA8BB6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5A187-5C88-4BD2-9169-6A4A5460FC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9357541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AC3BF9-8D1F-4FFE-AB32-4B9B8DF11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124C3-B928-4C68-A3A5-A18D034F11A2}" type="datetimeFigureOut">
              <a:rPr lang="ru-RU"/>
              <a:pPr>
                <a:defRPr/>
              </a:pPr>
              <a:t>25.10.2021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A6612C-40F9-4281-B8C7-8D9ABA316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DF3101-5595-4A12-AC75-AAEA448B0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85E8D-3BE9-4E18-A7BB-3FFA1584FB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0117341"/>
      </p:ext>
    </p:extLst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B64CC4-4706-4679-9219-9AEDE054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6265-4A63-43CE-9257-2F056F27529B}" type="datetimeFigureOut">
              <a:rPr lang="ru-RU"/>
              <a:pPr>
                <a:defRPr/>
              </a:pPr>
              <a:t>25.10.2021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448D7-A70B-404C-A6C6-C576962B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CCF4A8-BE7B-438A-9903-B417A983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5A92B-F3B2-47A0-864D-915DA2796F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415127"/>
      </p:ext>
    </p:extLst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2C30375-85F6-4111-A098-9D068839C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DBC7C-5E6D-4B49-B138-E6395C04728D}" type="datetimeFigureOut">
              <a:rPr lang="ru-RU"/>
              <a:pPr>
                <a:defRPr/>
              </a:pPr>
              <a:t>25.10.2021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5A2C108E-18EB-45B1-8D5D-6124DD0A3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79FF715-080A-4A43-86BB-CCC27640C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3B60E-BF91-4B24-BB3A-32EE570A38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6232530"/>
      </p:ext>
    </p:extLst>
  </p:cSld>
  <p:clrMapOvr>
    <a:masterClrMapping/>
  </p:clrMapOvr>
  <p:transition spd="med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06A09945-3FAF-4DBD-B1F9-9AE89A238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B69C7-5A75-4C8C-B329-5D57CA4209C5}" type="datetimeFigureOut">
              <a:rPr lang="ru-RU"/>
              <a:pPr>
                <a:defRPr/>
              </a:pPr>
              <a:t>25.10.2021</a:t>
            </a:fld>
            <a:endParaRPr lang="ru-RU" dirty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A0CB5685-FBA8-456F-B727-9B81D4446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DDD4C99E-7474-43B6-B13B-5EA0C38A0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6AF76-2E4C-4832-AA77-6E137282C4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1834030"/>
      </p:ext>
    </p:extLst>
  </p:cSld>
  <p:clrMapOvr>
    <a:masterClrMapping/>
  </p:clrMapOvr>
  <p:transition spd="med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71983AFD-44B5-484B-81BB-08025D1D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7289A-6595-4257-AB1B-1F154013B708}" type="datetimeFigureOut">
              <a:rPr lang="ru-RU"/>
              <a:pPr>
                <a:defRPr/>
              </a:pPr>
              <a:t>25.10.2021</a:t>
            </a:fld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0BB01738-C388-454D-A090-97FF3A113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F5D4C4E4-439D-4FA2-86E5-A1986AAF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8D0EB-77DD-43C5-AF07-74FB2E311F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0879473"/>
      </p:ext>
    </p:extLst>
  </p:cSld>
  <p:clrMapOvr>
    <a:masterClrMapping/>
  </p:clrMapOvr>
  <p:transition spd="med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C4F23EFC-7956-4F5D-A91F-59CE604A9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F538F-A3CC-43C6-BECE-39A70CB4F734}" type="datetimeFigureOut">
              <a:rPr lang="ru-RU"/>
              <a:pPr>
                <a:defRPr/>
              </a:pPr>
              <a:t>25.10.2021</a:t>
            </a:fld>
            <a:endParaRPr lang="ru-RU" dirty="0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E644FAAE-2605-4E1C-BA02-BC90C4F53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BF660CFA-61DE-4A5F-9B4F-1409E134F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8E693-042A-416F-8810-6066BD5C48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8481203"/>
      </p:ext>
    </p:extLst>
  </p:cSld>
  <p:clrMapOvr>
    <a:masterClrMapping/>
  </p:clrMapOvr>
  <p:transition spd="med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FA7A9E95-E12D-46B4-83CE-12460098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7D9BC-919B-4AD2-AB6D-2CB12C167FAA}" type="datetimeFigureOut">
              <a:rPr lang="ru-RU"/>
              <a:pPr>
                <a:defRPr/>
              </a:pPr>
              <a:t>25.10.2021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563F185-DB6D-4135-9DB9-533868784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1BAE143-CCBB-4CB1-BEC6-8AB99C20F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C22AE-99D1-4CA2-AB09-1DD2774338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0240713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76CB32-BD5F-499D-A8DD-5C436A949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56D645-9788-414D-B55B-CAE0F1284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64BD51-C6CE-4B74-8FE5-B2581E95B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80D7-01FB-4E82-99A2-38ECCF970635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0EE8E5-E341-44E0-AAD3-9AC5655A4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FB9D5C-DBB8-4A0B-9436-A787A6F71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FBE1-E58E-4937-AEF8-5A7DF2870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595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2890E0A4-440E-4966-AD97-C841AD27A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5CC6E-1FDD-4E8C-A819-38DDE82A4F2A}" type="datetimeFigureOut">
              <a:rPr lang="ru-RU"/>
              <a:pPr>
                <a:defRPr/>
              </a:pPr>
              <a:t>25.10.2021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2FBE927-8FFE-41BB-AD10-555EC3AC2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53E3811-DBEE-4AB8-965D-5B0CAD2D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9E3E8-5BFC-46D6-8B4E-E47B23D52B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2196599"/>
      </p:ext>
    </p:extLst>
  </p:cSld>
  <p:clrMapOvr>
    <a:masterClrMapping/>
  </p:clrMapOvr>
  <p:transition spd="med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46CC4C-B49D-4F09-9CD7-245A6C753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7DC8E-F8CC-4299-AB85-A199F2E2C692}" type="datetimeFigureOut">
              <a:rPr lang="ru-RU"/>
              <a:pPr>
                <a:defRPr/>
              </a:pPr>
              <a:t>25.10.2021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779889-D110-4665-93E5-DEAEDB383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CABA34-FCA2-4D66-BC93-5297C72C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7D610-3C89-46F7-9087-9914F04FAE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0039218"/>
      </p:ext>
    </p:extLst>
  </p:cSld>
  <p:clrMapOvr>
    <a:masterClrMapping/>
  </p:clrMapOvr>
  <p:transition spd="med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8FC306-7627-4FA1-8C09-44795D92B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73598-B789-450C-AB97-7128EEDB46C0}" type="datetimeFigureOut">
              <a:rPr lang="ru-RU"/>
              <a:pPr>
                <a:defRPr/>
              </a:pPr>
              <a:t>25.10.2021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8D2FAF-FBF7-467C-BF05-FE5E2FAE0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86BDD3-A199-4D7C-83F3-C26C0BB38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19D9D-C8E3-49B0-8623-2244D68E24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584315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D845FD-AA57-480F-9D33-28DC1B56C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9B5498-FBCB-4292-BFAB-F078ED39C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C757FD-E514-4986-87DD-58E2D24EA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80D7-01FB-4E82-99A2-38ECCF970635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0B401A-3C77-4789-9DD7-CCCBB0329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1DDC50-31D5-4785-A89D-D647097F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FBE1-E58E-4937-AEF8-5A7DF2870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94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52FF2-1BE6-4539-8645-B86281739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449598-D26D-485A-B115-B54C689FBF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482EFD-BC00-43F9-805F-A364DCD69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17A279-9420-40FB-B721-8352FBF61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80D7-01FB-4E82-99A2-38ECCF970635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BFCE86-4919-449A-919B-17D27AF45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40BF49-280C-4468-9E9B-D9B5F3318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FBE1-E58E-4937-AEF8-5A7DF2870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639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C268B-72CB-4CDB-A0AC-1C1A8323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61FEA-0788-4340-90AE-CABB2A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7E4780-EB5C-474C-8857-2D9B7CFA5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5248FF-2B38-46A0-B79D-C46BBBFC67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B88187-9D19-428B-B862-573EF0BFE5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CD2BEB7-C42D-46E1-A769-9B4119224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80D7-01FB-4E82-99A2-38ECCF970635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7548F9-5314-42DF-BB1D-451CD9973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AA4BE5B-569D-4D22-A6E8-621FB64BA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FBE1-E58E-4937-AEF8-5A7DF2870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653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C9409-AEAB-4C5A-80EB-2E3603D5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9B0626F-D1C1-486C-811F-A261B3A2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80D7-01FB-4E82-99A2-38ECCF970635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7DF238-AD7B-4B0C-800B-E01DC343D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8BBA826-97B5-4D28-9070-CE9D5D0B4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FBE1-E58E-4937-AEF8-5A7DF2870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99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FF2A914-0825-4245-9D0D-C2BED2DB9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80D7-01FB-4E82-99A2-38ECCF970635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C528B6C-3B9D-4F0C-A112-12E3979A1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9FBE8F-92A9-4434-8082-7036356E4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FBE1-E58E-4937-AEF8-5A7DF2870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29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7918A0-942C-4E9A-B1FA-3BB0E39B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94A39B-E936-446C-AE6D-59C1C2E28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6A3CA3-18F8-4B60-ACAA-66EC7CA51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A8FA48-2208-469F-9E5B-9100865E3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80D7-01FB-4E82-99A2-38ECCF970635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70ED35-314A-472F-AF99-EED8F30CA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5526EC-CE2F-4DFD-B0E8-19E57A6B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FBE1-E58E-4937-AEF8-5A7DF2870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519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36AC2-4F48-40D4-AD10-01417E984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AE2115E-50F5-42CC-98C5-C7A61FF37D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83C2BE-A5A4-4BEE-B1BE-8DDFB2ABE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294DA-8336-41A4-94B7-C958916CB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80D7-01FB-4E82-99A2-38ECCF970635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8123E7-5041-47F9-A97E-810F01B2B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CFCEA4-07E5-4687-9476-83F16674A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FBE1-E58E-4937-AEF8-5A7DF2870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202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3E53B-9F7F-491D-9449-AEFA678D3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6634D6-6A4F-4C76-9DE9-FF75E41D8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03A159-4AFB-4CEA-80CD-575D5A656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480D7-01FB-4E82-99A2-38ECCF970635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24D689-2D56-4C72-9EBC-BCF64B5B96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1208BE-BE9B-4CBA-98C9-DCE32FA23F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1FBE1-E58E-4937-AEF8-5A7DF2870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88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41281157-3F50-4226-B876-C86548F6B8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6EE847DA-5E60-4F13-A445-C40EF4AC64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76CA9D-7299-415E-9778-BE9FEDD40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B52D271-8069-430C-B5C7-646CA60C6F75}" type="datetimeFigureOut">
              <a:rPr lang="ru-RU"/>
              <a:pPr>
                <a:defRPr/>
              </a:pPr>
              <a:t>25.10.2021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41928C-0245-4D54-A0E9-A30C8A8179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18E3A6-7FA8-4A0F-A37F-42E599524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0C9DD35-AA18-43C6-8895-594DC290A1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821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EPavlova@morozdgkb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microsoft.com/office/2007/relationships/hdphoto" Target="../media/hdphoto10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4.wdp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microsoft.com/office/2007/relationships/hdphoto" Target="../media/hdphoto17.wdp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microsoft.com/office/2007/relationships/hdphoto" Target="../media/hdphoto20.wdp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3.wdp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jpg"/><Relationship Id="rId5" Type="http://schemas.microsoft.com/office/2007/relationships/hdphoto" Target="../media/hdphoto25.wdp"/><Relationship Id="rId4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7.wdp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0AA7B-A7A8-466C-B386-A26FFD86B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9547" y="1810283"/>
            <a:ext cx="9144000" cy="2564113"/>
          </a:xfrm>
        </p:spPr>
        <p:txBody>
          <a:bodyPr>
            <a:normAutofit fontScale="90000"/>
          </a:bodyPr>
          <a:lstStyle/>
          <a:p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Times New Roman" panose="02020603050405020304" pitchFamily="18" charset="0"/>
              </a:rPr>
              <a:t>Предотвращение </a:t>
            </a:r>
            <a:r>
              <a:rPr kumimoji="0" lang="ru-R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Times New Roman" panose="02020603050405020304" pitchFamily="18" charset="0"/>
              </a:rPr>
              <a:t>посттрансфузионых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Times New Roman" panose="02020603050405020304" pitchFamily="18" charset="0"/>
              </a:rPr>
              <a:t> осложнений </a:t>
            </a:r>
            <a:b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Times New Roman" panose="02020603050405020304" pitchFamily="18" charset="0"/>
              </a:rPr>
              <a:t>(Проблемы иммуногематологического обеспечения гемотрансфузий)</a:t>
            </a:r>
            <a:endParaRPr lang="ru-RU" sz="48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Морозовская ДГКБ ДЗМ">
            <a:extLst>
              <a:ext uri="{FF2B5EF4-FFF2-40B4-BE49-F238E27FC236}">
                <a16:creationId xmlns:a16="http://schemas.microsoft.com/office/drawing/2014/main" id="{6313BAE4-CB0D-4C8C-A507-C9480A3DD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" y="359398"/>
            <a:ext cx="2110105" cy="101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61178FE7-EAF8-4FBB-900E-A437FC1D4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9547" y="4622971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Павлова Дана Евгеньевна </a:t>
            </a:r>
          </a:p>
          <a:p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руководитель Городского Центра детской трансфузиологии ГБУЗ «Морозовская ДГКБ ДЗМ»</a:t>
            </a:r>
          </a:p>
          <a:p>
            <a:r>
              <a:rPr lang="en-US" dirty="0">
                <a:latin typeface="Comic Sans MS" panose="030F0702030302020204" pitchFamily="66" charset="0"/>
                <a:cs typeface="Times New Roman" panose="02020603050405020304" pitchFamily="18" charset="0"/>
                <a:hlinkClick r:id="rId3"/>
              </a:rPr>
              <a:t>DEPavlova@morozdgkb.ru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+7(903)119-32-10</a:t>
            </a:r>
          </a:p>
        </p:txBody>
      </p:sp>
    </p:spTree>
    <p:extLst>
      <p:ext uri="{BB962C8B-B14F-4D97-AF65-F5344CB8AC3E}">
        <p14:creationId xmlns:p14="http://schemas.microsoft.com/office/powerpoint/2010/main" val="1789801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>
            <a:extLst>
              <a:ext uri="{FF2B5EF4-FFF2-40B4-BE49-F238E27FC236}">
                <a16:creationId xmlns:a16="http://schemas.microsoft.com/office/drawing/2014/main" id="{8C0CFBC1-2485-49C1-A1BD-787948484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650" y="288925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Виды реакций</a:t>
            </a:r>
          </a:p>
        </p:txBody>
      </p:sp>
      <p:pic>
        <p:nvPicPr>
          <p:cNvPr id="17411" name="Содержимое 3">
            <a:extLst>
              <a:ext uri="{FF2B5EF4-FFF2-40B4-BE49-F238E27FC236}">
                <a16:creationId xmlns:a16="http://schemas.microsoft.com/office/drawing/2014/main" id="{16E2DA2B-EF8C-4FDF-873B-DA41A7E723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8" y="1773238"/>
            <a:ext cx="1181100" cy="1828800"/>
          </a:xfrm>
        </p:spPr>
      </p:pic>
      <p:pic>
        <p:nvPicPr>
          <p:cNvPr id="17412" name="Рисунок 4">
            <a:extLst>
              <a:ext uri="{FF2B5EF4-FFF2-40B4-BE49-F238E27FC236}">
                <a16:creationId xmlns:a16="http://schemas.microsoft.com/office/drawing/2014/main" id="{AA865C89-6290-49D6-8A84-461BB81A0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773238"/>
            <a:ext cx="11715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5">
            <a:extLst>
              <a:ext uri="{FF2B5EF4-FFF2-40B4-BE49-F238E27FC236}">
                <a16:creationId xmlns:a16="http://schemas.microsoft.com/office/drawing/2014/main" id="{226DD3BF-1255-4FD9-92A8-F0BCB4685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1773238"/>
            <a:ext cx="11239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Рисунок 6">
            <a:extLst>
              <a:ext uri="{FF2B5EF4-FFF2-40B4-BE49-F238E27FC236}">
                <a16:creationId xmlns:a16="http://schemas.microsoft.com/office/drawing/2014/main" id="{E68C74B9-17B5-471B-B57A-0CD33CF5F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773238"/>
            <a:ext cx="11334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Рисунок 7">
            <a:extLst>
              <a:ext uri="{FF2B5EF4-FFF2-40B4-BE49-F238E27FC236}">
                <a16:creationId xmlns:a16="http://schemas.microsoft.com/office/drawing/2014/main" id="{1F77AC86-EC68-44D3-B65B-6B35345DE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1773238"/>
            <a:ext cx="11049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Рисунок 8">
            <a:extLst>
              <a:ext uri="{FF2B5EF4-FFF2-40B4-BE49-F238E27FC236}">
                <a16:creationId xmlns:a16="http://schemas.microsoft.com/office/drawing/2014/main" id="{DC2C7689-9E20-4805-9C8F-7C5C48727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0" y="1773238"/>
            <a:ext cx="11525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Box 9">
            <a:extLst>
              <a:ext uri="{FF2B5EF4-FFF2-40B4-BE49-F238E27FC236}">
                <a16:creationId xmlns:a16="http://schemas.microsoft.com/office/drawing/2014/main" id="{38342E8B-B27B-45D9-85A0-2AF63943B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860800"/>
            <a:ext cx="1511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Отрицательно</a:t>
            </a:r>
          </a:p>
        </p:txBody>
      </p:sp>
      <p:sp>
        <p:nvSpPr>
          <p:cNvPr id="17418" name="TextBox 10">
            <a:extLst>
              <a:ext uri="{FF2B5EF4-FFF2-40B4-BE49-F238E27FC236}">
                <a16:creationId xmlns:a16="http://schemas.microsoft.com/office/drawing/2014/main" id="{200EA702-1145-4D58-A259-841A81DFC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3860800"/>
            <a:ext cx="1225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1+</a:t>
            </a:r>
          </a:p>
        </p:txBody>
      </p:sp>
      <p:sp>
        <p:nvSpPr>
          <p:cNvPr id="17419" name="TextBox 11">
            <a:extLst>
              <a:ext uri="{FF2B5EF4-FFF2-40B4-BE49-F238E27FC236}">
                <a16:creationId xmlns:a16="http://schemas.microsoft.com/office/drawing/2014/main" id="{A1FB6C63-C085-4A3E-87F6-3564C4C93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3860800"/>
            <a:ext cx="1223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2+</a:t>
            </a:r>
          </a:p>
        </p:txBody>
      </p:sp>
      <p:sp>
        <p:nvSpPr>
          <p:cNvPr id="17420" name="TextBox 12">
            <a:extLst>
              <a:ext uri="{FF2B5EF4-FFF2-40B4-BE49-F238E27FC236}">
                <a16:creationId xmlns:a16="http://schemas.microsoft.com/office/drawing/2014/main" id="{20BCDE05-915A-469A-879D-71B58C6F2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3860800"/>
            <a:ext cx="1008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3+</a:t>
            </a:r>
          </a:p>
        </p:txBody>
      </p:sp>
      <p:sp>
        <p:nvSpPr>
          <p:cNvPr id="17421" name="TextBox 13">
            <a:extLst>
              <a:ext uri="{FF2B5EF4-FFF2-40B4-BE49-F238E27FC236}">
                <a16:creationId xmlns:a16="http://schemas.microsoft.com/office/drawing/2014/main" id="{C62A2F61-A5FC-4CE1-95BE-58ADEEAAA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3860800"/>
            <a:ext cx="1079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4+</a:t>
            </a:r>
          </a:p>
        </p:txBody>
      </p:sp>
      <p:sp>
        <p:nvSpPr>
          <p:cNvPr id="17422" name="TextBox 14">
            <a:extLst>
              <a:ext uri="{FF2B5EF4-FFF2-40B4-BE49-F238E27FC236}">
                <a16:creationId xmlns:a16="http://schemas.microsoft.com/office/drawing/2014/main" id="{1E91BFAC-D1AF-4D56-929A-168B01653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25" y="3860800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Химера </a:t>
            </a:r>
          </a:p>
        </p:txBody>
      </p:sp>
      <p:sp>
        <p:nvSpPr>
          <p:cNvPr id="17423" name="TextBox 15">
            <a:extLst>
              <a:ext uri="{FF2B5EF4-FFF2-40B4-BE49-F238E27FC236}">
                <a16:creationId xmlns:a16="http://schemas.microsoft.com/office/drawing/2014/main" id="{57AA5941-9EB7-41A1-AC8E-42F53CC92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4797425"/>
            <a:ext cx="8351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«Химера» («Двойная популяция»)</a:t>
            </a:r>
            <a:r>
              <a:rPr lang="ru-RU" altLang="ru-RU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- </a:t>
            </a:r>
            <a:r>
              <a:rPr lang="ru-RU" altLang="ru-RU" sz="24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одновременное присутствие в сосудистом русле двух популяций эритроцитов отличающихся по антигенному составу.</a:t>
            </a:r>
          </a:p>
        </p:txBody>
      </p:sp>
      <p:sp>
        <p:nvSpPr>
          <p:cNvPr id="16" name="Круг: прозрачная заливка 15">
            <a:extLst>
              <a:ext uri="{FF2B5EF4-FFF2-40B4-BE49-F238E27FC236}">
                <a16:creationId xmlns:a16="http://schemas.microsoft.com/office/drawing/2014/main" id="{55D1DE69-C125-40E8-B537-AC23E39AF3C2}"/>
              </a:ext>
            </a:extLst>
          </p:cNvPr>
          <p:cNvSpPr/>
          <p:nvPr/>
        </p:nvSpPr>
        <p:spPr>
          <a:xfrm>
            <a:off x="8610600" y="1787525"/>
            <a:ext cx="2025650" cy="1862138"/>
          </a:xfrm>
          <a:prstGeom prst="donut">
            <a:avLst>
              <a:gd name="adj" fmla="val 36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>
            <a:extLst>
              <a:ext uri="{FF2B5EF4-FFF2-40B4-BE49-F238E27FC236}">
                <a16:creationId xmlns:a16="http://schemas.microsoft.com/office/drawing/2014/main" id="{22ECF324-4181-41DD-94ED-EB9D5E566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Тактика при выявлении химер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A6AA671-AD3E-4AFA-843A-24E34AB6B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Наличие химеры фиксируется в медицинской документации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При выборе компонентов крови подбирают эритроциты не содержащие антиген который химеричен,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плазмасодержащие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компоненты выбирают с учетом этого антигена.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Примеры: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Выявлена химера по антигену В, группа крови</a:t>
            </a:r>
            <a:r>
              <a:rPr lang="en-US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</a:t>
            </a:r>
            <a:r>
              <a:rPr lang="ru-RU" baseline="-250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химера</a:t>
            </a:r>
            <a:r>
              <a:rPr lang="ru-RU" baseline="-25000" dirty="0">
                <a:latin typeface="Comic Sans MS" panose="030F0702030302020204" pitchFamily="66" charset="0"/>
                <a:cs typeface="Times New Roman" panose="02020603050405020304" pitchFamily="18" charset="0"/>
              </a:rPr>
              <a:t> .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Для трансфузий используют отмытые от плазмы эритроциты </a:t>
            </a:r>
            <a:r>
              <a:rPr lang="en-US" dirty="0">
                <a:latin typeface="Comic Sans MS" panose="030F0702030302020204" pitchFamily="66" charset="0"/>
                <a:cs typeface="Times New Roman" panose="02020603050405020304" pitchFamily="18" charset="0"/>
              </a:rPr>
              <a:t>O(I)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группы, плазму</a:t>
            </a:r>
            <a:r>
              <a:rPr lang="en-US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</a:t>
            </a:r>
            <a:r>
              <a:rPr lang="en-US" dirty="0">
                <a:latin typeface="Comic Sans MS" panose="030F0702030302020204" pitchFamily="66" charset="0"/>
                <a:cs typeface="Times New Roman" panose="02020603050405020304" pitchFamily="18" charset="0"/>
              </a:rPr>
              <a:t>(III)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группы,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Выявлена химера по антигену </a:t>
            </a:r>
            <a:r>
              <a:rPr lang="en-US" dirty="0">
                <a:latin typeface="Comic Sans MS" panose="030F0702030302020204" pitchFamily="66" charset="0"/>
                <a:cs typeface="Times New Roman" panose="02020603050405020304" pitchFamily="18" charset="0"/>
              </a:rPr>
              <a:t>D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. Для трансфузии используют </a:t>
            </a:r>
            <a:r>
              <a:rPr lang="en-US" dirty="0">
                <a:latin typeface="Comic Sans MS" panose="030F0702030302020204" pitchFamily="66" charset="0"/>
                <a:cs typeface="Times New Roman" panose="02020603050405020304" pitchFamily="18" charset="0"/>
              </a:rPr>
              <a:t>D-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отрицательные эритроциты, плазму </a:t>
            </a:r>
            <a:r>
              <a:rPr lang="en-US" dirty="0">
                <a:latin typeface="Comic Sans MS" panose="030F0702030302020204" pitchFamily="66" charset="0"/>
                <a:cs typeface="Times New Roman" panose="02020603050405020304" pitchFamily="18" charset="0"/>
              </a:rPr>
              <a:t>D-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отрицательную. Выбор компонентов проводится в соответствии с группой крови пациента.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endParaRPr lang="ru-RU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>
            <a:extLst>
              <a:ext uri="{FF2B5EF4-FFF2-40B4-BE49-F238E27FC236}">
                <a16:creationId xmlns:a16="http://schemas.microsoft.com/office/drawing/2014/main" id="{92132327-F0BE-40C2-B121-664D354635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1641475"/>
          </a:xfrm>
        </p:spPr>
        <p:txBody>
          <a:bodyPr/>
          <a:lstStyle/>
          <a:p>
            <a:pPr eaLnBrk="1" hangingPunct="1"/>
            <a:r>
              <a:rPr lang="ru-RU" altLang="ru-RU" sz="36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Возможные решения при посттрансфузионных химерах и методы идентификации фенотипа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E0C74911-A985-4CBE-BB6A-E7372CB6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303" y="2060575"/>
            <a:ext cx="10438544" cy="406558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atin typeface="Comic Sans MS" panose="030F0702030302020204" pitchFamily="66" charset="0"/>
              </a:rPr>
              <a:t>Отказ от трансфузий </a:t>
            </a:r>
            <a:r>
              <a:rPr lang="ru-RU" dirty="0" err="1">
                <a:latin typeface="Comic Sans MS" panose="030F0702030302020204" pitchFamily="66" charset="0"/>
              </a:rPr>
              <a:t>эритроцитсодержащих</a:t>
            </a:r>
            <a:r>
              <a:rPr lang="ru-RU" dirty="0">
                <a:latin typeface="Comic Sans MS" panose="030F0702030302020204" pitchFamily="66" charset="0"/>
              </a:rPr>
              <a:t> компонентов, фотокопирование результатов исследования, повторное определение фенотипа и сравнение результатов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atin typeface="Comic Sans MS" panose="030F0702030302020204" pitchFamily="66" charset="0"/>
              </a:rPr>
              <a:t>Анализ анамнестических данных, уточнение фенотипа донора, чья кровь была перелита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>
                <a:latin typeface="Comic Sans MS" panose="030F0702030302020204" pitchFamily="66" charset="0"/>
              </a:rPr>
              <a:t>Фенотипирование</a:t>
            </a:r>
            <a:r>
              <a:rPr lang="ru-RU" dirty="0">
                <a:latin typeface="Comic Sans MS" panose="030F0702030302020204" pitchFamily="66" charset="0"/>
              </a:rPr>
              <a:t> !биологических! родителей ребенка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D0A26-86CE-4399-A00A-F355EC895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872" y="389059"/>
            <a:ext cx="10329252" cy="1089025"/>
          </a:xfrm>
        </p:spPr>
        <p:txBody>
          <a:bodyPr rtlCol="0">
            <a:noAutofit/>
          </a:bodyPr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ru-RU" sz="4800" b="1" dirty="0">
                <a:latin typeface="Comic Sans MS" panose="030F0702030302020204" pitchFamily="66" charset="0"/>
                <a:cs typeface="Times New Roman" pitchFamily="18" charset="0"/>
              </a:rPr>
              <a:t>Иммуногенность антигенов эритроцитов</a:t>
            </a:r>
          </a:p>
        </p:txBody>
      </p:sp>
      <p:sp>
        <p:nvSpPr>
          <p:cNvPr id="16387" name="Содержимое 2">
            <a:extLst>
              <a:ext uri="{FF2B5EF4-FFF2-40B4-BE49-F238E27FC236}">
                <a16:creationId xmlns:a16="http://schemas.microsoft.com/office/drawing/2014/main" id="{3A8958B6-6DC1-4C53-B6D3-CA480BF1FB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9704" y="2000251"/>
            <a:ext cx="9881420" cy="1357313"/>
          </a:xfrm>
        </p:spPr>
        <p:txBody>
          <a:bodyPr/>
          <a:lstStyle/>
          <a:p>
            <a:pPr marL="447675" indent="-382588" algn="ctr" eaLnBrk="1" hangingPunct="1">
              <a:buNone/>
            </a:pPr>
            <a:r>
              <a:rPr lang="en-US" altLang="ru-RU" sz="5400" b="1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D &gt; K &gt; E &gt; c &gt; </a:t>
            </a:r>
            <a:r>
              <a:rPr lang="en-US" altLang="ru-RU" sz="5400" b="1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Cw</a:t>
            </a:r>
            <a:r>
              <a:rPr lang="en-US" altLang="ru-RU" sz="5400" b="1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&gt; e &gt; C</a:t>
            </a:r>
            <a:endParaRPr lang="ru-RU" altLang="ru-RU" sz="5400" b="1" i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447675" indent="-382588" algn="r" eaLnBrk="1" hangingPunct="1">
              <a:buNone/>
            </a:pPr>
            <a:r>
              <a:rPr lang="ru-RU" altLang="ru-RU" sz="1800" b="1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(С.И. Донсков и </a:t>
            </a:r>
            <a:r>
              <a:rPr lang="ru-RU" altLang="ru-RU" sz="1800" b="1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соавт</a:t>
            </a:r>
            <a:r>
              <a:rPr lang="ru-RU" altLang="ru-RU" sz="1800" b="1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., 2006)</a:t>
            </a:r>
          </a:p>
        </p:txBody>
      </p:sp>
      <p:sp>
        <p:nvSpPr>
          <p:cNvPr id="16388" name="TextBox 6">
            <a:extLst>
              <a:ext uri="{FF2B5EF4-FFF2-40B4-BE49-F238E27FC236}">
                <a16:creationId xmlns:a16="http://schemas.microsoft.com/office/drawing/2014/main" id="{49F763CE-4B7A-4F46-B715-E9E8AA28A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000501"/>
            <a:ext cx="875670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dirty="0" err="1">
                <a:solidFill>
                  <a:prstClr val="black"/>
                </a:solidFill>
                <a:latin typeface="Comic Sans MS" panose="030F0702030302020204" pitchFamily="66" charset="0"/>
              </a:rPr>
              <a:t>Респондеры</a:t>
            </a:r>
            <a:r>
              <a:rPr lang="ru-RU" altLang="ru-RU" sz="1800" dirty="0">
                <a:solidFill>
                  <a:prstClr val="black"/>
                </a:solidFill>
                <a:latin typeface="Comic Sans MS" panose="030F0702030302020204" pitchFamily="66" charset="0"/>
              </a:rPr>
              <a:t> – отвечают на введение антигена выработкой антител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dirty="0">
                <a:solidFill>
                  <a:prstClr val="black"/>
                </a:solidFill>
                <a:latin typeface="Comic Sans MS" panose="030F0702030302020204" pitchFamily="66" charset="0"/>
              </a:rPr>
              <a:t>Не </a:t>
            </a:r>
            <a:r>
              <a:rPr lang="ru-RU" altLang="ru-RU" dirty="0" err="1">
                <a:solidFill>
                  <a:prstClr val="black"/>
                </a:solidFill>
                <a:latin typeface="Comic Sans MS" panose="030F0702030302020204" pitchFamily="66" charset="0"/>
              </a:rPr>
              <a:t>респондеры</a:t>
            </a:r>
            <a:r>
              <a:rPr lang="ru-RU" altLang="ru-RU" sz="1800" dirty="0">
                <a:solidFill>
                  <a:prstClr val="black"/>
                </a:solidFill>
                <a:latin typeface="Comic Sans MS" panose="030F0702030302020204" pitchFamily="66" charset="0"/>
              </a:rPr>
              <a:t> – не вырабатывают антитела</a:t>
            </a:r>
          </a:p>
        </p:txBody>
      </p:sp>
    </p:spTree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id="{F6EF178E-5260-441F-9FC6-B8D86C9CD0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1"/>
            <a:ext cx="8229600" cy="792163"/>
          </a:xfrm>
        </p:spPr>
        <p:txBody>
          <a:bodyPr/>
          <a:lstStyle/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Выбор донора по фенотипу</a:t>
            </a:r>
          </a:p>
        </p:txBody>
      </p:sp>
      <p:pic>
        <p:nvPicPr>
          <p:cNvPr id="27651" name="Рисунок 6" descr="подбор дон перв очер.jpg">
            <a:extLst>
              <a:ext uri="{FF2B5EF4-FFF2-40B4-BE49-F238E27FC236}">
                <a16:creationId xmlns:a16="http://schemas.microsoft.com/office/drawing/2014/main" id="{22F60D6B-88C8-4713-8F80-DA23EEFAD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981075"/>
            <a:ext cx="34671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Рисунок 7" descr="2 очереди.jpg">
            <a:extLst>
              <a:ext uri="{FF2B5EF4-FFF2-40B4-BE49-F238E27FC236}">
                <a16:creationId xmlns:a16="http://schemas.microsoft.com/office/drawing/2014/main" id="{1C71C7CE-C468-470E-B5ED-C3A3D2CB7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981075"/>
            <a:ext cx="354965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82C7CA5C-E333-4075-8852-9B1F1372B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825" y="6286500"/>
            <a:ext cx="8713788" cy="571500"/>
          </a:xfrm>
        </p:spPr>
        <p:txBody>
          <a:bodyPr rtlCol="0">
            <a:noAutofit/>
          </a:bodyPr>
          <a:lstStyle/>
          <a:p>
            <a:pPr marL="448056" indent="-384048" algn="ctr" eaLnBrk="1" fontAlgn="auto" hangingPunct="1">
              <a:spcAft>
                <a:spcPts val="0"/>
              </a:spcAft>
              <a:buNone/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(С.И. Донсков,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В.А.Мороков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Группы крови человека. Руководство по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иммуносерологии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Москва 2011)</a:t>
            </a:r>
          </a:p>
        </p:txBody>
      </p:sp>
      <p:sp>
        <p:nvSpPr>
          <p:cNvPr id="3" name="Кольцо 2">
            <a:extLst>
              <a:ext uri="{FF2B5EF4-FFF2-40B4-BE49-F238E27FC236}">
                <a16:creationId xmlns:a16="http://schemas.microsoft.com/office/drawing/2014/main" id="{95A7638D-0ECC-4A4F-AD2F-47532D8EB179}"/>
              </a:ext>
            </a:extLst>
          </p:cNvPr>
          <p:cNvSpPr/>
          <p:nvPr/>
        </p:nvSpPr>
        <p:spPr>
          <a:xfrm>
            <a:off x="3071814" y="1649413"/>
            <a:ext cx="860425" cy="215900"/>
          </a:xfrm>
          <a:prstGeom prst="donut">
            <a:avLst>
              <a:gd name="adj" fmla="val 11238"/>
            </a:avLst>
          </a:prstGeom>
          <a:solidFill>
            <a:srgbClr val="FF0000"/>
          </a:solidFill>
          <a:ln w="31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Кольцо 8">
            <a:extLst>
              <a:ext uri="{FF2B5EF4-FFF2-40B4-BE49-F238E27FC236}">
                <a16:creationId xmlns:a16="http://schemas.microsoft.com/office/drawing/2014/main" id="{D1B7970F-D57B-43BE-A5E4-5285FA2AF4B8}"/>
              </a:ext>
            </a:extLst>
          </p:cNvPr>
          <p:cNvSpPr/>
          <p:nvPr/>
        </p:nvSpPr>
        <p:spPr>
          <a:xfrm>
            <a:off x="3948114" y="1649413"/>
            <a:ext cx="860425" cy="215900"/>
          </a:xfrm>
          <a:prstGeom prst="donut">
            <a:avLst>
              <a:gd name="adj" fmla="val 10016"/>
            </a:avLst>
          </a:prstGeom>
          <a:solidFill>
            <a:srgbClr val="FF0000"/>
          </a:solidFill>
          <a:ln w="31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Кольцо 9">
            <a:extLst>
              <a:ext uri="{FF2B5EF4-FFF2-40B4-BE49-F238E27FC236}">
                <a16:creationId xmlns:a16="http://schemas.microsoft.com/office/drawing/2014/main" id="{251EC64E-5D49-40E2-BC88-07343099B6F1}"/>
              </a:ext>
            </a:extLst>
          </p:cNvPr>
          <p:cNvSpPr/>
          <p:nvPr/>
        </p:nvSpPr>
        <p:spPr>
          <a:xfrm>
            <a:off x="4727576" y="1649413"/>
            <a:ext cx="860425" cy="215900"/>
          </a:xfrm>
          <a:prstGeom prst="donut">
            <a:avLst>
              <a:gd name="adj" fmla="val 10016"/>
            </a:avLst>
          </a:prstGeom>
          <a:solidFill>
            <a:srgbClr val="FF0000"/>
          </a:solidFill>
          <a:ln w="31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>
            <a:extLst>
              <a:ext uri="{FF2B5EF4-FFF2-40B4-BE49-F238E27FC236}">
                <a16:creationId xmlns:a16="http://schemas.microsoft.com/office/drawing/2014/main" id="{FE59A8B6-2278-4AB1-9599-817D695671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Девочка К. </a:t>
            </a:r>
          </a:p>
        </p:txBody>
      </p:sp>
      <p:pic>
        <p:nvPicPr>
          <p:cNvPr id="28675" name="Содержимое 3" descr="230520122490.jpg">
            <a:extLst>
              <a:ext uri="{FF2B5EF4-FFF2-40B4-BE49-F238E27FC236}">
                <a16:creationId xmlns:a16="http://schemas.microsoft.com/office/drawing/2014/main" id="{D0175507-638B-4AF5-9F05-37926ADA6D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1814" y="1196976"/>
            <a:ext cx="6034087" cy="4525963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B248B9-F026-459F-8386-3B67417AEA82}"/>
              </a:ext>
            </a:extLst>
          </p:cNvPr>
          <p:cNvSpPr/>
          <p:nvPr/>
        </p:nvSpPr>
        <p:spPr>
          <a:xfrm>
            <a:off x="5232401" y="3716339"/>
            <a:ext cx="1368425" cy="28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7" name="TextBox 7">
            <a:extLst>
              <a:ext uri="{FF2B5EF4-FFF2-40B4-BE49-F238E27FC236}">
                <a16:creationId xmlns:a16="http://schemas.microsoft.com/office/drawing/2014/main" id="{10BD163E-5441-4580-9623-448EF6D92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732464"/>
            <a:ext cx="8064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О(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I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) 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(химера)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(химера)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D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Е(химера)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e K-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Поступила из областной больницы. В выписке данных о трансфузии нет. Со слов родителей кровь переливали дважды</a:t>
            </a:r>
          </a:p>
        </p:txBody>
      </p:sp>
    </p:spTree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>
            <a:extLst>
              <a:ext uri="{FF2B5EF4-FFF2-40B4-BE49-F238E27FC236}">
                <a16:creationId xmlns:a16="http://schemas.microsoft.com/office/drawing/2014/main" id="{A87A54AE-059B-4DF6-96C5-25EBF9A1B5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Фенотипирование</a:t>
            </a:r>
            <a:r>
              <a:rPr lang="ru-RU" altLang="ru-RU" sz="36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родителей в данном случае оказалось не информативно.</a:t>
            </a:r>
          </a:p>
        </p:txBody>
      </p:sp>
      <p:pic>
        <p:nvPicPr>
          <p:cNvPr id="29699" name="Рисунок 4" descr="230520122487.jpg">
            <a:extLst>
              <a:ext uri="{FF2B5EF4-FFF2-40B4-BE49-F238E27FC236}">
                <a16:creationId xmlns:a16="http://schemas.microsoft.com/office/drawing/2014/main" id="{E9B2C728-318C-4FC8-B32D-D16B42A22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608710"/>
            <a:ext cx="31686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Содержимое 3" descr="230520122486.jpg">
            <a:extLst>
              <a:ext uri="{FF2B5EF4-FFF2-40B4-BE49-F238E27FC236}">
                <a16:creationId xmlns:a16="http://schemas.microsoft.com/office/drawing/2014/main" id="{EDCAD53C-E301-4228-8586-BFD78B24EF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2924175"/>
            <a:ext cx="3167062" cy="2376488"/>
          </a:xfrm>
        </p:spPr>
      </p:pic>
      <p:pic>
        <p:nvPicPr>
          <p:cNvPr id="29701" name="Рисунок 5" descr="230520122489.jpg">
            <a:extLst>
              <a:ext uri="{FF2B5EF4-FFF2-40B4-BE49-F238E27FC236}">
                <a16:creationId xmlns:a16="http://schemas.microsoft.com/office/drawing/2014/main" id="{BE0BD0C9-6BA5-43F2-878C-C8CE877EB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557338"/>
            <a:ext cx="3302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Рисунок 6" descr="230520122488.jpg">
            <a:extLst>
              <a:ext uri="{FF2B5EF4-FFF2-40B4-BE49-F238E27FC236}">
                <a16:creationId xmlns:a16="http://schemas.microsoft.com/office/drawing/2014/main" id="{51E337C5-B5EA-4E34-9D98-655F8B785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924175"/>
            <a:ext cx="33607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Box 7">
            <a:extLst>
              <a:ext uri="{FF2B5EF4-FFF2-40B4-BE49-F238E27FC236}">
                <a16:creationId xmlns:a16="http://schemas.microsoft.com/office/drawing/2014/main" id="{9207A999-B423-41E6-860D-9DAAD906C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5516564"/>
            <a:ext cx="360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Папа  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О(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I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) </a:t>
            </a:r>
            <a:r>
              <a:rPr kumimoji="0" lang="en-US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CcDee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K-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9704" name="TextBox 8">
            <a:extLst>
              <a:ext uri="{FF2B5EF4-FFF2-40B4-BE49-F238E27FC236}">
                <a16:creationId xmlns:a16="http://schemas.microsoft.com/office/drawing/2014/main" id="{BF7C697B-721C-4DB5-83F2-D52E9F2F9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4378" y="5589588"/>
            <a:ext cx="30597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Мама   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B(III) </a:t>
            </a:r>
            <a:r>
              <a:rPr kumimoji="0" lang="en-US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CcDee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K-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6CC97C3-3347-4CAC-9A9F-6E6D70B15672}"/>
              </a:ext>
            </a:extLst>
          </p:cNvPr>
          <p:cNvSpPr/>
          <p:nvPr/>
        </p:nvSpPr>
        <p:spPr>
          <a:xfrm>
            <a:off x="2711451" y="4221163"/>
            <a:ext cx="576263" cy="144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1139E5A-1F5C-42E5-81CA-34D492C44988}"/>
              </a:ext>
            </a:extLst>
          </p:cNvPr>
          <p:cNvSpPr/>
          <p:nvPr/>
        </p:nvSpPr>
        <p:spPr>
          <a:xfrm>
            <a:off x="7464426" y="4365626"/>
            <a:ext cx="792163" cy="142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>
            <a:extLst>
              <a:ext uri="{FF2B5EF4-FFF2-40B4-BE49-F238E27FC236}">
                <a16:creationId xmlns:a16="http://schemas.microsoft.com/office/drawing/2014/main" id="{8D7A237F-46EF-4ED3-89EF-1352942926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Сравнение фенотипа в динамике</a:t>
            </a:r>
          </a:p>
        </p:txBody>
      </p:sp>
      <p:pic>
        <p:nvPicPr>
          <p:cNvPr id="30723" name="Содержимое 3" descr="230520122491.jpg">
            <a:extLst>
              <a:ext uri="{FF2B5EF4-FFF2-40B4-BE49-F238E27FC236}">
                <a16:creationId xmlns:a16="http://schemas.microsoft.com/office/drawing/2014/main" id="{C3D071CA-95DD-4D7C-BA3F-404B673C58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557338"/>
            <a:ext cx="4167188" cy="3124200"/>
          </a:xfrm>
        </p:spPr>
      </p:pic>
      <p:pic>
        <p:nvPicPr>
          <p:cNvPr id="30724" name="Рисунок 4" descr="230520122490.jpg">
            <a:extLst>
              <a:ext uri="{FF2B5EF4-FFF2-40B4-BE49-F238E27FC236}">
                <a16:creationId xmlns:a16="http://schemas.microsoft.com/office/drawing/2014/main" id="{F9249795-9C22-4A78-9A2A-668747B66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557339"/>
            <a:ext cx="41275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6577FE6-03AB-4DFE-B2CA-C6276634C03F}"/>
              </a:ext>
            </a:extLst>
          </p:cNvPr>
          <p:cNvSpPr/>
          <p:nvPr/>
        </p:nvSpPr>
        <p:spPr>
          <a:xfrm>
            <a:off x="3359150" y="3284539"/>
            <a:ext cx="1512888" cy="28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64C5812-C58E-42BF-80F8-E4C4DBCE84F7}"/>
              </a:ext>
            </a:extLst>
          </p:cNvPr>
          <p:cNvSpPr/>
          <p:nvPr/>
        </p:nvSpPr>
        <p:spPr>
          <a:xfrm>
            <a:off x="7680326" y="3213101"/>
            <a:ext cx="1584325" cy="360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27" name="TextBox 7">
            <a:extLst>
              <a:ext uri="{FF2B5EF4-FFF2-40B4-BE49-F238E27FC236}">
                <a16:creationId xmlns:a16="http://schemas.microsoft.com/office/drawing/2014/main" id="{467A24B0-4F45-46A3-922B-70B6F7562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4149725"/>
            <a:ext cx="2952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21.05</a:t>
            </a:r>
          </a:p>
        </p:txBody>
      </p:sp>
      <p:sp>
        <p:nvSpPr>
          <p:cNvPr id="30728" name="TextBox 8">
            <a:extLst>
              <a:ext uri="{FF2B5EF4-FFF2-40B4-BE49-F238E27FC236}">
                <a16:creationId xmlns:a16="http://schemas.microsoft.com/office/drawing/2014/main" id="{6A95E5FF-283A-47B9-9284-53FCAC2D4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6" y="4149725"/>
            <a:ext cx="2951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28.05</a:t>
            </a:r>
          </a:p>
        </p:txBody>
      </p:sp>
      <p:sp>
        <p:nvSpPr>
          <p:cNvPr id="30729" name="TextBox 9">
            <a:extLst>
              <a:ext uri="{FF2B5EF4-FFF2-40B4-BE49-F238E27FC236}">
                <a16:creationId xmlns:a16="http://schemas.microsoft.com/office/drawing/2014/main" id="{F8CBACA6-CB49-4AA0-8D2C-B3FF0C636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5084764"/>
            <a:ext cx="784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Вывод: У ребенка фенотип   </a:t>
            </a:r>
            <a:r>
              <a:rPr kumimoji="0" lang="en-US" altLang="ru-RU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ccDee K-</a:t>
            </a:r>
            <a:r>
              <a:rPr kumimoji="0" lang="ru-RU" altLang="ru-RU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отр</a:t>
            </a:r>
          </a:p>
        </p:txBody>
      </p:sp>
    </p:spTree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>
            <a:extLst>
              <a:ext uri="{FF2B5EF4-FFF2-40B4-BE49-F238E27FC236}">
                <a16:creationId xmlns:a16="http://schemas.microsoft.com/office/drawing/2014/main" id="{DB748DD5-FBC9-4A08-90A3-1CD381FC65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6224"/>
            <a:ext cx="10972800" cy="1143000"/>
          </a:xfrm>
        </p:spPr>
        <p:txBody>
          <a:bodyPr/>
          <a:lstStyle/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Мальчик Т.</a:t>
            </a:r>
          </a:p>
        </p:txBody>
      </p:sp>
      <p:pic>
        <p:nvPicPr>
          <p:cNvPr id="34819" name="Содержимое 3" descr="unspecified (1).jpg">
            <a:extLst>
              <a:ext uri="{FF2B5EF4-FFF2-40B4-BE49-F238E27FC236}">
                <a16:creationId xmlns:a16="http://schemas.microsoft.com/office/drawing/2014/main" id="{451477A5-3A27-4FC1-8E83-54416ECC7B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9" y="1495693"/>
            <a:ext cx="3360737" cy="2519362"/>
          </a:xfrm>
        </p:spPr>
      </p:pic>
      <p:pic>
        <p:nvPicPr>
          <p:cNvPr id="34820" name="Рисунок 4" descr="unspecified.jpg">
            <a:extLst>
              <a:ext uri="{FF2B5EF4-FFF2-40B4-BE49-F238E27FC236}">
                <a16:creationId xmlns:a16="http://schemas.microsoft.com/office/drawing/2014/main" id="{2FD7296B-2B35-4E21-8FC6-564B6948D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557338"/>
            <a:ext cx="336073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Рисунок 5" descr="unspecified (2).jpg">
            <a:extLst>
              <a:ext uri="{FF2B5EF4-FFF2-40B4-BE49-F238E27FC236}">
                <a16:creationId xmlns:a16="http://schemas.microsoft.com/office/drawing/2014/main" id="{9F777290-A4F4-41A5-A317-8A4B4EA2B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4214814"/>
            <a:ext cx="2747963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Box 7">
            <a:extLst>
              <a:ext uri="{FF2B5EF4-FFF2-40B4-BE49-F238E27FC236}">
                <a16:creationId xmlns:a16="http://schemas.microsoft.com/office/drawing/2014/main" id="{9DBC391E-B2A5-4E45-8FB6-7FA610745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399" y="4365626"/>
            <a:ext cx="683973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При поступлении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A(II) 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C(</a:t>
            </a:r>
            <a:r>
              <a:rPr kumimoji="0" lang="ru-RU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хим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)c(</a:t>
            </a:r>
            <a:r>
              <a:rPr kumimoji="0" lang="ru-RU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хим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)DE(</a:t>
            </a:r>
            <a:r>
              <a:rPr kumimoji="0" lang="ru-RU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хим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)e(</a:t>
            </a:r>
            <a:r>
              <a:rPr kumimoji="0" lang="ru-RU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хим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)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К-</a:t>
            </a:r>
            <a:r>
              <a:rPr kumimoji="0" lang="ru-RU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отр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В анамнезе однократная трансфузия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Удалось сверить данные в больнице, откуда поступил ребенок и на СПК. Донор 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A(II) </a:t>
            </a:r>
            <a:r>
              <a:rPr kumimoji="0" lang="en-US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ccDEE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К-</a:t>
            </a:r>
            <a:r>
              <a:rPr kumimoji="0" lang="ru-RU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отр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Учитывая характер химер, ребенок </a:t>
            </a:r>
            <a:r>
              <a:rPr kumimoji="0" lang="en-US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CCDee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7B08F9D-5B91-4311-B17C-A5226BA88191}"/>
              </a:ext>
            </a:extLst>
          </p:cNvPr>
          <p:cNvSpPr/>
          <p:nvPr/>
        </p:nvSpPr>
        <p:spPr>
          <a:xfrm>
            <a:off x="3143250" y="3500439"/>
            <a:ext cx="865188" cy="28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1ECC624-3EC5-425F-AA23-A85B87FE7148}"/>
              </a:ext>
            </a:extLst>
          </p:cNvPr>
          <p:cNvSpPr/>
          <p:nvPr/>
        </p:nvSpPr>
        <p:spPr>
          <a:xfrm>
            <a:off x="7967664" y="3429001"/>
            <a:ext cx="936625" cy="144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94F033E-416F-44DE-AF4C-157406AF50DC}"/>
              </a:ext>
            </a:extLst>
          </p:cNvPr>
          <p:cNvSpPr/>
          <p:nvPr/>
        </p:nvSpPr>
        <p:spPr>
          <a:xfrm>
            <a:off x="3503613" y="5949951"/>
            <a:ext cx="792162" cy="142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3B7E6205-E239-4ECD-90D4-6BF699988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Перечень проблем</a:t>
            </a:r>
          </a:p>
        </p:txBody>
      </p:sp>
      <p:sp>
        <p:nvSpPr>
          <p:cNvPr id="25603" name="Объект 2">
            <a:extLst>
              <a:ext uri="{FF2B5EF4-FFF2-40B4-BE49-F238E27FC236}">
                <a16:creationId xmlns:a16="http://schemas.microsoft.com/office/drawing/2014/main" id="{A3286DA1-5815-4800-BD1C-024B5064D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Проблемы строения антигенов (слабые антигены), 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Наличие двух популяций антигенов (химеры),</a:t>
            </a:r>
          </a:p>
          <a:p>
            <a:pPr eaLnBrk="1" hangingPunct="1"/>
            <a:r>
              <a:rPr lang="ru-RU" altLang="ru-RU" sz="2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Возрастные особенности выработки антител,</a:t>
            </a:r>
            <a:endParaRPr lang="ru-RU" altLang="ru-RU" sz="2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Проблемы протекания реакции агглютинации(неспецифические),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Специфичность  реактивов,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Редкие сочетания антигенов (фенотипы)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Выявление антиэритроцитарных антител</a:t>
            </a:r>
          </a:p>
        </p:txBody>
      </p:sp>
    </p:spTree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7829E880-969A-4985-8192-F9633B835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Перечень проблем</a:t>
            </a:r>
          </a:p>
        </p:txBody>
      </p:sp>
      <p:sp>
        <p:nvSpPr>
          <p:cNvPr id="10243" name="Объект 2">
            <a:extLst>
              <a:ext uri="{FF2B5EF4-FFF2-40B4-BE49-F238E27FC236}">
                <a16:creationId xmlns:a16="http://schemas.microsoft.com/office/drawing/2014/main" id="{E2B59468-552B-436F-B088-1DEFEE761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Проблемы строения антигенов(слабые антигены), 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Наличие двух популяций антигенов (химеры),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Возрастные особенности выработки антител,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Проблемы протекания реакции агглютинации(неспецифические),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Специфичность  реактивов,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Редкие сочетания антигенов (фенотипы.)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Выявление антиэритроцитарных антител</a:t>
            </a:r>
          </a:p>
          <a:p>
            <a:pPr eaLnBrk="1" hangingPunct="1"/>
            <a:endParaRPr lang="ru-RU" altLang="ru-RU" sz="2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>
            <a:extLst>
              <a:ext uri="{FF2B5EF4-FFF2-40B4-BE49-F238E27FC236}">
                <a16:creationId xmlns:a16="http://schemas.microsoft.com/office/drawing/2014/main" id="{6ACDEA06-C51B-4DD9-8512-ACE5DB59F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88" y="274638"/>
            <a:ext cx="8785225" cy="1143000"/>
          </a:xfrm>
        </p:spPr>
        <p:txBody>
          <a:bodyPr/>
          <a:lstStyle/>
          <a:p>
            <a:r>
              <a:rPr lang="ru-RU" altLang="ru-RU" sz="36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Отсутствие естественных анти-А и анти-В антител у детей первых 4 месяцев жизни.</a:t>
            </a:r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DAB4D2E7-2D43-4785-B2DC-2D999ADFBE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8925" y="2017713"/>
            <a:ext cx="4678363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3">
            <a:extLst>
              <a:ext uri="{FF2B5EF4-FFF2-40B4-BE49-F238E27FC236}">
                <a16:creationId xmlns:a16="http://schemas.microsoft.com/office/drawing/2014/main" id="{856FC440-A879-40EE-84E1-E5E745881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5" y="2133600"/>
            <a:ext cx="1728788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0(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I) 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CCDee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K-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дней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A(II) 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CCDee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K-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дней</a:t>
            </a:r>
            <a:endParaRPr lang="en-US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A(II) 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CcDEe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K- 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Минус 4">
            <a:extLst>
              <a:ext uri="{FF2B5EF4-FFF2-40B4-BE49-F238E27FC236}">
                <a16:creationId xmlns:a16="http://schemas.microsoft.com/office/drawing/2014/main" id="{074D7560-5554-480C-AFB9-FCE55FBC377C}"/>
              </a:ext>
            </a:extLst>
          </p:cNvPr>
          <p:cNvSpPr/>
          <p:nvPr/>
        </p:nvSpPr>
        <p:spPr>
          <a:xfrm>
            <a:off x="1060450" y="3448050"/>
            <a:ext cx="10296525" cy="4603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Минус 6">
            <a:extLst>
              <a:ext uri="{FF2B5EF4-FFF2-40B4-BE49-F238E27FC236}">
                <a16:creationId xmlns:a16="http://schemas.microsoft.com/office/drawing/2014/main" id="{67F8C5F5-6E79-46D8-AD2C-EB814A474FE1}"/>
              </a:ext>
            </a:extLst>
          </p:cNvPr>
          <p:cNvSpPr/>
          <p:nvPr/>
        </p:nvSpPr>
        <p:spPr>
          <a:xfrm>
            <a:off x="1044575" y="4914900"/>
            <a:ext cx="10312400" cy="4603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Кольцо 5">
            <a:extLst>
              <a:ext uri="{FF2B5EF4-FFF2-40B4-BE49-F238E27FC236}">
                <a16:creationId xmlns:a16="http://schemas.microsoft.com/office/drawing/2014/main" id="{3BA4B2A3-45CE-404D-8E55-E878E56DE0F1}"/>
              </a:ext>
            </a:extLst>
          </p:cNvPr>
          <p:cNvSpPr/>
          <p:nvPr/>
        </p:nvSpPr>
        <p:spPr>
          <a:xfrm>
            <a:off x="5231904" y="3602516"/>
            <a:ext cx="792088" cy="576064"/>
          </a:xfrm>
          <a:prstGeom prst="donut">
            <a:avLst>
              <a:gd name="adj" fmla="val 4231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Кольцо 8">
            <a:extLst>
              <a:ext uri="{FF2B5EF4-FFF2-40B4-BE49-F238E27FC236}">
                <a16:creationId xmlns:a16="http://schemas.microsoft.com/office/drawing/2014/main" id="{C12741F3-C650-4240-B798-5CF0253AB780}"/>
              </a:ext>
            </a:extLst>
          </p:cNvPr>
          <p:cNvSpPr/>
          <p:nvPr/>
        </p:nvSpPr>
        <p:spPr>
          <a:xfrm>
            <a:off x="5231904" y="5013176"/>
            <a:ext cx="792088" cy="576064"/>
          </a:xfrm>
          <a:prstGeom prst="donut">
            <a:avLst>
              <a:gd name="adj" fmla="val 4231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1517" name="Picture 13">
            <a:extLst>
              <a:ext uri="{FF2B5EF4-FFF2-40B4-BE49-F238E27FC236}">
                <a16:creationId xmlns:a16="http://schemas.microsoft.com/office/drawing/2014/main" id="{4E5B5279-B2ED-482D-8D83-33BEAEC73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30975" y="2133600"/>
            <a:ext cx="1911350" cy="1263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Кольцо 9">
            <a:extLst>
              <a:ext uri="{FF2B5EF4-FFF2-40B4-BE49-F238E27FC236}">
                <a16:creationId xmlns:a16="http://schemas.microsoft.com/office/drawing/2014/main" id="{F8596D49-87D4-479A-B2D9-254312016E6F}"/>
              </a:ext>
            </a:extLst>
          </p:cNvPr>
          <p:cNvSpPr/>
          <p:nvPr/>
        </p:nvSpPr>
        <p:spPr>
          <a:xfrm>
            <a:off x="7653977" y="2348880"/>
            <a:ext cx="792088" cy="576064"/>
          </a:xfrm>
          <a:prstGeom prst="donut">
            <a:avLst>
              <a:gd name="adj" fmla="val 4231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>
            <a:extLst>
              <a:ext uri="{FF2B5EF4-FFF2-40B4-BE49-F238E27FC236}">
                <a16:creationId xmlns:a16="http://schemas.microsoft.com/office/drawing/2014/main" id="{6071EDC6-F97A-48E0-B2B8-2211EC286EFE}"/>
              </a:ext>
            </a:extLst>
          </p:cNvPr>
          <p:cNvSpPr/>
          <p:nvPr/>
        </p:nvSpPr>
        <p:spPr>
          <a:xfrm>
            <a:off x="4367808" y="2204864"/>
            <a:ext cx="1656184" cy="648072"/>
          </a:xfrm>
          <a:prstGeom prst="donut">
            <a:avLst>
              <a:gd name="adj" fmla="val 4231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1519" name="Picture 15">
            <a:extLst>
              <a:ext uri="{FF2B5EF4-FFF2-40B4-BE49-F238E27FC236}">
                <a16:creationId xmlns:a16="http://schemas.microsoft.com/office/drawing/2014/main" id="{98C213D1-B821-4622-B93E-AE2B55848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3363" y="3494088"/>
            <a:ext cx="1808162" cy="1368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645" name="Picture 17">
            <a:extLst>
              <a:ext uri="{FF2B5EF4-FFF2-40B4-BE49-F238E27FC236}">
                <a16:creationId xmlns:a16="http://schemas.microsoft.com/office/drawing/2014/main" id="{FC8A0FAB-B29C-41BF-A61D-EB492B0D4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5013325"/>
            <a:ext cx="185261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Кольцо 16">
            <a:extLst>
              <a:ext uri="{FF2B5EF4-FFF2-40B4-BE49-F238E27FC236}">
                <a16:creationId xmlns:a16="http://schemas.microsoft.com/office/drawing/2014/main" id="{49D5781A-4593-4CBB-B38D-0BF4265E8B38}"/>
              </a:ext>
            </a:extLst>
          </p:cNvPr>
          <p:cNvSpPr/>
          <p:nvPr/>
        </p:nvSpPr>
        <p:spPr>
          <a:xfrm>
            <a:off x="7694187" y="3789040"/>
            <a:ext cx="792088" cy="576064"/>
          </a:xfrm>
          <a:prstGeom prst="donut">
            <a:avLst>
              <a:gd name="adj" fmla="val 4231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Кольцо 17">
            <a:extLst>
              <a:ext uri="{FF2B5EF4-FFF2-40B4-BE49-F238E27FC236}">
                <a16:creationId xmlns:a16="http://schemas.microsoft.com/office/drawing/2014/main" id="{B682078A-CE97-4AC9-B431-5C6C67439F3B}"/>
              </a:ext>
            </a:extLst>
          </p:cNvPr>
          <p:cNvSpPr/>
          <p:nvPr/>
        </p:nvSpPr>
        <p:spPr>
          <a:xfrm>
            <a:off x="7663791" y="5236886"/>
            <a:ext cx="792088" cy="576064"/>
          </a:xfrm>
          <a:prstGeom prst="donut">
            <a:avLst>
              <a:gd name="adj" fmla="val 4231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704D0DCD-AA44-4389-B036-424C5C8A7D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1400" y="2708275"/>
            <a:ext cx="4078288" cy="2520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Заголовок 1">
            <a:extLst>
              <a:ext uri="{FF2B5EF4-FFF2-40B4-BE49-F238E27FC236}">
                <a16:creationId xmlns:a16="http://schemas.microsoft.com/office/drawing/2014/main" id="{03BEE3A9-4373-4327-81DF-F14648234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46" y="274638"/>
            <a:ext cx="10849510" cy="1858962"/>
          </a:xfrm>
        </p:spPr>
        <p:txBody>
          <a:bodyPr/>
          <a:lstStyle/>
          <a:p>
            <a:r>
              <a:rPr lang="ru-RU" altLang="ru-RU" sz="36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Не стойкие антитела, исчезающие при комнатной температуре в течении 24 часов?</a:t>
            </a:r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FFDF36D8-4150-4751-B336-F217A4DA1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759646"/>
            <a:ext cx="381000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TextBox 3">
            <a:extLst>
              <a:ext uri="{FF2B5EF4-FFF2-40B4-BE49-F238E27FC236}">
                <a16:creationId xmlns:a16="http://schemas.microsoft.com/office/drawing/2014/main" id="{6DB8B316-DF08-4D40-BA16-EB6F20810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5589588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29.08.2019</a:t>
            </a:r>
          </a:p>
        </p:txBody>
      </p:sp>
      <p:sp>
        <p:nvSpPr>
          <p:cNvPr id="27654" name="TextBox 6">
            <a:extLst>
              <a:ext uri="{FF2B5EF4-FFF2-40B4-BE49-F238E27FC236}">
                <a16:creationId xmlns:a16="http://schemas.microsoft.com/office/drawing/2014/main" id="{E0C0DAEF-9A25-4381-9AB4-F60F4AE5C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5592763"/>
            <a:ext cx="3313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30.08.2019</a:t>
            </a:r>
          </a:p>
        </p:txBody>
      </p:sp>
      <p:sp>
        <p:nvSpPr>
          <p:cNvPr id="8" name="Кольцо 7">
            <a:extLst>
              <a:ext uri="{FF2B5EF4-FFF2-40B4-BE49-F238E27FC236}">
                <a16:creationId xmlns:a16="http://schemas.microsoft.com/office/drawing/2014/main" id="{9B246D60-DAAD-490A-AD0C-5F66F41BBDD5}"/>
              </a:ext>
            </a:extLst>
          </p:cNvPr>
          <p:cNvSpPr/>
          <p:nvPr/>
        </p:nvSpPr>
        <p:spPr>
          <a:xfrm>
            <a:off x="4937251" y="3392996"/>
            <a:ext cx="792088" cy="576064"/>
          </a:xfrm>
          <a:prstGeom prst="donut">
            <a:avLst>
              <a:gd name="adj" fmla="val 4231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Кольцо 8">
            <a:extLst>
              <a:ext uri="{FF2B5EF4-FFF2-40B4-BE49-F238E27FC236}">
                <a16:creationId xmlns:a16="http://schemas.microsoft.com/office/drawing/2014/main" id="{51261974-ECB6-4018-8216-9A61B560E270}"/>
              </a:ext>
            </a:extLst>
          </p:cNvPr>
          <p:cNvSpPr/>
          <p:nvPr/>
        </p:nvSpPr>
        <p:spPr>
          <a:xfrm>
            <a:off x="9408368" y="3407320"/>
            <a:ext cx="792088" cy="576064"/>
          </a:xfrm>
          <a:prstGeom prst="donut">
            <a:avLst>
              <a:gd name="adj" fmla="val 4231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2CA1610C-F4A3-4B86-9BD6-77A74AB0AA66}"/>
              </a:ext>
            </a:extLst>
          </p:cNvPr>
          <p:cNvCxnSpPr>
            <a:stCxn id="8" idx="6"/>
          </p:cNvCxnSpPr>
          <p:nvPr/>
        </p:nvCxnSpPr>
        <p:spPr>
          <a:xfrm>
            <a:off x="5729288" y="3681413"/>
            <a:ext cx="367982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>
            <a:extLst>
              <a:ext uri="{FF2B5EF4-FFF2-40B4-BE49-F238E27FC236}">
                <a16:creationId xmlns:a16="http://schemas.microsoft.com/office/drawing/2014/main" id="{7133E723-A735-4E2A-8E8A-EFCB3A8A1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Перечень проблем</a:t>
            </a:r>
          </a:p>
        </p:txBody>
      </p:sp>
      <p:sp>
        <p:nvSpPr>
          <p:cNvPr id="28675" name="Объект 2">
            <a:extLst>
              <a:ext uri="{FF2B5EF4-FFF2-40B4-BE49-F238E27FC236}">
                <a16:creationId xmlns:a16="http://schemas.microsoft.com/office/drawing/2014/main" id="{0782412C-9520-4F6A-AD17-D83F8560E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Проблемы строения антигенов(слабые антигены), 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Наличие двух популяций антигенов (химеры),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Возрастные особенности выработки антител,</a:t>
            </a:r>
          </a:p>
          <a:p>
            <a:pPr eaLnBrk="1" hangingPunct="1"/>
            <a:r>
              <a:rPr lang="ru-RU" altLang="ru-RU" sz="2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Проблемы протекания реакции агглютинации (неспецифические),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Специфичность  реактивов,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Редкие сочетания антигенов (фенотипы.)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Выявление антиэритроцитарных антител</a:t>
            </a:r>
          </a:p>
        </p:txBody>
      </p:sp>
    </p:spTree>
  </p:cSld>
  <p:clrMapOvr>
    <a:masterClrMapping/>
  </p:clrMapOvr>
  <p:transition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id="{E2F1CB67-8AEF-44EE-93AA-7FF5FF1687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Групповая проба на плоскости</a:t>
            </a:r>
          </a:p>
        </p:txBody>
      </p:sp>
      <p:pic>
        <p:nvPicPr>
          <p:cNvPr id="22531" name="Содержимое 3" descr="совместимо.jpg">
            <a:extLst>
              <a:ext uri="{FF2B5EF4-FFF2-40B4-BE49-F238E27FC236}">
                <a16:creationId xmlns:a16="http://schemas.microsoft.com/office/drawing/2014/main" id="{77FE91A9-8E57-4F74-8158-234F1BD545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3" y="1989139"/>
            <a:ext cx="3402012" cy="2981325"/>
          </a:xfrm>
        </p:spPr>
      </p:pic>
      <p:pic>
        <p:nvPicPr>
          <p:cNvPr id="22532" name="Рисунок 5" descr="несовместимо.jpg">
            <a:extLst>
              <a:ext uri="{FF2B5EF4-FFF2-40B4-BE49-F238E27FC236}">
                <a16:creationId xmlns:a16="http://schemas.microsoft.com/office/drawing/2014/main" id="{E3DBB8A7-0447-41CE-9B64-6BA63F811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1989138"/>
            <a:ext cx="36655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11010-WA0010">
            <a:hlinkClick r:id="" action="ppaction://media"/>
            <a:extLst>
              <a:ext uri="{FF2B5EF4-FFF2-40B4-BE49-F238E27FC236}">
                <a16:creationId xmlns:a16="http://schemas.microsoft.com/office/drawing/2014/main" id="{E4F290AD-FEEA-4A20-91BD-95B3C313DF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810" t="7422" r="7225" b="19536"/>
          <a:stretch/>
        </p:blipFill>
        <p:spPr>
          <a:xfrm>
            <a:off x="3120571" y="970273"/>
            <a:ext cx="5965372" cy="4992916"/>
          </a:xfrm>
        </p:spPr>
      </p:pic>
    </p:spTree>
    <p:extLst>
      <p:ext uri="{BB962C8B-B14F-4D97-AF65-F5344CB8AC3E}">
        <p14:creationId xmlns:p14="http://schemas.microsoft.com/office/powerpoint/2010/main" val="264783005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G:\Доклады Сперанского\IMG-20180317-WA0003.jpg">
            <a:extLst>
              <a:ext uri="{FF2B5EF4-FFF2-40B4-BE49-F238E27FC236}">
                <a16:creationId xmlns:a16="http://schemas.microsoft.com/office/drawing/2014/main" id="{C758EB1F-9EC7-4A97-A834-4A2F6347F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9656" y="260648"/>
            <a:ext cx="6192688" cy="64968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5" name="TextBox 1">
            <a:extLst>
              <a:ext uri="{FF2B5EF4-FFF2-40B4-BE49-F238E27FC236}">
                <a16:creationId xmlns:a16="http://schemas.microsoft.com/office/drawing/2014/main" id="{61BF9E6E-EA6C-4A17-AD41-FB7C4913D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3590" y="5413136"/>
            <a:ext cx="29162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prstClr val="black"/>
                </a:solidFill>
                <a:latin typeface="Comic Sans MS" panose="030F0702030302020204" pitchFamily="66" charset="0"/>
              </a:rPr>
              <a:t>Изображение предоставлено ответственным трансфузиологом  ДГКБ им. Н.Ф. Филатова </a:t>
            </a:r>
            <a:r>
              <a:rPr lang="ru-RU" altLang="ru-RU" sz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Хлебниковой</a:t>
            </a:r>
            <a:r>
              <a:rPr lang="ru-RU" altLang="ru-RU" sz="1200" dirty="0">
                <a:solidFill>
                  <a:prstClr val="black"/>
                </a:solidFill>
                <a:latin typeface="Comic Sans MS" panose="030F0702030302020204" pitchFamily="66" charset="0"/>
              </a:rPr>
              <a:t> М.А.</a:t>
            </a:r>
          </a:p>
        </p:txBody>
      </p:sp>
    </p:spTree>
  </p:cSld>
  <p:clrMapOvr>
    <a:masterClrMapping/>
  </p:clrMapOvr>
  <p:transition spd="med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Доклады Сперанского\IMG-20180317-WA0002.jpg">
            <a:extLst>
              <a:ext uri="{FF2B5EF4-FFF2-40B4-BE49-F238E27FC236}">
                <a16:creationId xmlns:a16="http://schemas.microsoft.com/office/drawing/2014/main" id="{87C7B58D-1408-49EC-8A58-02BAE1C93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624" y="188640"/>
            <a:ext cx="6408712" cy="64087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79" name="TextBox 4">
            <a:extLst>
              <a:ext uri="{FF2B5EF4-FFF2-40B4-BE49-F238E27FC236}">
                <a16:creationId xmlns:a16="http://schemas.microsoft.com/office/drawing/2014/main" id="{A5442688-0E9F-4329-854E-530834123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3040" y="5499400"/>
            <a:ext cx="29162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prstClr val="black"/>
                </a:solidFill>
                <a:latin typeface="Comic Sans MS" panose="030F0702030302020204" pitchFamily="66" charset="0"/>
              </a:rPr>
              <a:t>Изображение предоставлено ответственным трансфузиологом  ДГКБ им. Н.Ф. Филатова </a:t>
            </a:r>
            <a:r>
              <a:rPr lang="ru-RU" altLang="ru-RU" sz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Хлебниковой</a:t>
            </a:r>
            <a:r>
              <a:rPr lang="ru-RU" altLang="ru-RU" sz="1200" dirty="0">
                <a:solidFill>
                  <a:prstClr val="black"/>
                </a:solidFill>
                <a:latin typeface="Comic Sans MS" panose="030F0702030302020204" pitchFamily="66" charset="0"/>
              </a:rPr>
              <a:t> М.А.</a:t>
            </a:r>
          </a:p>
        </p:txBody>
      </p:sp>
    </p:spTree>
  </p:cSld>
  <p:clrMapOvr>
    <a:masterClrMapping/>
  </p:clrMapOvr>
  <p:transition spd="med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G:\Доклады Сперанского\IMG-20180319-WA0003.jpg">
            <a:extLst>
              <a:ext uri="{FF2B5EF4-FFF2-40B4-BE49-F238E27FC236}">
                <a16:creationId xmlns:a16="http://schemas.microsoft.com/office/drawing/2014/main" id="{D8502573-4C40-4C10-B9C1-33C2CD298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664" y="188641"/>
            <a:ext cx="5976664" cy="6275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3" name="TextBox 3">
            <a:extLst>
              <a:ext uri="{FF2B5EF4-FFF2-40B4-BE49-F238E27FC236}">
                <a16:creationId xmlns:a16="http://schemas.microsoft.com/office/drawing/2014/main" id="{2DFAC00A-9AD7-464F-8CF8-4F4AE73EE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4300" y="6111876"/>
            <a:ext cx="2916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>
                <a:solidFill>
                  <a:prstClr val="black"/>
                </a:solidFill>
              </a:rPr>
              <a:t>Изображение предоставлено ответственным трансфузиологом  ДГКБ им. Н.Ф. Филатова Хлебниковой М.А.</a:t>
            </a:r>
          </a:p>
        </p:txBody>
      </p:sp>
    </p:spTree>
  </p:cSld>
  <p:clrMapOvr>
    <a:masterClrMapping/>
  </p:clrMapOvr>
  <p:transition spd="med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>
            <a:extLst>
              <a:ext uri="{FF2B5EF4-FFF2-40B4-BE49-F238E27FC236}">
                <a16:creationId xmlns:a16="http://schemas.microsoft.com/office/drawing/2014/main" id="{A6297E9D-AD13-49F8-A591-02234E2ED0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defRPr/>
            </a:pPr>
            <a:r>
              <a:rPr lang="ru-RU" altLang="ru-RU" b="1" dirty="0">
                <a:latin typeface="Comic Sans MS" panose="030F0702030302020204" pitchFamily="66" charset="0"/>
              </a:rPr>
              <a:t>Положительный ферментный тест</a:t>
            </a:r>
          </a:p>
        </p:txBody>
      </p:sp>
      <p:pic>
        <p:nvPicPr>
          <p:cNvPr id="20483" name="Объект 3">
            <a:extLst>
              <a:ext uri="{FF2B5EF4-FFF2-40B4-BE49-F238E27FC236}">
                <a16:creationId xmlns:a16="http://schemas.microsoft.com/office/drawing/2014/main" id="{9D2FA040-8058-4B1E-909F-F7ACC8E37E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0743" y="1593850"/>
            <a:ext cx="5370513" cy="3743325"/>
          </a:xfr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F761908-74D1-4F09-8000-90832358F5F4}"/>
              </a:ext>
            </a:extLst>
          </p:cNvPr>
          <p:cNvSpPr/>
          <p:nvPr/>
        </p:nvSpPr>
        <p:spPr>
          <a:xfrm>
            <a:off x="4872038" y="4581525"/>
            <a:ext cx="1727200" cy="28733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Круг: прозрачная заливка 5">
            <a:extLst>
              <a:ext uri="{FF2B5EF4-FFF2-40B4-BE49-F238E27FC236}">
                <a16:creationId xmlns:a16="http://schemas.microsoft.com/office/drawing/2014/main" id="{718E9578-1556-4A8C-910E-9033B9602A83}"/>
              </a:ext>
            </a:extLst>
          </p:cNvPr>
          <p:cNvSpPr/>
          <p:nvPr/>
        </p:nvSpPr>
        <p:spPr>
          <a:xfrm>
            <a:off x="5842794" y="2473068"/>
            <a:ext cx="1512887" cy="1439863"/>
          </a:xfrm>
          <a:prstGeom prst="donut">
            <a:avLst>
              <a:gd name="adj" fmla="val 27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BA08-8BEF-4AF3-A504-B314EA7FB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Данные о клинической значимости ферментных антител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7759931-CCC2-4EF9-BAC8-54FA88C2A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5402" y="1758478"/>
            <a:ext cx="7309866" cy="37421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1A14C8-62A0-4E0C-B893-7BA2580B7F28}"/>
              </a:ext>
            </a:extLst>
          </p:cNvPr>
          <p:cNvSpPr txBox="1"/>
          <p:nvPr/>
        </p:nvSpPr>
        <p:spPr>
          <a:xfrm>
            <a:off x="8068697" y="2828835"/>
            <a:ext cx="39383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98 пациентов из 2420 имели положительный ферментный тест.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Все пациенты не имели гемолитических реакций.</a:t>
            </a:r>
          </a:p>
        </p:txBody>
      </p:sp>
    </p:spTree>
    <p:extLst>
      <p:ext uri="{BB962C8B-B14F-4D97-AF65-F5344CB8AC3E}">
        <p14:creationId xmlns:p14="http://schemas.microsoft.com/office/powerpoint/2010/main" val="2377935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id="{8B8C0328-B973-4D88-B6B3-6EAE7281B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Перечень проблем</a:t>
            </a:r>
          </a:p>
        </p:txBody>
      </p:sp>
      <p:sp>
        <p:nvSpPr>
          <p:cNvPr id="11267" name="Объект 2">
            <a:extLst>
              <a:ext uri="{FF2B5EF4-FFF2-40B4-BE49-F238E27FC236}">
                <a16:creationId xmlns:a16="http://schemas.microsoft.com/office/drawing/2014/main" id="{3CC2D8DF-81B9-4662-AC2A-E1D37C8E5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Проблемы строения антигенов (слабые антигены), 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Наличие двух популяций антигенов (химеры),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Возрастные особенности выработки антител,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Проблемы протекания реакции агглютинации(неспецифические),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Специфичность  реактивов,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Редкие сочетания антигенов (фенотипы.) 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Выявление антиэритроцитарных антител</a:t>
            </a:r>
          </a:p>
          <a:p>
            <a:pPr eaLnBrk="1" hangingPunct="1"/>
            <a:endParaRPr lang="ru-RU" altLang="ru-RU" sz="2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2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2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230497"/>
      </p:ext>
    </p:extLst>
  </p:cSld>
  <p:clrMapOvr>
    <a:masterClrMapping/>
  </p:clrMapOvr>
  <p:transition spd="med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>
            <a:extLst>
              <a:ext uri="{FF2B5EF4-FFF2-40B4-BE49-F238E27FC236}">
                <a16:creationId xmlns:a16="http://schemas.microsoft.com/office/drawing/2014/main" id="{B6FFB8F3-EE9E-4004-93DA-E7AF6A61C0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4255" y="274638"/>
            <a:ext cx="11178283" cy="7778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Гемотрансфузия при положительном ферментном тесте у ребенка с кишечной непроходимостью и течением сепсиса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B8BD60A1-21FA-4513-A120-BEC2ACD015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9752834"/>
              </p:ext>
            </p:extLst>
          </p:nvPr>
        </p:nvGraphicFramePr>
        <p:xfrm>
          <a:off x="883578" y="2565400"/>
          <a:ext cx="10448819" cy="344328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372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2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90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048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36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5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7347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Сутки после операции</a:t>
                      </a:r>
                      <a:endParaRPr lang="ru-RU" sz="16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Ферментный тест</a:t>
                      </a:r>
                      <a:endParaRPr lang="ru-RU" sz="16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Проба </a:t>
                      </a:r>
                      <a:r>
                        <a:rPr lang="ru-RU" sz="1600" dirty="0" err="1">
                          <a:effectLst/>
                        </a:rPr>
                        <a:t>Кумбса</a:t>
                      </a:r>
                      <a:endParaRPr lang="ru-RU" sz="16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Ферментзависимые</a:t>
                      </a:r>
                      <a:r>
                        <a:rPr lang="ru-RU" sz="1600" dirty="0">
                          <a:effectLst/>
                        </a:rPr>
                        <a:t>  антитела</a:t>
                      </a:r>
                      <a:endParaRPr lang="ru-RU" sz="16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Срок хранения донорских эритроцитов (дни)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Код донора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непрямая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прямая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−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−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−</a:t>
                      </a:r>
                      <a:endParaRPr lang="ru-RU" sz="16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−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1546384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12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−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−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−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−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+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−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−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+ (+, ++, +++)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21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36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−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−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+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−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2241916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4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37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−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−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+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−</a:t>
                      </a:r>
                      <a:endParaRPr lang="ru-RU" sz="16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</a:t>
                      </a:r>
                      <a:endParaRPr lang="ru-RU" sz="16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0786" name="Rectangle 4">
            <a:extLst>
              <a:ext uri="{FF2B5EF4-FFF2-40B4-BE49-F238E27FC236}">
                <a16:creationId xmlns:a16="http://schemas.microsoft.com/office/drawing/2014/main" id="{3B7B31DD-395F-4566-8AEE-1E3A27EE9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7600" y="1412875"/>
            <a:ext cx="7777163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проб на совместимость крови донора и реципиента при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проведении 5 гемотрансфузий у ребенка с положительным ферментным тестом</a:t>
            </a:r>
          </a:p>
        </p:txBody>
      </p:sp>
    </p:spTree>
  </p:cSld>
  <p:clrMapOvr>
    <a:masterClrMapping/>
  </p:clrMapOvr>
  <p:transition spd="med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id="{45010E18-56C5-46B2-9270-958E453032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8146" y="564471"/>
            <a:ext cx="8631011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Оценка безопасности и эффективности трансфузии</a:t>
            </a:r>
          </a:p>
        </p:txBody>
      </p:sp>
      <p:sp>
        <p:nvSpPr>
          <p:cNvPr id="31747" name="Объект 2">
            <a:extLst>
              <a:ext uri="{FF2B5EF4-FFF2-40B4-BE49-F238E27FC236}">
                <a16:creationId xmlns:a16="http://schemas.microsoft.com/office/drawing/2014/main" id="{B88ACAE2-7438-4352-8424-49830CB6E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133600"/>
            <a:ext cx="8229600" cy="3992563"/>
          </a:xfrm>
        </p:spPr>
        <p:txBody>
          <a:bodyPr/>
          <a:lstStyle/>
          <a:p>
            <a:pPr eaLnBrk="1" hangingPunct="1"/>
            <a: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Прирост уровня </a:t>
            </a:r>
            <a:r>
              <a:rPr lang="ru-RU" alt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Нв</a:t>
            </a:r>
            <a: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составил 25 г/л,</a:t>
            </a:r>
          </a:p>
          <a:p>
            <a:pPr eaLnBrk="1" hangingPunct="1"/>
            <a: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Признаков гемолиза не выявлено,</a:t>
            </a:r>
          </a:p>
          <a:p>
            <a:pPr eaLnBrk="1" hangingPunct="1"/>
            <a: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16 суток не требовалось повторных трансфузий,</a:t>
            </a:r>
          </a:p>
          <a:p>
            <a:pPr eaLnBrk="1" hangingPunct="1"/>
            <a: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Отмечено улучшение показателей транспорта кислорода</a:t>
            </a:r>
          </a:p>
          <a:p>
            <a:pPr eaLnBrk="1" hangingPunct="1"/>
            <a:endParaRPr lang="ru-RU" altLang="ru-RU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44537-E046-452A-AF06-63C2909D0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806" y="1399504"/>
            <a:ext cx="10515600" cy="1029573"/>
          </a:xfrm>
        </p:spPr>
        <p:txBody>
          <a:bodyPr>
            <a:normAutofit/>
          </a:bodyPr>
          <a:lstStyle/>
          <a:p>
            <a:r>
              <a:rPr lang="ru-RU" sz="3200" dirty="0" err="1">
                <a:latin typeface="Comic Sans MS" panose="030F0702030302020204" pitchFamily="66" charset="0"/>
              </a:rPr>
              <a:t>Панагглютинация</a:t>
            </a:r>
            <a:r>
              <a:rPr lang="ru-RU" sz="3200" dirty="0">
                <a:latin typeface="Comic Sans MS" panose="030F0702030302020204" pitchFamily="66" charset="0"/>
              </a:rPr>
              <a:t> при АИГА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4EB429-2F53-49D8-A825-4FDEE28B7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806" y="2617524"/>
            <a:ext cx="10515600" cy="4351338"/>
          </a:xfrm>
        </p:spPr>
        <p:txBody>
          <a:bodyPr>
            <a:normAutofit/>
          </a:bodyPr>
          <a:lstStyle/>
          <a:p>
            <a:r>
              <a:rPr lang="ru-RU" sz="2000" dirty="0" err="1">
                <a:latin typeface="Comic Sans MS" panose="030F0702030302020204" pitchFamily="66" charset="0"/>
              </a:rPr>
              <a:t>Элюция</a:t>
            </a:r>
            <a:r>
              <a:rPr lang="ru-RU" sz="2000" dirty="0">
                <a:latin typeface="Comic Sans MS" panose="030F0702030302020204" pitchFamily="66" charset="0"/>
              </a:rPr>
              <a:t> антител с поверхности эритроцитов и определение специфичности (алло или </a:t>
            </a:r>
            <a:r>
              <a:rPr lang="ru-RU" sz="2000" dirty="0" err="1">
                <a:latin typeface="Comic Sans MS" panose="030F0702030302020204" pitchFamily="66" charset="0"/>
              </a:rPr>
              <a:t>ауто</a:t>
            </a:r>
            <a:r>
              <a:rPr lang="ru-RU" sz="2000" dirty="0">
                <a:latin typeface="Comic Sans MS" panose="030F0702030302020204" pitchFamily="66" charset="0"/>
              </a:rPr>
              <a:t>?)</a:t>
            </a:r>
          </a:p>
          <a:p>
            <a:r>
              <a:rPr lang="ru-RU" sz="2000" dirty="0">
                <a:latin typeface="Comic Sans MS" panose="030F0702030302020204" pitchFamily="66" charset="0"/>
              </a:rPr>
              <a:t>Адсорбция антител (удаление разными методами):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>
                <a:latin typeface="Comic Sans MS" panose="030F0702030302020204" pitchFamily="66" charset="0"/>
              </a:rPr>
              <a:t>Нагревание,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>
                <a:latin typeface="Comic Sans MS" panose="030F0702030302020204" pitchFamily="66" charset="0"/>
              </a:rPr>
              <a:t>Холодовая адсорбция,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err="1">
                <a:latin typeface="Comic Sans MS" panose="030F0702030302020204" pitchFamily="66" charset="0"/>
              </a:rPr>
              <a:t>Антиглобуллиновая</a:t>
            </a:r>
            <a:r>
              <a:rPr lang="ru-RU" sz="2000" dirty="0">
                <a:latin typeface="Comic Sans MS" panose="030F0702030302020204" pitchFamily="66" charset="0"/>
              </a:rPr>
              <a:t> сыворотка,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err="1">
                <a:latin typeface="Comic Sans MS" panose="030F0702030302020204" pitchFamily="66" charset="0"/>
              </a:rPr>
              <a:t>Нейтрализция</a:t>
            </a:r>
            <a:r>
              <a:rPr lang="ru-RU" sz="2000" dirty="0">
                <a:latin typeface="Comic Sans MS" panose="030F0702030302020204" pitchFamily="66" charset="0"/>
              </a:rPr>
              <a:t> с помощью субстанций Р1, </a:t>
            </a:r>
            <a:r>
              <a:rPr lang="en-US" sz="2000" dirty="0">
                <a:latin typeface="Comic Sans MS" panose="030F0702030302020204" pitchFamily="66" charset="0"/>
              </a:rPr>
              <a:t>Le</a:t>
            </a:r>
            <a:r>
              <a:rPr lang="en-US" sz="2000" baseline="30000" dirty="0">
                <a:latin typeface="Comic Sans MS" panose="030F0702030302020204" pitchFamily="66" charset="0"/>
              </a:rPr>
              <a:t>a</a:t>
            </a:r>
            <a:r>
              <a:rPr lang="en-US" sz="2000" dirty="0"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latin typeface="Comic Sans MS" panose="030F0702030302020204" pitchFamily="66" charset="0"/>
              </a:rPr>
              <a:t>Le</a:t>
            </a:r>
            <a:r>
              <a:rPr lang="en-US" sz="2000" baseline="30000" dirty="0" err="1">
                <a:latin typeface="Comic Sans MS" panose="030F0702030302020204" pitchFamily="66" charset="0"/>
              </a:rPr>
              <a:t>b</a:t>
            </a:r>
            <a:r>
              <a:rPr lang="en-US" sz="2000" dirty="0">
                <a:latin typeface="Comic Sans MS" panose="030F0702030302020204" pitchFamily="66" charset="0"/>
              </a:rPr>
              <a:t>,</a:t>
            </a:r>
            <a:endParaRPr lang="ru-RU" sz="2000" dirty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000" dirty="0" err="1">
                <a:latin typeface="Comic Sans MS" panose="030F0702030302020204" pitchFamily="66" charset="0"/>
              </a:rPr>
              <a:t>Ауто</a:t>
            </a:r>
            <a:r>
              <a:rPr lang="ru-RU" sz="2000" dirty="0">
                <a:latin typeface="Comic Sans MS" panose="030F0702030302020204" pitchFamily="66" charset="0"/>
              </a:rPr>
              <a:t> - и алло – адсорбция,</a:t>
            </a:r>
          </a:p>
          <a:p>
            <a:r>
              <a:rPr lang="ru-RU" sz="2000" dirty="0">
                <a:latin typeface="Comic Sans MS" panose="030F0702030302020204" pitchFamily="66" charset="0"/>
              </a:rPr>
              <a:t>Постановка пробы на совместимость с сывороткой в разведении до 1:5</a:t>
            </a: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7ADFA-AF52-4F53-9A77-38424A4E5945}"/>
              </a:ext>
            </a:extLst>
          </p:cNvPr>
          <p:cNvSpPr txBox="1"/>
          <p:nvPr/>
        </p:nvSpPr>
        <p:spPr>
          <a:xfrm>
            <a:off x="838200" y="253407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Comic Sans MS" panose="030F0702030302020204" pitchFamily="66" charset="0"/>
              </a:rPr>
              <a:t>Проблемы, актуальные для гематологических пациентов</a:t>
            </a:r>
          </a:p>
        </p:txBody>
      </p:sp>
    </p:spTree>
    <p:extLst>
      <p:ext uri="{BB962C8B-B14F-4D97-AF65-F5344CB8AC3E}">
        <p14:creationId xmlns:p14="http://schemas.microsoft.com/office/powerpoint/2010/main" val="420667620"/>
      </p:ext>
    </p:extLst>
  </p:cSld>
  <p:clrMapOvr>
    <a:masterClrMapping/>
  </p:clrMapOvr>
  <p:transition spd="med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AA721F85-7BC8-4799-AB78-F850490A8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93" t="43774" r="14581" b="6897"/>
          <a:stretch/>
        </p:blipFill>
        <p:spPr>
          <a:xfrm>
            <a:off x="3952811" y="3314700"/>
            <a:ext cx="3820657" cy="299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utoShape 6">
            <a:extLst>
              <a:ext uri="{FF2B5EF4-FFF2-40B4-BE49-F238E27FC236}">
                <a16:creationId xmlns:a16="http://schemas.microsoft.com/office/drawing/2014/main" id="{ED7AA34E-FEB3-4E97-B6A2-9679946AAF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ru-RU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568D05-2B92-4849-AA72-9C334F98EF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08" t="40321" r="2954" b="7780"/>
          <a:stretch/>
        </p:blipFill>
        <p:spPr>
          <a:xfrm>
            <a:off x="206286" y="3296920"/>
            <a:ext cx="3652511" cy="2880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2CC314-2736-4EBE-8A00-6E87623265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8" t="47892" r="12268" b="4789"/>
          <a:stretch/>
        </p:blipFill>
        <p:spPr>
          <a:xfrm rot="298778">
            <a:off x="7899194" y="3270935"/>
            <a:ext cx="4253251" cy="3081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CECB324-6255-4817-BE6E-9E633F9318DA}"/>
              </a:ext>
            </a:extLst>
          </p:cNvPr>
          <p:cNvSpPr/>
          <p:nvPr/>
        </p:nvSpPr>
        <p:spPr>
          <a:xfrm>
            <a:off x="391328" y="5552783"/>
            <a:ext cx="1263263" cy="51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EC9495B-3B34-440D-ADDA-2AB4F30575E0}"/>
              </a:ext>
            </a:extLst>
          </p:cNvPr>
          <p:cNvSpPr/>
          <p:nvPr/>
        </p:nvSpPr>
        <p:spPr>
          <a:xfrm>
            <a:off x="4103317" y="5700428"/>
            <a:ext cx="1371932" cy="477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FB6A731-CC56-4DAE-B51E-04AA103696B5}"/>
              </a:ext>
            </a:extLst>
          </p:cNvPr>
          <p:cNvSpPr/>
          <p:nvPr/>
        </p:nvSpPr>
        <p:spPr>
          <a:xfrm>
            <a:off x="8296607" y="5713529"/>
            <a:ext cx="1349197" cy="352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9D162E-8603-4BDF-94A1-5DC9DD056B9C}"/>
              </a:ext>
            </a:extLst>
          </p:cNvPr>
          <p:cNvSpPr txBox="1"/>
          <p:nvPr/>
        </p:nvSpPr>
        <p:spPr>
          <a:xfrm>
            <a:off x="640266" y="1589250"/>
            <a:ext cx="111400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ru-RU" sz="2400" b="1" dirty="0" err="1">
                <a:solidFill>
                  <a:srgbClr val="333333"/>
                </a:solidFill>
                <a:latin typeface="Comic Sans MS" panose="030F0702030302020204" pitchFamily="66" charset="0"/>
              </a:rPr>
              <a:t>Даратумумаб</a:t>
            </a:r>
            <a:r>
              <a:rPr lang="ru-RU" sz="2400" dirty="0">
                <a:solidFill>
                  <a:srgbClr val="333333"/>
                </a:solidFill>
                <a:latin typeface="Comic Sans MS" panose="030F0702030302020204" pitchFamily="66" charset="0"/>
              </a:rPr>
              <a:t> – это человеческое </a:t>
            </a:r>
            <a:r>
              <a:rPr lang="ru-RU" sz="2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моноклональное</a:t>
            </a:r>
            <a:r>
              <a:rPr lang="ru-RU" sz="2400" dirty="0">
                <a:solidFill>
                  <a:srgbClr val="333333"/>
                </a:solidFill>
                <a:latin typeface="Comic Sans MS" panose="030F0702030302020204" pitchFamily="66" charset="0"/>
              </a:rPr>
              <a:t> антитело IgG1κ, которое связывается с белком CD38, характеризующимся высоким уровнем экспрессии на поверхности клеток при различных гематологических злокачественных новообразованиях.</a:t>
            </a:r>
            <a:endParaRPr lang="ru-RU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3B73A6B0-6AB7-4228-A536-92ECE1A53D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38350" y="230370"/>
            <a:ext cx="7886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Comic Sans MS" panose="030F0702030302020204" pitchFamily="66" charset="0"/>
              </a:rPr>
              <a:t>Проблемы, актуальные для гематологических пациентов</a:t>
            </a:r>
          </a:p>
        </p:txBody>
      </p:sp>
    </p:spTree>
    <p:extLst>
      <p:ext uri="{BB962C8B-B14F-4D97-AF65-F5344CB8AC3E}">
        <p14:creationId xmlns:p14="http://schemas.microsoft.com/office/powerpoint/2010/main" val="3845034887"/>
      </p:ext>
    </p:extLst>
  </p:cSld>
  <p:clrMapOvr>
    <a:masterClrMapping/>
  </p:clrMapOvr>
  <p:transition spd="med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1F074-9153-462D-99CF-357418B2A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Comic Sans MS" panose="030F0702030302020204" pitchFamily="66" charset="0"/>
              </a:rPr>
              <a:t>Даратумумаб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22CC3C-DE43-4532-9594-823B83F99DF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" y="1600200"/>
            <a:ext cx="824012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685800">
              <a:buNone/>
            </a:pPr>
            <a:r>
              <a:rPr lang="ru-RU" sz="2400" dirty="0">
                <a:solidFill>
                  <a:srgbClr val="333333"/>
                </a:solidFill>
                <a:latin typeface="Comic Sans MS" panose="030F0702030302020204" pitchFamily="66" charset="0"/>
              </a:rPr>
              <a:t>Связывается с белком CD38, который в небольшом количестве выявляется на эритроцитах, что может привести к регистрации 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положительного результата непрямой пробы </a:t>
            </a:r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Кумбса</a:t>
            </a:r>
            <a:r>
              <a:rPr lang="ru-RU" sz="2400" dirty="0">
                <a:solidFill>
                  <a:srgbClr val="333333"/>
                </a:solidFill>
                <a:latin typeface="Comic Sans MS" panose="030F0702030302020204" pitchFamily="66" charset="0"/>
              </a:rPr>
              <a:t>. Связанный с действием </a:t>
            </a:r>
            <a:r>
              <a:rPr lang="ru-RU" sz="2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даратумумаба</a:t>
            </a:r>
            <a:r>
              <a:rPr lang="ru-RU" sz="2400" dirty="0">
                <a:solidFill>
                  <a:srgbClr val="333333"/>
                </a:solidFill>
                <a:latin typeface="Comic Sans MS" panose="030F0702030302020204" pitchFamily="66" charset="0"/>
              </a:rPr>
              <a:t> положительный результат непрямой пробы </a:t>
            </a:r>
            <a:r>
              <a:rPr lang="ru-RU" sz="24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Кумбса</a:t>
            </a:r>
            <a:r>
              <a:rPr lang="ru-RU" sz="2400" dirty="0">
                <a:solidFill>
                  <a:srgbClr val="333333"/>
                </a:solidFill>
                <a:latin typeface="Comic Sans MS" panose="030F0702030302020204" pitchFamily="66" charset="0"/>
              </a:rPr>
              <a:t> может сохраняться на протяжении 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до 6 месяцев после заключительной инфузии данного препарата</a:t>
            </a:r>
            <a:r>
              <a:rPr lang="ru-RU" sz="2400" dirty="0">
                <a:solidFill>
                  <a:srgbClr val="333333"/>
                </a:solidFill>
                <a:latin typeface="Comic Sans MS" panose="030F0702030302020204" pitchFamily="66" charset="0"/>
              </a:rPr>
              <a:t>. </a:t>
            </a:r>
            <a:endParaRPr lang="ru-RU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F60882-2555-4E07-BFFF-B23B59F1E534}"/>
              </a:ext>
            </a:extLst>
          </p:cNvPr>
          <p:cNvSpPr txBox="1"/>
          <p:nvPr/>
        </p:nvSpPr>
        <p:spPr>
          <a:xfrm>
            <a:off x="328962" y="5383033"/>
            <a:ext cx="117571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ru-RU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Способ нейтрализации: обработка эритроцитов </a:t>
            </a:r>
            <a:r>
              <a:rPr lang="ru-RU" sz="36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дитиотреитолом</a:t>
            </a:r>
            <a:r>
              <a:rPr lang="ru-RU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(ДТТ) или технология </a:t>
            </a:r>
            <a:r>
              <a:rPr lang="en-US" sz="36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DaraEx</a:t>
            </a:r>
            <a:endParaRPr lang="ru-RU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075A55-E09E-44DF-A99E-F031B531A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653010" y="1997639"/>
            <a:ext cx="3179513" cy="2384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3300415"/>
      </p:ext>
    </p:extLst>
  </p:cSld>
  <p:clrMapOvr>
    <a:masterClrMapping/>
  </p:clrMapOvr>
  <p:transition spd="med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B6652B1-8B83-47B6-B011-E49A91D81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5" t="4523" r="2122" b="5727"/>
          <a:stretch/>
        </p:blipFill>
        <p:spPr>
          <a:xfrm rot="5400000">
            <a:off x="-352981" y="1932835"/>
            <a:ext cx="4817804" cy="33702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ABC08A-125B-4B22-A26D-69CB32EFA523}"/>
              </a:ext>
            </a:extLst>
          </p:cNvPr>
          <p:cNvSpPr txBox="1"/>
          <p:nvPr/>
        </p:nvSpPr>
        <p:spPr>
          <a:xfrm>
            <a:off x="7754740" y="1209033"/>
            <a:ext cx="3518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Нет данных об использовании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даратумумаба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Как результат – многократные попытки подбора (кровь не совместима).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Избыточный расход реагентов.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DBA062-5060-4F1C-A802-E1E56EA836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" b="4398"/>
          <a:stretch/>
        </p:blipFill>
        <p:spPr>
          <a:xfrm rot="5400000">
            <a:off x="3321171" y="1880240"/>
            <a:ext cx="4817805" cy="347539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566407-EE05-48D1-AE46-8B894A1C680C}"/>
              </a:ext>
            </a:extLst>
          </p:cNvPr>
          <p:cNvSpPr/>
          <p:nvPr/>
        </p:nvSpPr>
        <p:spPr>
          <a:xfrm>
            <a:off x="1020361" y="1679671"/>
            <a:ext cx="859458" cy="90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5E61528-56BB-4257-83C2-7528F8283898}"/>
              </a:ext>
            </a:extLst>
          </p:cNvPr>
          <p:cNvSpPr/>
          <p:nvPr/>
        </p:nvSpPr>
        <p:spPr>
          <a:xfrm>
            <a:off x="1141364" y="3040805"/>
            <a:ext cx="859458" cy="90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723A4DA-CB11-40E7-9D5D-4BA5299D7000}"/>
              </a:ext>
            </a:extLst>
          </p:cNvPr>
          <p:cNvSpPr/>
          <p:nvPr/>
        </p:nvSpPr>
        <p:spPr>
          <a:xfrm>
            <a:off x="4904926" y="3338737"/>
            <a:ext cx="859458" cy="90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CBC7327-7911-416C-9AE6-3EFA949DA50A}"/>
              </a:ext>
            </a:extLst>
          </p:cNvPr>
          <p:cNvSpPr/>
          <p:nvPr/>
        </p:nvSpPr>
        <p:spPr>
          <a:xfrm>
            <a:off x="4574617" y="1634539"/>
            <a:ext cx="859458" cy="90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B31DF7-2F33-4A57-9552-5ADCDE33F442}"/>
              </a:ext>
            </a:extLst>
          </p:cNvPr>
          <p:cNvSpPr txBox="1"/>
          <p:nvPr/>
        </p:nvSpPr>
        <p:spPr>
          <a:xfrm>
            <a:off x="2574448" y="90263"/>
            <a:ext cx="7150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Даратумумаб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065139"/>
      </p:ext>
    </p:extLst>
  </p:cSld>
  <p:clrMapOvr>
    <a:masterClrMapping/>
  </p:clrMapOvr>
  <p:transition spd="med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>
            <a:extLst>
              <a:ext uri="{FF2B5EF4-FFF2-40B4-BE49-F238E27FC236}">
                <a16:creationId xmlns:a16="http://schemas.microsoft.com/office/drawing/2014/main" id="{81E914CB-7B26-49E5-AD5C-ACD6466F0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Перечень проблем</a:t>
            </a:r>
          </a:p>
        </p:txBody>
      </p:sp>
      <p:sp>
        <p:nvSpPr>
          <p:cNvPr id="32771" name="Объект 2">
            <a:extLst>
              <a:ext uri="{FF2B5EF4-FFF2-40B4-BE49-F238E27FC236}">
                <a16:creationId xmlns:a16="http://schemas.microsoft.com/office/drawing/2014/main" id="{644AA79F-6397-4E4C-B2C3-F7FC6FE11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Проблемы строения антигенов(слабые антигены), 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Возрастные особенности выработки антител,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Наличие двух популяций антигенов (химеры),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Проблемы протекания реакции агглютинации(неспецифические),</a:t>
            </a:r>
          </a:p>
          <a:p>
            <a:pPr eaLnBrk="1" hangingPunct="1"/>
            <a:r>
              <a:rPr lang="ru-RU" altLang="ru-RU" sz="2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Специфичность  реактивов,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Редкие сочетания антигенов (фенотипы.)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Выявление антиэритроцитарных антител</a:t>
            </a:r>
          </a:p>
          <a:p>
            <a:pPr eaLnBrk="1" hangingPunct="1"/>
            <a:endParaRPr lang="ru-RU" altLang="ru-RU" sz="2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>
            <a:extLst>
              <a:ext uri="{FF2B5EF4-FFF2-40B4-BE49-F238E27FC236}">
                <a16:creationId xmlns:a16="http://schemas.microsoft.com/office/drawing/2014/main" id="{3B453653-C209-472F-92A2-4CBB083B4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188913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Особенности диагностики</a:t>
            </a:r>
          </a:p>
        </p:txBody>
      </p:sp>
      <p:pic>
        <p:nvPicPr>
          <p:cNvPr id="22532" name="Picture 4" descr="C:\Users\zavopk\OneDrive\Documents\Доклады конференции\А2\IMG-20180708-WA0011.jpg">
            <a:extLst>
              <a:ext uri="{FF2B5EF4-FFF2-40B4-BE49-F238E27FC236}">
                <a16:creationId xmlns:a16="http://schemas.microsoft.com/office/drawing/2014/main" id="{2135C795-7FE2-4267-A503-275A0D251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1544" y="1700808"/>
            <a:ext cx="4604495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Picture 5" descr="C:\Users\zavopk\OneDrive\Documents\Доклады конференции\А2\IMG-20180708-WA0010.jpg">
            <a:extLst>
              <a:ext uri="{FF2B5EF4-FFF2-40B4-BE49-F238E27FC236}">
                <a16:creationId xmlns:a16="http://schemas.microsoft.com/office/drawing/2014/main" id="{5D738406-FB67-493F-8248-95D6B6D22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3873" y="2708920"/>
            <a:ext cx="5019105" cy="3491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с одним скругленным углом 2">
            <a:extLst>
              <a:ext uri="{FF2B5EF4-FFF2-40B4-BE49-F238E27FC236}">
                <a16:creationId xmlns:a16="http://schemas.microsoft.com/office/drawing/2014/main" id="{989E945D-DF37-44C6-B4E0-4BB93042C095}"/>
              </a:ext>
            </a:extLst>
          </p:cNvPr>
          <p:cNvSpPr/>
          <p:nvPr/>
        </p:nvSpPr>
        <p:spPr>
          <a:xfrm>
            <a:off x="5664200" y="5084763"/>
            <a:ext cx="215900" cy="936625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zavopk\OneDrive\Documents\Доклады конференции\А2\1.jpg">
            <a:extLst>
              <a:ext uri="{FF2B5EF4-FFF2-40B4-BE49-F238E27FC236}">
                <a16:creationId xmlns:a16="http://schemas.microsoft.com/office/drawing/2014/main" id="{12ADA293-F3D3-4B77-912C-D09386DCB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480" y="494264"/>
            <a:ext cx="3056525" cy="2300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39" name="Picture 3" descr="C:\Users\zavopk\OneDrive\Documents\Доклады конференции\А2\3.jpg">
            <a:extLst>
              <a:ext uri="{FF2B5EF4-FFF2-40B4-BE49-F238E27FC236}">
                <a16:creationId xmlns:a16="http://schemas.microsoft.com/office/drawing/2014/main" id="{24565BBF-EA30-4342-867B-2503B4AED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7489" y="497553"/>
            <a:ext cx="3208147" cy="2300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0" name="Picture 4" descr="C:\Users\zavopk\OneDrive\Documents\Доклады конференции\А2\4.jpg">
            <a:extLst>
              <a:ext uri="{FF2B5EF4-FFF2-40B4-BE49-F238E27FC236}">
                <a16:creationId xmlns:a16="http://schemas.microsoft.com/office/drawing/2014/main" id="{436BBF0E-5CCA-401B-A047-08FC97A3E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2772" y="471446"/>
            <a:ext cx="3015109" cy="2300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D91247-8CFA-4FE5-AC84-547CFFC90A80}"/>
              </a:ext>
            </a:extLst>
          </p:cNvPr>
          <p:cNvSpPr/>
          <p:nvPr/>
        </p:nvSpPr>
        <p:spPr>
          <a:xfrm>
            <a:off x="2755900" y="1989138"/>
            <a:ext cx="647700" cy="144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8C0456E-AAF5-4470-9719-95C0B095E373}"/>
              </a:ext>
            </a:extLst>
          </p:cNvPr>
          <p:cNvSpPr/>
          <p:nvPr/>
        </p:nvSpPr>
        <p:spPr>
          <a:xfrm>
            <a:off x="5734050" y="2060575"/>
            <a:ext cx="647700" cy="144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ADA58BC-2EF3-4A0B-8C7E-AC196DA3FB29}"/>
              </a:ext>
            </a:extLst>
          </p:cNvPr>
          <p:cNvSpPr/>
          <p:nvPr/>
        </p:nvSpPr>
        <p:spPr>
          <a:xfrm>
            <a:off x="8958263" y="1989138"/>
            <a:ext cx="647700" cy="144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5541" name="Picture 5" descr="C:\Users\zavopk\OneDrive\Documents\Доклады конференции\А2\2.jpg">
            <a:extLst>
              <a:ext uri="{FF2B5EF4-FFF2-40B4-BE49-F238E27FC236}">
                <a16:creationId xmlns:a16="http://schemas.microsoft.com/office/drawing/2014/main" id="{EA6CC68C-5BB0-42BE-8EEB-5D4C28FF2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8178" y="3581400"/>
            <a:ext cx="3931798" cy="2965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2" name="Picture 6" descr="C:\Users\zavopk\OneDrive\Documents\Доклады конференции\А2\5.jpg">
            <a:extLst>
              <a:ext uri="{FF2B5EF4-FFF2-40B4-BE49-F238E27FC236}">
                <a16:creationId xmlns:a16="http://schemas.microsoft.com/office/drawing/2014/main" id="{9F93F29E-38B4-4392-91ED-0B74CB635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5769" y="3581400"/>
            <a:ext cx="3931798" cy="295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Кольцо 4">
            <a:extLst>
              <a:ext uri="{FF2B5EF4-FFF2-40B4-BE49-F238E27FC236}">
                <a16:creationId xmlns:a16="http://schemas.microsoft.com/office/drawing/2014/main" id="{10F204D1-ADFA-41B3-8D53-54994CF7DFCE}"/>
              </a:ext>
            </a:extLst>
          </p:cNvPr>
          <p:cNvSpPr/>
          <p:nvPr/>
        </p:nvSpPr>
        <p:spPr>
          <a:xfrm>
            <a:off x="4727575" y="981075"/>
            <a:ext cx="419100" cy="388938"/>
          </a:xfrm>
          <a:prstGeom prst="donut">
            <a:avLst>
              <a:gd name="adj" fmla="val 423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Кольцо 12">
            <a:extLst>
              <a:ext uri="{FF2B5EF4-FFF2-40B4-BE49-F238E27FC236}">
                <a16:creationId xmlns:a16="http://schemas.microsoft.com/office/drawing/2014/main" id="{DB24F78A-43B0-4F76-A553-E15A1CDFC625}"/>
              </a:ext>
            </a:extLst>
          </p:cNvPr>
          <p:cNvSpPr/>
          <p:nvPr/>
        </p:nvSpPr>
        <p:spPr>
          <a:xfrm>
            <a:off x="1703388" y="981075"/>
            <a:ext cx="417512" cy="384175"/>
          </a:xfrm>
          <a:prstGeom prst="donut">
            <a:avLst>
              <a:gd name="adj" fmla="val 423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Кольцо 13">
            <a:extLst>
              <a:ext uri="{FF2B5EF4-FFF2-40B4-BE49-F238E27FC236}">
                <a16:creationId xmlns:a16="http://schemas.microsoft.com/office/drawing/2014/main" id="{B650F8C4-9C3B-4183-9155-C608AA52E299}"/>
              </a:ext>
            </a:extLst>
          </p:cNvPr>
          <p:cNvSpPr/>
          <p:nvPr/>
        </p:nvSpPr>
        <p:spPr>
          <a:xfrm>
            <a:off x="7793038" y="981075"/>
            <a:ext cx="415925" cy="409575"/>
          </a:xfrm>
          <a:prstGeom prst="donut">
            <a:avLst>
              <a:gd name="adj" fmla="val 423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D0F5BE7B-B2CB-48C6-9429-0A0295D4F185}"/>
              </a:ext>
            </a:extLst>
          </p:cNvPr>
          <p:cNvCxnSpPr>
            <a:cxnSpLocks/>
          </p:cNvCxnSpPr>
          <p:nvPr/>
        </p:nvCxnSpPr>
        <p:spPr>
          <a:xfrm>
            <a:off x="2000250" y="1341438"/>
            <a:ext cx="1012825" cy="3311525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242E4A0-462E-4700-90D0-D63D314069AE}"/>
              </a:ext>
            </a:extLst>
          </p:cNvPr>
          <p:cNvCxnSpPr>
            <a:cxnSpLocks/>
          </p:cNvCxnSpPr>
          <p:nvPr/>
        </p:nvCxnSpPr>
        <p:spPr>
          <a:xfrm flipH="1">
            <a:off x="3687763" y="1339850"/>
            <a:ext cx="1254125" cy="3168650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3B3129B7-FF80-4EB2-8693-49A5372A2977}"/>
              </a:ext>
            </a:extLst>
          </p:cNvPr>
          <p:cNvCxnSpPr>
            <a:cxnSpLocks/>
            <a:stCxn id="14" idx="4"/>
          </p:cNvCxnSpPr>
          <p:nvPr/>
        </p:nvCxnSpPr>
        <p:spPr>
          <a:xfrm flipH="1">
            <a:off x="5033963" y="1390650"/>
            <a:ext cx="2967037" cy="3117850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3E6B8ADE-AF7C-4E35-8257-99E637FFD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3" y="1419225"/>
            <a:ext cx="4999037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zavopk\OneDrive\Documents\Доклады конференции\А2\IMG_20180917_142132.jpg">
            <a:extLst>
              <a:ext uri="{FF2B5EF4-FFF2-40B4-BE49-F238E27FC236}">
                <a16:creationId xmlns:a16="http://schemas.microsoft.com/office/drawing/2014/main" id="{9C0620BD-FE6F-4B99-AB96-EB20197F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3144" y="3068960"/>
            <a:ext cx="476892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C:\Users\zavopk\OneDrive\Documents\Доклады конференции\А2\А1 ц.jpg">
            <a:extLst>
              <a:ext uri="{FF2B5EF4-FFF2-40B4-BE49-F238E27FC236}">
                <a16:creationId xmlns:a16="http://schemas.microsoft.com/office/drawing/2014/main" id="{054CF79A-4961-4E0A-94A6-35899F2CE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2065" y="3356992"/>
            <a:ext cx="3740011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5" name="Picture 9">
            <a:extLst>
              <a:ext uri="{FF2B5EF4-FFF2-40B4-BE49-F238E27FC236}">
                <a16:creationId xmlns:a16="http://schemas.microsoft.com/office/drawing/2014/main" id="{1AA032C7-C809-4FB6-9894-22B593920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1393825"/>
            <a:ext cx="3071812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3">
            <a:extLst>
              <a:ext uri="{FF2B5EF4-FFF2-40B4-BE49-F238E27FC236}">
                <a16:creationId xmlns:a16="http://schemas.microsoft.com/office/drawing/2014/main" id="{E85D9853-7357-4DB4-A37C-ACF6B7A93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138" y="476250"/>
            <a:ext cx="3744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Карты</a:t>
            </a:r>
          </a:p>
        </p:txBody>
      </p:sp>
      <p:sp>
        <p:nvSpPr>
          <p:cNvPr id="35847" name="TextBox 7">
            <a:extLst>
              <a:ext uri="{FF2B5EF4-FFF2-40B4-BE49-F238E27FC236}">
                <a16:creationId xmlns:a16="http://schemas.microsoft.com/office/drawing/2014/main" id="{EF9F7714-F9E2-4023-86A7-0CB911B85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0" y="476250"/>
            <a:ext cx="2520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Цоликлоны</a:t>
            </a:r>
            <a:endParaRPr lang="ru-RU" altLang="ru-RU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Кольцо 8">
            <a:extLst>
              <a:ext uri="{FF2B5EF4-FFF2-40B4-BE49-F238E27FC236}">
                <a16:creationId xmlns:a16="http://schemas.microsoft.com/office/drawing/2014/main" id="{863CD5A2-8E29-42F1-9C47-4705CF98DBCB}"/>
              </a:ext>
            </a:extLst>
          </p:cNvPr>
          <p:cNvSpPr/>
          <p:nvPr/>
        </p:nvSpPr>
        <p:spPr>
          <a:xfrm>
            <a:off x="1924050" y="2089150"/>
            <a:ext cx="4918075" cy="390525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>
            <a:extLst>
              <a:ext uri="{FF2B5EF4-FFF2-40B4-BE49-F238E27FC236}">
                <a16:creationId xmlns:a16="http://schemas.microsoft.com/office/drawing/2014/main" id="{CB5CE3BC-7006-4D68-9659-B356368982E2}"/>
              </a:ext>
            </a:extLst>
          </p:cNvPr>
          <p:cNvSpPr/>
          <p:nvPr/>
        </p:nvSpPr>
        <p:spPr>
          <a:xfrm>
            <a:off x="6808788" y="1670050"/>
            <a:ext cx="3276600" cy="792163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A0DEB092-D478-4CE8-91AA-D3A344BEF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066800"/>
          </a:xfrm>
        </p:spPr>
        <p:txBody>
          <a:bodyPr/>
          <a:lstStyle/>
          <a:p>
            <a:pPr eaLnBrk="1" hangingPunct="1"/>
            <a:r>
              <a:rPr lang="ru-RU" altLang="ru-RU" sz="32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Слабые реакции при выявлении антигенов эритроцитов</a:t>
            </a:r>
          </a:p>
        </p:txBody>
      </p:sp>
      <p:sp>
        <p:nvSpPr>
          <p:cNvPr id="12291" name="Содержимое 2">
            <a:extLst>
              <a:ext uri="{FF2B5EF4-FFF2-40B4-BE49-F238E27FC236}">
                <a16:creationId xmlns:a16="http://schemas.microsoft.com/office/drawing/2014/main" id="{BCED9B63-378D-49B3-AF7D-84FC2CFA2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481" y="1385888"/>
            <a:ext cx="10469366" cy="1395412"/>
          </a:xfrm>
        </p:spPr>
        <p:txBody>
          <a:bodyPr/>
          <a:lstStyle/>
          <a:p>
            <a:pPr eaLnBrk="1" hangingPunct="1"/>
            <a:r>
              <a:rPr lang="ru-RU" altLang="ru-RU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Снижена экспрессия антигена на эритроцитах. Структура антигена не изменена.</a:t>
            </a:r>
          </a:p>
          <a:p>
            <a:pPr eaLnBrk="1" hangingPunct="1"/>
            <a:r>
              <a:rPr lang="ru-RU" altLang="ru-RU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Структура антигена отличается (варианты антигена). </a:t>
            </a:r>
          </a:p>
        </p:txBody>
      </p:sp>
      <p:pic>
        <p:nvPicPr>
          <p:cNvPr id="12292" name="Содержимое 3">
            <a:extLst>
              <a:ext uri="{FF2B5EF4-FFF2-40B4-BE49-F238E27FC236}">
                <a16:creationId xmlns:a16="http://schemas.microsoft.com/office/drawing/2014/main" id="{78491610-DBEB-4806-9E32-2AB06A636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782888"/>
            <a:ext cx="1181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4">
            <a:extLst>
              <a:ext uri="{FF2B5EF4-FFF2-40B4-BE49-F238E27FC236}">
                <a16:creationId xmlns:a16="http://schemas.microsoft.com/office/drawing/2014/main" id="{4B4DCDC1-6EAB-4F4B-B794-126D8C212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2781300"/>
            <a:ext cx="11715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Рисунок 5">
            <a:extLst>
              <a:ext uri="{FF2B5EF4-FFF2-40B4-BE49-F238E27FC236}">
                <a16:creationId xmlns:a16="http://schemas.microsoft.com/office/drawing/2014/main" id="{7DB2637F-AC06-450F-9542-40375DDB9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827338"/>
            <a:ext cx="11239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Рисунок 6">
            <a:extLst>
              <a:ext uri="{FF2B5EF4-FFF2-40B4-BE49-F238E27FC236}">
                <a16:creationId xmlns:a16="http://schemas.microsoft.com/office/drawing/2014/main" id="{0A976162-0FC7-4D62-BBE3-E7A99E1DF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2827338"/>
            <a:ext cx="11334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Рисунок 7">
            <a:extLst>
              <a:ext uri="{FF2B5EF4-FFF2-40B4-BE49-F238E27FC236}">
                <a16:creationId xmlns:a16="http://schemas.microsoft.com/office/drawing/2014/main" id="{141428A6-4C64-4FC9-A1B6-6CAB7F2AF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5" y="2781300"/>
            <a:ext cx="11049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Рисунок 8">
            <a:extLst>
              <a:ext uri="{FF2B5EF4-FFF2-40B4-BE49-F238E27FC236}">
                <a16:creationId xmlns:a16="http://schemas.microsoft.com/office/drawing/2014/main" id="{1E84D285-8119-492E-9E84-C70A6F7E6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782888"/>
            <a:ext cx="11525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Box 9">
            <a:extLst>
              <a:ext uri="{FF2B5EF4-FFF2-40B4-BE49-F238E27FC236}">
                <a16:creationId xmlns:a16="http://schemas.microsoft.com/office/drawing/2014/main" id="{45543E23-E58F-4E80-A8B9-D6FB22609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3" y="4703763"/>
            <a:ext cx="1511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Отрицательно</a:t>
            </a:r>
          </a:p>
        </p:txBody>
      </p:sp>
      <p:sp>
        <p:nvSpPr>
          <p:cNvPr id="12299" name="TextBox 10">
            <a:extLst>
              <a:ext uri="{FF2B5EF4-FFF2-40B4-BE49-F238E27FC236}">
                <a16:creationId xmlns:a16="http://schemas.microsoft.com/office/drawing/2014/main" id="{306E6181-8B39-401F-AE0A-AEF2D6A02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3" y="4703763"/>
            <a:ext cx="1225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1+</a:t>
            </a:r>
          </a:p>
        </p:txBody>
      </p:sp>
      <p:sp>
        <p:nvSpPr>
          <p:cNvPr id="12300" name="TextBox 11">
            <a:extLst>
              <a:ext uri="{FF2B5EF4-FFF2-40B4-BE49-F238E27FC236}">
                <a16:creationId xmlns:a16="http://schemas.microsoft.com/office/drawing/2014/main" id="{3B15BA4E-1A79-4503-9CAE-22E1CD489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4703763"/>
            <a:ext cx="1223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2+</a:t>
            </a:r>
          </a:p>
        </p:txBody>
      </p:sp>
      <p:sp>
        <p:nvSpPr>
          <p:cNvPr id="12301" name="TextBox 12">
            <a:extLst>
              <a:ext uri="{FF2B5EF4-FFF2-40B4-BE49-F238E27FC236}">
                <a16:creationId xmlns:a16="http://schemas.microsoft.com/office/drawing/2014/main" id="{CA30365E-0AED-4772-BB0C-C342C1344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4703763"/>
            <a:ext cx="100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3+</a:t>
            </a:r>
          </a:p>
        </p:txBody>
      </p:sp>
      <p:sp>
        <p:nvSpPr>
          <p:cNvPr id="12302" name="TextBox 13">
            <a:extLst>
              <a:ext uri="{FF2B5EF4-FFF2-40B4-BE49-F238E27FC236}">
                <a16:creationId xmlns:a16="http://schemas.microsoft.com/office/drawing/2014/main" id="{05AFE8A4-7D52-477D-A3F4-9770B21C5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8" y="4703763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4+</a:t>
            </a:r>
          </a:p>
        </p:txBody>
      </p:sp>
      <p:sp>
        <p:nvSpPr>
          <p:cNvPr id="12303" name="TextBox 14">
            <a:extLst>
              <a:ext uri="{FF2B5EF4-FFF2-40B4-BE49-F238E27FC236}">
                <a16:creationId xmlns:a16="http://schemas.microsoft.com/office/drawing/2014/main" id="{6C516CD2-32A9-457A-B8EB-44DB4E034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8" y="4703763"/>
            <a:ext cx="936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Химера </a:t>
            </a:r>
          </a:p>
        </p:txBody>
      </p:sp>
      <p:sp>
        <p:nvSpPr>
          <p:cNvPr id="30" name="Круг: прозрачная заливка 29">
            <a:extLst>
              <a:ext uri="{FF2B5EF4-FFF2-40B4-BE49-F238E27FC236}">
                <a16:creationId xmlns:a16="http://schemas.microsoft.com/office/drawing/2014/main" id="{9C23FAC1-1704-4A50-80D9-FA1E83DD4E81}"/>
              </a:ext>
            </a:extLst>
          </p:cNvPr>
          <p:cNvSpPr/>
          <p:nvPr/>
        </p:nvSpPr>
        <p:spPr>
          <a:xfrm>
            <a:off x="3144838" y="2781300"/>
            <a:ext cx="4464050" cy="2690813"/>
          </a:xfrm>
          <a:prstGeom prst="donut">
            <a:avLst>
              <a:gd name="adj" fmla="val 21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743345"/>
      </p:ext>
    </p:extLst>
  </p:cSld>
  <p:clrMapOvr>
    <a:masterClrMapping/>
  </p:clrMapOvr>
  <p:transition spd="med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>
            <a:extLst>
              <a:ext uri="{FF2B5EF4-FFF2-40B4-BE49-F238E27FC236}">
                <a16:creationId xmlns:a16="http://schemas.microsoft.com/office/drawing/2014/main" id="{E05BA59E-A433-4A66-B793-ABA6122E9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Перечень</a:t>
            </a:r>
            <a:r>
              <a:rPr lang="ru-RU" altLang="ru-RU" b="1" dirty="0">
                <a:latin typeface="Comic Sans MS" panose="030F0702030302020204" pitchFamily="66" charset="0"/>
              </a:rPr>
              <a:t> проблем</a:t>
            </a:r>
          </a:p>
        </p:txBody>
      </p:sp>
      <p:sp>
        <p:nvSpPr>
          <p:cNvPr id="36867" name="Объект 2">
            <a:extLst>
              <a:ext uri="{FF2B5EF4-FFF2-40B4-BE49-F238E27FC236}">
                <a16:creationId xmlns:a16="http://schemas.microsoft.com/office/drawing/2014/main" id="{13595377-6A9E-43FF-8F55-889DF4AAC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Проблемы строения антигенов(слабые антигены), 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Возрастные особенности выработки антител,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Наличие двух популяций антигенов (химеры),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Проблемы протекания реакции агглютинации(неспецифические),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Специфичность  реактивов,</a:t>
            </a:r>
          </a:p>
          <a:p>
            <a:pPr eaLnBrk="1" hangingPunct="1"/>
            <a:r>
              <a:rPr lang="ru-RU" altLang="ru-RU" sz="2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Редкие сочетания антигенов (фенотипы.)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Выявление антиэритроцитарных антител</a:t>
            </a:r>
          </a:p>
          <a:p>
            <a:pPr eaLnBrk="1" hangingPunct="1"/>
            <a:endParaRPr lang="ru-RU" altLang="ru-RU" sz="28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608A1-8826-4719-A58A-D2938004E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609" y="1825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Редкие фенотипы</a:t>
            </a:r>
          </a:p>
        </p:txBody>
      </p:sp>
      <p:pic>
        <p:nvPicPr>
          <p:cNvPr id="4" name="Рисунок 6" descr="подбор дон перв очер.jpg">
            <a:extLst>
              <a:ext uri="{FF2B5EF4-FFF2-40B4-BE49-F238E27FC236}">
                <a16:creationId xmlns:a16="http://schemas.microsoft.com/office/drawing/2014/main" id="{430167AB-02CC-4C16-8EAB-6956ACEEF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87" y="981344"/>
            <a:ext cx="34671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2 очереди.jpg">
            <a:extLst>
              <a:ext uri="{FF2B5EF4-FFF2-40B4-BE49-F238E27FC236}">
                <a16:creationId xmlns:a16="http://schemas.microsoft.com/office/drawing/2014/main" id="{125537FE-D4D7-414A-B3C5-B61468D91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476" y="1091000"/>
            <a:ext cx="3528246" cy="52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Кольцо 2">
            <a:extLst>
              <a:ext uri="{FF2B5EF4-FFF2-40B4-BE49-F238E27FC236}">
                <a16:creationId xmlns:a16="http://schemas.microsoft.com/office/drawing/2014/main" id="{07ECE1FD-0CE7-4267-8B83-739D22D32EA0}"/>
              </a:ext>
            </a:extLst>
          </p:cNvPr>
          <p:cNvSpPr/>
          <p:nvPr/>
        </p:nvSpPr>
        <p:spPr>
          <a:xfrm>
            <a:off x="4428454" y="3077015"/>
            <a:ext cx="513178" cy="233431"/>
          </a:xfrm>
          <a:prstGeom prst="donut">
            <a:avLst>
              <a:gd name="adj" fmla="val 11238"/>
            </a:avLst>
          </a:prstGeom>
          <a:solidFill>
            <a:srgbClr val="FF0000"/>
          </a:solidFill>
          <a:ln w="31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Кольцо 2">
            <a:extLst>
              <a:ext uri="{FF2B5EF4-FFF2-40B4-BE49-F238E27FC236}">
                <a16:creationId xmlns:a16="http://schemas.microsoft.com/office/drawing/2014/main" id="{53139BDA-F926-428E-8AC4-D414F3FF85E4}"/>
              </a:ext>
            </a:extLst>
          </p:cNvPr>
          <p:cNvSpPr/>
          <p:nvPr/>
        </p:nvSpPr>
        <p:spPr>
          <a:xfrm>
            <a:off x="4438649" y="1965774"/>
            <a:ext cx="513178" cy="233431"/>
          </a:xfrm>
          <a:prstGeom prst="donut">
            <a:avLst>
              <a:gd name="adj" fmla="val 11238"/>
            </a:avLst>
          </a:prstGeom>
          <a:solidFill>
            <a:srgbClr val="008000"/>
          </a:solidFill>
          <a:ln w="3175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Кольцо 2">
            <a:extLst>
              <a:ext uri="{FF2B5EF4-FFF2-40B4-BE49-F238E27FC236}">
                <a16:creationId xmlns:a16="http://schemas.microsoft.com/office/drawing/2014/main" id="{8494CBF9-4FE8-4EBB-8EFB-0537B387EC41}"/>
              </a:ext>
            </a:extLst>
          </p:cNvPr>
          <p:cNvSpPr/>
          <p:nvPr/>
        </p:nvSpPr>
        <p:spPr>
          <a:xfrm>
            <a:off x="4438649" y="2884492"/>
            <a:ext cx="513178" cy="233431"/>
          </a:xfrm>
          <a:prstGeom prst="donut">
            <a:avLst>
              <a:gd name="adj" fmla="val 11238"/>
            </a:avLst>
          </a:prstGeom>
          <a:solidFill>
            <a:srgbClr val="FF0000"/>
          </a:solidFill>
          <a:ln w="31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Кольцо 2">
            <a:extLst>
              <a:ext uri="{FF2B5EF4-FFF2-40B4-BE49-F238E27FC236}">
                <a16:creationId xmlns:a16="http://schemas.microsoft.com/office/drawing/2014/main" id="{FF8ECD3E-152A-457A-BB96-A8F3101DFBEE}"/>
              </a:ext>
            </a:extLst>
          </p:cNvPr>
          <p:cNvSpPr/>
          <p:nvPr/>
        </p:nvSpPr>
        <p:spPr>
          <a:xfrm>
            <a:off x="4428454" y="3332982"/>
            <a:ext cx="513178" cy="233431"/>
          </a:xfrm>
          <a:prstGeom prst="donut">
            <a:avLst>
              <a:gd name="adj" fmla="val 11238"/>
            </a:avLst>
          </a:prstGeom>
          <a:solidFill>
            <a:srgbClr val="FF0000"/>
          </a:solidFill>
          <a:ln w="31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Кольцо 2">
            <a:extLst>
              <a:ext uri="{FF2B5EF4-FFF2-40B4-BE49-F238E27FC236}">
                <a16:creationId xmlns:a16="http://schemas.microsoft.com/office/drawing/2014/main" id="{005D8A8F-6B04-4327-94DB-7B9C1A81BA3F}"/>
              </a:ext>
            </a:extLst>
          </p:cNvPr>
          <p:cNvSpPr/>
          <p:nvPr/>
        </p:nvSpPr>
        <p:spPr>
          <a:xfrm>
            <a:off x="4438649" y="3589799"/>
            <a:ext cx="513178" cy="233431"/>
          </a:xfrm>
          <a:prstGeom prst="donut">
            <a:avLst>
              <a:gd name="adj" fmla="val 11238"/>
            </a:avLst>
          </a:prstGeom>
          <a:solidFill>
            <a:srgbClr val="FF0000"/>
          </a:solidFill>
          <a:ln w="31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Кольцо 2">
            <a:extLst>
              <a:ext uri="{FF2B5EF4-FFF2-40B4-BE49-F238E27FC236}">
                <a16:creationId xmlns:a16="http://schemas.microsoft.com/office/drawing/2014/main" id="{9B3D8FD4-B847-49D9-9AA0-CB335077E05E}"/>
              </a:ext>
            </a:extLst>
          </p:cNvPr>
          <p:cNvSpPr/>
          <p:nvPr/>
        </p:nvSpPr>
        <p:spPr>
          <a:xfrm>
            <a:off x="4428454" y="3820823"/>
            <a:ext cx="513178" cy="233431"/>
          </a:xfrm>
          <a:prstGeom prst="donut">
            <a:avLst>
              <a:gd name="adj" fmla="val 11238"/>
            </a:avLst>
          </a:prstGeom>
          <a:solidFill>
            <a:srgbClr val="FF0000"/>
          </a:solidFill>
          <a:ln w="31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Кольцо 2">
            <a:extLst>
              <a:ext uri="{FF2B5EF4-FFF2-40B4-BE49-F238E27FC236}">
                <a16:creationId xmlns:a16="http://schemas.microsoft.com/office/drawing/2014/main" id="{64485DCD-6870-4D5C-8313-704C5DF831CF}"/>
              </a:ext>
            </a:extLst>
          </p:cNvPr>
          <p:cNvSpPr/>
          <p:nvPr/>
        </p:nvSpPr>
        <p:spPr>
          <a:xfrm>
            <a:off x="4438649" y="4011447"/>
            <a:ext cx="513178" cy="233431"/>
          </a:xfrm>
          <a:prstGeom prst="donut">
            <a:avLst>
              <a:gd name="adj" fmla="val 11238"/>
            </a:avLst>
          </a:prstGeom>
          <a:solidFill>
            <a:srgbClr val="FF0000"/>
          </a:solidFill>
          <a:ln w="31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Кольцо 2">
            <a:extLst>
              <a:ext uri="{FF2B5EF4-FFF2-40B4-BE49-F238E27FC236}">
                <a16:creationId xmlns:a16="http://schemas.microsoft.com/office/drawing/2014/main" id="{3EBFFAB1-51A4-4652-9050-3E57B986603E}"/>
              </a:ext>
            </a:extLst>
          </p:cNvPr>
          <p:cNvSpPr/>
          <p:nvPr/>
        </p:nvSpPr>
        <p:spPr>
          <a:xfrm>
            <a:off x="4438649" y="5086217"/>
            <a:ext cx="513178" cy="233431"/>
          </a:xfrm>
          <a:prstGeom prst="donut">
            <a:avLst>
              <a:gd name="adj" fmla="val 11238"/>
            </a:avLst>
          </a:prstGeom>
          <a:solidFill>
            <a:srgbClr val="FF0000"/>
          </a:solidFill>
          <a:ln w="31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Кольцо 2">
            <a:extLst>
              <a:ext uri="{FF2B5EF4-FFF2-40B4-BE49-F238E27FC236}">
                <a16:creationId xmlns:a16="http://schemas.microsoft.com/office/drawing/2014/main" id="{A89DB386-D8BE-49FB-8003-0E8A207C36E3}"/>
              </a:ext>
            </a:extLst>
          </p:cNvPr>
          <p:cNvSpPr/>
          <p:nvPr/>
        </p:nvSpPr>
        <p:spPr>
          <a:xfrm>
            <a:off x="4438649" y="1606531"/>
            <a:ext cx="513178" cy="277797"/>
          </a:xfrm>
          <a:prstGeom prst="donut">
            <a:avLst>
              <a:gd name="adj" fmla="val 11238"/>
            </a:avLst>
          </a:prstGeom>
          <a:solidFill>
            <a:srgbClr val="008000"/>
          </a:solidFill>
          <a:ln w="3175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Кольцо 2">
            <a:extLst>
              <a:ext uri="{FF2B5EF4-FFF2-40B4-BE49-F238E27FC236}">
                <a16:creationId xmlns:a16="http://schemas.microsoft.com/office/drawing/2014/main" id="{F015B321-A72B-4DEF-BC93-4941DEB721D6}"/>
              </a:ext>
            </a:extLst>
          </p:cNvPr>
          <p:cNvSpPr/>
          <p:nvPr/>
        </p:nvSpPr>
        <p:spPr>
          <a:xfrm>
            <a:off x="4438649" y="5821329"/>
            <a:ext cx="513178" cy="233431"/>
          </a:xfrm>
          <a:prstGeom prst="donut">
            <a:avLst>
              <a:gd name="adj" fmla="val 11238"/>
            </a:avLst>
          </a:prstGeom>
          <a:solidFill>
            <a:srgbClr val="008000"/>
          </a:solidFill>
          <a:ln w="3175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Кольцо 2">
            <a:extLst>
              <a:ext uri="{FF2B5EF4-FFF2-40B4-BE49-F238E27FC236}">
                <a16:creationId xmlns:a16="http://schemas.microsoft.com/office/drawing/2014/main" id="{4EDCCF94-8915-4BF9-984F-CC009187099E}"/>
              </a:ext>
            </a:extLst>
          </p:cNvPr>
          <p:cNvSpPr/>
          <p:nvPr/>
        </p:nvSpPr>
        <p:spPr>
          <a:xfrm>
            <a:off x="4438649" y="2326836"/>
            <a:ext cx="513178" cy="233431"/>
          </a:xfrm>
          <a:prstGeom prst="donut">
            <a:avLst>
              <a:gd name="adj" fmla="val 11238"/>
            </a:avLst>
          </a:prstGeom>
          <a:solidFill>
            <a:srgbClr val="008000"/>
          </a:solidFill>
          <a:ln w="3175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Кольцо 2">
            <a:extLst>
              <a:ext uri="{FF2B5EF4-FFF2-40B4-BE49-F238E27FC236}">
                <a16:creationId xmlns:a16="http://schemas.microsoft.com/office/drawing/2014/main" id="{BF2A6E5D-D9D0-4362-841E-0DCF92E1D9D8}"/>
              </a:ext>
            </a:extLst>
          </p:cNvPr>
          <p:cNvSpPr/>
          <p:nvPr/>
        </p:nvSpPr>
        <p:spPr>
          <a:xfrm>
            <a:off x="4428454" y="4718661"/>
            <a:ext cx="513178" cy="233431"/>
          </a:xfrm>
          <a:prstGeom prst="donut">
            <a:avLst>
              <a:gd name="adj" fmla="val 11238"/>
            </a:avLst>
          </a:prstGeom>
          <a:solidFill>
            <a:srgbClr val="008000"/>
          </a:solidFill>
          <a:ln w="3175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Кольцо 2">
            <a:extLst>
              <a:ext uri="{FF2B5EF4-FFF2-40B4-BE49-F238E27FC236}">
                <a16:creationId xmlns:a16="http://schemas.microsoft.com/office/drawing/2014/main" id="{80855E2D-DE55-43F6-873B-3E193EFE59F3}"/>
              </a:ext>
            </a:extLst>
          </p:cNvPr>
          <p:cNvSpPr/>
          <p:nvPr/>
        </p:nvSpPr>
        <p:spPr>
          <a:xfrm>
            <a:off x="626787" y="5322147"/>
            <a:ext cx="513178" cy="233431"/>
          </a:xfrm>
          <a:prstGeom prst="donut">
            <a:avLst>
              <a:gd name="adj" fmla="val 11238"/>
            </a:avLst>
          </a:prstGeom>
          <a:solidFill>
            <a:srgbClr val="008000"/>
          </a:solidFill>
          <a:ln w="3175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Кольцо 2">
            <a:extLst>
              <a:ext uri="{FF2B5EF4-FFF2-40B4-BE49-F238E27FC236}">
                <a16:creationId xmlns:a16="http://schemas.microsoft.com/office/drawing/2014/main" id="{AFAD6DCE-DC27-4452-8EBE-2ECDD7F7CBA1}"/>
              </a:ext>
            </a:extLst>
          </p:cNvPr>
          <p:cNvSpPr/>
          <p:nvPr/>
        </p:nvSpPr>
        <p:spPr>
          <a:xfrm>
            <a:off x="4428454" y="4351105"/>
            <a:ext cx="513178" cy="233431"/>
          </a:xfrm>
          <a:prstGeom prst="donut">
            <a:avLst>
              <a:gd name="adj" fmla="val 11238"/>
            </a:avLst>
          </a:prstGeom>
          <a:solidFill>
            <a:srgbClr val="008000"/>
          </a:solidFill>
          <a:ln w="3175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Кольцо 2">
            <a:extLst>
              <a:ext uri="{FF2B5EF4-FFF2-40B4-BE49-F238E27FC236}">
                <a16:creationId xmlns:a16="http://schemas.microsoft.com/office/drawing/2014/main" id="{E559E2DF-06AE-4FA4-BBCE-BDA1A60588FE}"/>
              </a:ext>
            </a:extLst>
          </p:cNvPr>
          <p:cNvSpPr/>
          <p:nvPr/>
        </p:nvSpPr>
        <p:spPr>
          <a:xfrm>
            <a:off x="4438649" y="5458730"/>
            <a:ext cx="513178" cy="233431"/>
          </a:xfrm>
          <a:prstGeom prst="donut">
            <a:avLst>
              <a:gd name="adj" fmla="val 11238"/>
            </a:avLst>
          </a:prstGeom>
          <a:solidFill>
            <a:srgbClr val="008000"/>
          </a:solidFill>
          <a:ln w="3175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Кольцо 2">
            <a:extLst>
              <a:ext uri="{FF2B5EF4-FFF2-40B4-BE49-F238E27FC236}">
                <a16:creationId xmlns:a16="http://schemas.microsoft.com/office/drawing/2014/main" id="{F78A1D05-9562-47EB-BBB2-944A4DB043D1}"/>
              </a:ext>
            </a:extLst>
          </p:cNvPr>
          <p:cNvSpPr/>
          <p:nvPr/>
        </p:nvSpPr>
        <p:spPr>
          <a:xfrm>
            <a:off x="626787" y="5555578"/>
            <a:ext cx="513178" cy="233431"/>
          </a:xfrm>
          <a:prstGeom prst="donut">
            <a:avLst>
              <a:gd name="adj" fmla="val 11238"/>
            </a:avLst>
          </a:prstGeom>
          <a:solidFill>
            <a:srgbClr val="008000"/>
          </a:solidFill>
          <a:ln w="3175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Кольцо 2">
            <a:extLst>
              <a:ext uri="{FF2B5EF4-FFF2-40B4-BE49-F238E27FC236}">
                <a16:creationId xmlns:a16="http://schemas.microsoft.com/office/drawing/2014/main" id="{C2FE8373-69AB-43B1-8299-5D25273A9F17}"/>
              </a:ext>
            </a:extLst>
          </p:cNvPr>
          <p:cNvSpPr/>
          <p:nvPr/>
        </p:nvSpPr>
        <p:spPr>
          <a:xfrm>
            <a:off x="4438649" y="2654026"/>
            <a:ext cx="513178" cy="233431"/>
          </a:xfrm>
          <a:prstGeom prst="donut">
            <a:avLst>
              <a:gd name="adj" fmla="val 11238"/>
            </a:avLst>
          </a:prstGeom>
          <a:solidFill>
            <a:srgbClr val="008000"/>
          </a:solidFill>
          <a:ln w="3175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EC1277-F7DD-4337-A64C-2AD1C1390266}"/>
              </a:ext>
            </a:extLst>
          </p:cNvPr>
          <p:cNvSpPr txBox="1"/>
          <p:nvPr/>
        </p:nvSpPr>
        <p:spPr>
          <a:xfrm>
            <a:off x="8441521" y="2943660"/>
            <a:ext cx="33122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Наиболее сложно найти донора для реципиентов с фенотипом: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CCDEE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Сочетании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d+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СС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Сочетании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d+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ЕЕ</a:t>
            </a:r>
          </a:p>
        </p:txBody>
      </p:sp>
    </p:spTree>
    <p:extLst>
      <p:ext uri="{BB962C8B-B14F-4D97-AF65-F5344CB8AC3E}">
        <p14:creationId xmlns:p14="http://schemas.microsoft.com/office/powerpoint/2010/main" val="35461394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6AF6FE-D7A4-474A-81AD-8A68CDCC9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defRPr/>
            </a:pPr>
            <a:r>
              <a:rPr lang="ru-RU" b="1" dirty="0">
                <a:latin typeface="Comic Sans MS" panose="030F0702030302020204" pitchFamily="66" charset="0"/>
                <a:cs typeface="Times New Roman" pitchFamily="18" charset="0"/>
              </a:rPr>
              <a:t>Тактика при выявлении редких фенотипов</a:t>
            </a:r>
          </a:p>
        </p:txBody>
      </p:sp>
      <p:sp>
        <p:nvSpPr>
          <p:cNvPr id="28675" name="Содержимое 2">
            <a:extLst>
              <a:ext uri="{FF2B5EF4-FFF2-40B4-BE49-F238E27FC236}">
                <a16:creationId xmlns:a16="http://schemas.microsoft.com/office/drawing/2014/main" id="{D7E23EB5-D12F-4677-94F0-F9A3DAE37F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340077"/>
            <a:ext cx="10515600" cy="3836886"/>
          </a:xfrm>
        </p:spPr>
        <p:txBody>
          <a:bodyPr/>
          <a:lstStyle/>
          <a:p>
            <a:r>
              <a:rPr lang="ru-RU" altLang="ru-RU" dirty="0">
                <a:latin typeface="Comic Sans MS" panose="030F0702030302020204" pitchFamily="66" charset="0"/>
              </a:rPr>
              <a:t>Решение вопроса о </a:t>
            </a:r>
            <a:r>
              <a:rPr lang="ru-RU" altLang="ru-RU" dirty="0" err="1">
                <a:latin typeface="Comic Sans MS" panose="030F0702030302020204" pitchFamily="66" charset="0"/>
              </a:rPr>
              <a:t>аутозаготовке</a:t>
            </a:r>
            <a:r>
              <a:rPr lang="ru-RU" altLang="ru-RU" dirty="0">
                <a:latin typeface="Comic Sans MS" panose="030F0702030302020204" pitchFamily="66" charset="0"/>
              </a:rPr>
              <a:t> при плановых госпитализациях, о возможности отказа от гемотрансфузий,</a:t>
            </a:r>
          </a:p>
          <a:p>
            <a:r>
              <a:rPr lang="ru-RU" altLang="ru-RU" dirty="0">
                <a:latin typeface="Comic Sans MS" panose="030F0702030302020204" pitchFamily="66" charset="0"/>
              </a:rPr>
              <a:t>Поиск идентичного донора (1 очереди), в том числе и среди родственников,</a:t>
            </a:r>
          </a:p>
          <a:p>
            <a:r>
              <a:rPr lang="ru-RU" altLang="ru-RU" dirty="0">
                <a:latin typeface="Comic Sans MS" panose="030F0702030302020204" pitchFamily="66" charset="0"/>
              </a:rPr>
              <a:t>По витальным показаниям подбор донора 2 очереди (с учетом шкалы иммуногенности антигенов эритроцитов)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C62A9E-068E-47EF-B078-6D3CB1106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latin typeface="Comic Sans MS" panose="030F0702030302020204" pitchFamily="66" charset="0"/>
                <a:cs typeface="Times New Roman" pitchFamily="18" charset="0"/>
              </a:rPr>
              <a:t>Мальчик Ф. Скальпированная рана головы. </a:t>
            </a:r>
          </a:p>
        </p:txBody>
      </p:sp>
      <p:pic>
        <p:nvPicPr>
          <p:cNvPr id="31747" name="Содержимое 5" descr="2012-11-14 14.56.13.jpg">
            <a:extLst>
              <a:ext uri="{FF2B5EF4-FFF2-40B4-BE49-F238E27FC236}">
                <a16:creationId xmlns:a16="http://schemas.microsoft.com/office/drawing/2014/main" id="{04B2C59F-8D25-4F58-88FD-26DC2C2320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1557338"/>
            <a:ext cx="3494087" cy="2620962"/>
          </a:xfrm>
        </p:spPr>
      </p:pic>
      <p:pic>
        <p:nvPicPr>
          <p:cNvPr id="31748" name="Рисунок 6" descr="2012-11-14 14.55.53.jpg">
            <a:extLst>
              <a:ext uri="{FF2B5EF4-FFF2-40B4-BE49-F238E27FC236}">
                <a16:creationId xmlns:a16="http://schemas.microsoft.com/office/drawing/2014/main" id="{7CDFFA59-A198-403B-909E-6F94390E2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557339"/>
            <a:ext cx="3492500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Рисунок 9" descr="федоров.jpg">
            <a:extLst>
              <a:ext uri="{FF2B5EF4-FFF2-40B4-BE49-F238E27FC236}">
                <a16:creationId xmlns:a16="http://schemas.microsoft.com/office/drawing/2014/main" id="{B9E47DAB-42B1-4740-A607-AA8719167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2349500"/>
            <a:ext cx="1849437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5D22B1C-56CD-4D4C-8336-3D7284C2E8E9}"/>
              </a:ext>
            </a:extLst>
          </p:cNvPr>
          <p:cNvSpPr/>
          <p:nvPr/>
        </p:nvSpPr>
        <p:spPr>
          <a:xfrm>
            <a:off x="2495551" y="3357564"/>
            <a:ext cx="1223963" cy="287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73A1A28-D738-4C2B-B672-67DCA1D9A3EC}"/>
              </a:ext>
            </a:extLst>
          </p:cNvPr>
          <p:cNvSpPr/>
          <p:nvPr/>
        </p:nvSpPr>
        <p:spPr>
          <a:xfrm>
            <a:off x="7391400" y="3357564"/>
            <a:ext cx="1296988" cy="35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E3B757D-7CC2-4981-9AA9-C1136D719486}"/>
              </a:ext>
            </a:extLst>
          </p:cNvPr>
          <p:cNvSpPr/>
          <p:nvPr/>
        </p:nvSpPr>
        <p:spPr>
          <a:xfrm>
            <a:off x="5159376" y="4941889"/>
            <a:ext cx="1152525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3" name="TextBox 13">
            <a:extLst>
              <a:ext uri="{FF2B5EF4-FFF2-40B4-BE49-F238E27FC236}">
                <a16:creationId xmlns:a16="http://schemas.microsoft.com/office/drawing/2014/main" id="{851A3D45-F7F1-4B64-B755-63FF5641C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5712397"/>
            <a:ext cx="8137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Пациент 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O(I) CcDee K(</a:t>
            </a: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химера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)k(</a:t>
            </a: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химера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)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В анамнезе однократная гемотрансфузия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 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O(I) CcDee K</a:t>
            </a: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-отр  </a:t>
            </a:r>
          </a:p>
        </p:txBody>
      </p:sp>
    </p:spTree>
  </p:cSld>
  <p:clrMapOvr>
    <a:masterClrMapping/>
  </p:clrMapOvr>
  <p:transition spd="med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6">
            <a:extLst>
              <a:ext uri="{FF2B5EF4-FFF2-40B4-BE49-F238E27FC236}">
                <a16:creationId xmlns:a16="http://schemas.microsoft.com/office/drawing/2014/main" id="{E95D0688-F06A-46E8-9647-A96A14ECE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476251"/>
            <a:ext cx="2808288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Рисунок 2">
            <a:extLst>
              <a:ext uri="{FF2B5EF4-FFF2-40B4-BE49-F238E27FC236}">
                <a16:creationId xmlns:a16="http://schemas.microsoft.com/office/drawing/2014/main" id="{8AE16666-7804-4D24-9F12-57084920D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476250"/>
            <a:ext cx="273685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Рисунок 5" descr="2012-10-17 15.02.44.jpg">
            <a:extLst>
              <a:ext uri="{FF2B5EF4-FFF2-40B4-BE49-F238E27FC236}">
                <a16:creationId xmlns:a16="http://schemas.microsoft.com/office/drawing/2014/main" id="{DD0D5126-FF14-49D7-B22C-E8B4B3E64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1700213"/>
            <a:ext cx="3240087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7">
            <a:extLst>
              <a:ext uri="{FF2B5EF4-FFF2-40B4-BE49-F238E27FC236}">
                <a16:creationId xmlns:a16="http://schemas.microsoft.com/office/drawing/2014/main" id="{7044D743-2334-4BB9-9001-08AAD6D81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4419600"/>
            <a:ext cx="79200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Мама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B(III) </a:t>
            </a:r>
            <a:r>
              <a:rPr kumimoji="0" lang="en-US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ccddee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K+k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+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Папа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O(I) </a:t>
            </a:r>
            <a:r>
              <a:rPr kumimoji="0" lang="en-US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CcDEe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K+k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+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042BE4C-3D09-4D4B-9CB5-2E3585A0D3F3}"/>
              </a:ext>
            </a:extLst>
          </p:cNvPr>
          <p:cNvSpPr/>
          <p:nvPr/>
        </p:nvSpPr>
        <p:spPr>
          <a:xfrm>
            <a:off x="2927350" y="1736726"/>
            <a:ext cx="865188" cy="144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929547-1769-4279-B980-F44521F69B48}"/>
              </a:ext>
            </a:extLst>
          </p:cNvPr>
          <p:cNvSpPr/>
          <p:nvPr/>
        </p:nvSpPr>
        <p:spPr>
          <a:xfrm>
            <a:off x="7751764" y="1773238"/>
            <a:ext cx="720725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C98018D-ABAD-489C-8141-1DAB42E64822}"/>
              </a:ext>
            </a:extLst>
          </p:cNvPr>
          <p:cNvSpPr/>
          <p:nvPr/>
        </p:nvSpPr>
        <p:spPr>
          <a:xfrm>
            <a:off x="5087938" y="3141664"/>
            <a:ext cx="2087562" cy="287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7" name="TextBox 11">
            <a:extLst>
              <a:ext uri="{FF2B5EF4-FFF2-40B4-BE49-F238E27FC236}">
                <a16:creationId xmlns:a16="http://schemas.microsoft.com/office/drawing/2014/main" id="{22B40E20-CAFC-49E3-9A24-0267D0547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443" y="5391151"/>
            <a:ext cx="94316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Фенотипирование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родителей по антигенам системы </a:t>
            </a:r>
            <a:r>
              <a:rPr kumimoji="0" lang="ru-RU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Келл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подтверждает высокую вероятность наличия у ребенка фенотипа </a:t>
            </a:r>
            <a:r>
              <a:rPr kumimoji="0" lang="ru-RU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К+к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-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(КК!)</a:t>
            </a:r>
          </a:p>
        </p:txBody>
      </p:sp>
    </p:spTree>
  </p:cSld>
  <p:clrMapOvr>
    <a:masterClrMapping/>
  </p:clrMapOvr>
  <p:transition spd="med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>
            <a:extLst>
              <a:ext uri="{FF2B5EF4-FFF2-40B4-BE49-F238E27FC236}">
                <a16:creationId xmlns:a16="http://schemas.microsoft.com/office/drawing/2014/main" id="{E7D37268-7CBE-4427-9556-57F4A1A9B6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Выявление антител</a:t>
            </a:r>
          </a:p>
        </p:txBody>
      </p:sp>
      <p:pic>
        <p:nvPicPr>
          <p:cNvPr id="33795" name="Содержимое 3" descr="2012-11-14 11.19.47.jpg">
            <a:extLst>
              <a:ext uri="{FF2B5EF4-FFF2-40B4-BE49-F238E27FC236}">
                <a16:creationId xmlns:a16="http://schemas.microsoft.com/office/drawing/2014/main" id="{931A9997-8BDF-4659-B8C3-F90B31161B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51572"/>
            <a:ext cx="6035675" cy="4525963"/>
          </a:xfr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F98E1D8-D9B6-417F-AFB7-14B428C55AE9}"/>
              </a:ext>
            </a:extLst>
          </p:cNvPr>
          <p:cNvSpPr/>
          <p:nvPr/>
        </p:nvSpPr>
        <p:spPr>
          <a:xfrm>
            <a:off x="4440238" y="5300664"/>
            <a:ext cx="1511300" cy="28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DAA9DBE-ECCF-4FF6-B3C1-02C745CA72A6}"/>
              </a:ext>
            </a:extLst>
          </p:cNvPr>
          <p:cNvSpPr/>
          <p:nvPr/>
        </p:nvSpPr>
        <p:spPr>
          <a:xfrm>
            <a:off x="4259263" y="1628776"/>
            <a:ext cx="3384550" cy="720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>
            <a:extLst>
              <a:ext uri="{FF2B5EF4-FFF2-40B4-BE49-F238E27FC236}">
                <a16:creationId xmlns:a16="http://schemas.microsoft.com/office/drawing/2014/main" id="{BABC50DE-52E2-4154-9EB5-DE84D827DC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Мальчик С. 3 мес. пилоростеноз</a:t>
            </a:r>
          </a:p>
        </p:txBody>
      </p:sp>
      <p:pic>
        <p:nvPicPr>
          <p:cNvPr id="35843" name="Содержимое 3" descr="IMG_20140717_150721.jpg">
            <a:extLst>
              <a:ext uri="{FF2B5EF4-FFF2-40B4-BE49-F238E27FC236}">
                <a16:creationId xmlns:a16="http://schemas.microsoft.com/office/drawing/2014/main" id="{285CA3CC-9F70-4475-A84A-E64B481725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1557338"/>
            <a:ext cx="3671888" cy="2754312"/>
          </a:xfrm>
        </p:spPr>
      </p:pic>
      <p:pic>
        <p:nvPicPr>
          <p:cNvPr id="35844" name="Рисунок 4" descr="IMG_20140717_150706.jpg">
            <a:extLst>
              <a:ext uri="{FF2B5EF4-FFF2-40B4-BE49-F238E27FC236}">
                <a16:creationId xmlns:a16="http://schemas.microsoft.com/office/drawing/2014/main" id="{FF678E60-9F97-4960-9E56-1EAA177F5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484314"/>
            <a:ext cx="377983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Рисунок 5" descr="IMG_20140717_150740.jpg">
            <a:extLst>
              <a:ext uri="{FF2B5EF4-FFF2-40B4-BE49-F238E27FC236}">
                <a16:creationId xmlns:a16="http://schemas.microsoft.com/office/drawing/2014/main" id="{7D54993D-CB48-4516-A0FA-B53979F71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3141664"/>
            <a:ext cx="3516313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7">
            <a:extLst>
              <a:ext uri="{FF2B5EF4-FFF2-40B4-BE49-F238E27FC236}">
                <a16:creationId xmlns:a16="http://schemas.microsoft.com/office/drawing/2014/main" id="{AE687E9D-F98E-4713-AC79-D49B4D206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5732464"/>
            <a:ext cx="7561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O(I) </a:t>
            </a:r>
            <a:r>
              <a:rPr kumimoji="0" lang="en-US" alt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CCddEE</a:t>
            </a: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К-</a:t>
            </a:r>
            <a:r>
              <a:rPr kumimoji="0" lang="ru-RU" alt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отр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6AD687-ED70-4C50-B1C9-E4D863F0CFCC}"/>
              </a:ext>
            </a:extLst>
          </p:cNvPr>
          <p:cNvSpPr/>
          <p:nvPr/>
        </p:nvSpPr>
        <p:spPr>
          <a:xfrm>
            <a:off x="3719514" y="3573464"/>
            <a:ext cx="720725" cy="142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B94AF81-EA78-4E50-A509-6296BA1A2A88}"/>
              </a:ext>
            </a:extLst>
          </p:cNvPr>
          <p:cNvSpPr/>
          <p:nvPr/>
        </p:nvSpPr>
        <p:spPr>
          <a:xfrm>
            <a:off x="5951539" y="5084763"/>
            <a:ext cx="865187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>
            <a:extLst>
              <a:ext uri="{FF2B5EF4-FFF2-40B4-BE49-F238E27FC236}">
                <a16:creationId xmlns:a16="http://schemas.microsoft.com/office/drawing/2014/main" id="{42F3CC12-3499-465E-B4C6-2DED7BAE1A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Наследование редкого фенотипа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710F09DF-5852-41FE-9B69-83A96C784E43}"/>
              </a:ext>
            </a:extLst>
          </p:cNvPr>
          <p:cNvSpPr/>
          <p:nvPr/>
        </p:nvSpPr>
        <p:spPr>
          <a:xfrm>
            <a:off x="2135189" y="2111946"/>
            <a:ext cx="1368425" cy="129698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2F69E753-2E90-4E62-AAE6-DE89191FF5DB}"/>
              </a:ext>
            </a:extLst>
          </p:cNvPr>
          <p:cNvSpPr/>
          <p:nvPr/>
        </p:nvSpPr>
        <p:spPr>
          <a:xfrm>
            <a:off x="6816725" y="2060575"/>
            <a:ext cx="1295400" cy="129698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581B773-B944-472D-A9B5-ED927B1AC945}"/>
              </a:ext>
            </a:extLst>
          </p:cNvPr>
          <p:cNvSpPr/>
          <p:nvPr/>
        </p:nvSpPr>
        <p:spPr>
          <a:xfrm>
            <a:off x="4295775" y="2133601"/>
            <a:ext cx="1295400" cy="1223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F940396-C60E-43D2-9307-C7878840FCF2}"/>
              </a:ext>
            </a:extLst>
          </p:cNvPr>
          <p:cNvSpPr/>
          <p:nvPr/>
        </p:nvSpPr>
        <p:spPr>
          <a:xfrm>
            <a:off x="9048751" y="2133600"/>
            <a:ext cx="1223963" cy="1150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63A2A55-BD47-4EEA-8C9D-B14AD9451C8D}"/>
              </a:ext>
            </a:extLst>
          </p:cNvPr>
          <p:cNvSpPr/>
          <p:nvPr/>
        </p:nvSpPr>
        <p:spPr>
          <a:xfrm>
            <a:off x="8040688" y="3644901"/>
            <a:ext cx="1295400" cy="1223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B4D0875-B966-4E6C-A0F2-AF92A946B368}"/>
              </a:ext>
            </a:extLst>
          </p:cNvPr>
          <p:cNvSpPr/>
          <p:nvPr/>
        </p:nvSpPr>
        <p:spPr>
          <a:xfrm>
            <a:off x="3216275" y="3573463"/>
            <a:ext cx="1295400" cy="1295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0F49EB9-3FED-4375-BDAD-CE6343975CCD}"/>
              </a:ext>
            </a:extLst>
          </p:cNvPr>
          <p:cNvSpPr/>
          <p:nvPr/>
        </p:nvSpPr>
        <p:spPr>
          <a:xfrm>
            <a:off x="5591176" y="5157788"/>
            <a:ext cx="1368425" cy="12239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Стрелка вправо 11">
            <a:extLst>
              <a:ext uri="{FF2B5EF4-FFF2-40B4-BE49-F238E27FC236}">
                <a16:creationId xmlns:a16="http://schemas.microsoft.com/office/drawing/2014/main" id="{F0F439A0-CD66-4364-AAC3-8A603D517BAB}"/>
              </a:ext>
            </a:extLst>
          </p:cNvPr>
          <p:cNvSpPr/>
          <p:nvPr/>
        </p:nvSpPr>
        <p:spPr>
          <a:xfrm>
            <a:off x="4738689" y="5446713"/>
            <a:ext cx="865187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E1F42B1-6025-4785-9953-2FDAAEA9BA69}"/>
              </a:ext>
            </a:extLst>
          </p:cNvPr>
          <p:cNvSpPr/>
          <p:nvPr/>
        </p:nvSpPr>
        <p:spPr>
          <a:xfrm>
            <a:off x="3432175" y="2708276"/>
            <a:ext cx="863600" cy="73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28CAFC0-21FC-4FF6-A10E-CE78EA654CC2}"/>
              </a:ext>
            </a:extLst>
          </p:cNvPr>
          <p:cNvSpPr/>
          <p:nvPr/>
        </p:nvSpPr>
        <p:spPr>
          <a:xfrm>
            <a:off x="8112126" y="2636839"/>
            <a:ext cx="936625" cy="71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CAAA738-004E-4CD9-8B91-73EC53E2BE8E}"/>
              </a:ext>
            </a:extLst>
          </p:cNvPr>
          <p:cNvSpPr/>
          <p:nvPr/>
        </p:nvSpPr>
        <p:spPr>
          <a:xfrm>
            <a:off x="3863975" y="2781301"/>
            <a:ext cx="71438" cy="792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171A273-8CF8-45F2-BE2E-CA6DFA4AA91E}"/>
              </a:ext>
            </a:extLst>
          </p:cNvPr>
          <p:cNvSpPr/>
          <p:nvPr/>
        </p:nvSpPr>
        <p:spPr>
          <a:xfrm>
            <a:off x="8543926" y="2708276"/>
            <a:ext cx="73025" cy="936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B7A36C8-3A93-4A32-BF8F-92EFDE733680}"/>
              </a:ext>
            </a:extLst>
          </p:cNvPr>
          <p:cNvSpPr/>
          <p:nvPr/>
        </p:nvSpPr>
        <p:spPr>
          <a:xfrm>
            <a:off x="4511676" y="4292600"/>
            <a:ext cx="3529013" cy="46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126ED28-B79F-4807-A3AD-CBAE1B23DDC1}"/>
              </a:ext>
            </a:extLst>
          </p:cNvPr>
          <p:cNvSpPr/>
          <p:nvPr/>
        </p:nvSpPr>
        <p:spPr>
          <a:xfrm>
            <a:off x="6240464" y="4365626"/>
            <a:ext cx="71437" cy="792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881" name="TextBox 18">
            <a:extLst>
              <a:ext uri="{FF2B5EF4-FFF2-40B4-BE49-F238E27FC236}">
                <a16:creationId xmlns:a16="http://schemas.microsoft.com/office/drawing/2014/main" id="{ACB34022-4D09-4397-AE04-7AF7F8E1C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2565400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O(I) ccDEE</a:t>
            </a:r>
            <a:endParaRPr kumimoji="0" lang="ru-RU" alt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6882" name="TextBox 19">
            <a:extLst>
              <a:ext uri="{FF2B5EF4-FFF2-40B4-BE49-F238E27FC236}">
                <a16:creationId xmlns:a16="http://schemas.microsoft.com/office/drawing/2014/main" id="{8005E7A3-51AA-46D4-A87E-6C4664445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2636838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? D-</a:t>
            </a:r>
            <a:r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отриц</a:t>
            </a:r>
          </a:p>
        </p:txBody>
      </p:sp>
      <p:sp>
        <p:nvSpPr>
          <p:cNvPr id="36883" name="TextBox 20">
            <a:extLst>
              <a:ext uri="{FF2B5EF4-FFF2-40B4-BE49-F238E27FC236}">
                <a16:creationId xmlns:a16="http://schemas.microsoft.com/office/drawing/2014/main" id="{992A73CB-7FC1-4811-9496-F3F5F452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2565400"/>
            <a:ext cx="1439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O(I) CcDEe</a:t>
            </a:r>
            <a:endParaRPr kumimoji="0" lang="ru-RU" alt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6884" name="TextBox 21">
            <a:extLst>
              <a:ext uri="{FF2B5EF4-FFF2-40B4-BE49-F238E27FC236}">
                <a16:creationId xmlns:a16="http://schemas.microsoft.com/office/drawing/2014/main" id="{896A3FF4-6FA0-4A6D-B709-83FE9FB23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1" y="2565400"/>
            <a:ext cx="1223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?</a:t>
            </a:r>
            <a:endParaRPr kumimoji="0" lang="ru-RU" alt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6885" name="TextBox 22">
            <a:extLst>
              <a:ext uri="{FF2B5EF4-FFF2-40B4-BE49-F238E27FC236}">
                <a16:creationId xmlns:a16="http://schemas.microsoft.com/office/drawing/2014/main" id="{D64C971C-688B-4359-86D9-142A9C4DC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1" y="4005263"/>
            <a:ext cx="1439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A(II) CCDEe</a:t>
            </a:r>
            <a:endParaRPr kumimoji="0" lang="ru-RU" alt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6886" name="TextBox 23">
            <a:extLst>
              <a:ext uri="{FF2B5EF4-FFF2-40B4-BE49-F238E27FC236}">
                <a16:creationId xmlns:a16="http://schemas.microsoft.com/office/drawing/2014/main" id="{FCE9083F-98A0-4054-829E-51A4396FA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663" y="4076700"/>
            <a:ext cx="144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B(III) CcDEE</a:t>
            </a:r>
            <a:endParaRPr kumimoji="0" lang="ru-RU" alt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6887" name="TextBox 24">
            <a:extLst>
              <a:ext uri="{FF2B5EF4-FFF2-40B4-BE49-F238E27FC236}">
                <a16:creationId xmlns:a16="http://schemas.microsoft.com/office/drawing/2014/main" id="{6442D2F4-F5A9-46D1-AF64-15A6E97AA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076" y="5589588"/>
            <a:ext cx="1439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O(I) CCddEE</a:t>
            </a:r>
            <a:endParaRPr kumimoji="0" lang="ru-RU" alt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E9492E-2CE3-48D7-B7D5-F778BD77654B}"/>
              </a:ext>
            </a:extLst>
          </p:cNvPr>
          <p:cNvSpPr txBox="1"/>
          <p:nvPr/>
        </p:nvSpPr>
        <p:spPr>
          <a:xfrm>
            <a:off x="7248524" y="5229226"/>
            <a:ext cx="47619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sng" strike="noStrike" kern="1200" cap="none" spc="0" normalizeH="0" baseline="0" noProof="0" dirty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Comic Sans MS" panose="030F0702030302020204" pitchFamily="66" charset="0"/>
              </a:rPr>
              <a:t>Доноры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Comic Sans MS" panose="030F0702030302020204" pitchFamily="66" charset="0"/>
              </a:rPr>
              <a:t>СС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Comic Sans MS" panose="030F0702030302020204" pitchFamily="66" charset="0"/>
              </a:rPr>
              <a:t>ddEE</a:t>
            </a: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– идентичный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Comic Sans MS" panose="030F0702030302020204" pitchFamily="66" charset="0"/>
              </a:rPr>
              <a:t>СС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Comic Sans MS" panose="030F0702030302020204" pitchFamily="66" charset="0"/>
              </a:rPr>
              <a:t>dd</a:t>
            </a: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Comic Sans MS" panose="030F0702030302020204" pitchFamily="66" charset="0"/>
              </a:rPr>
              <a:t>ее – второй очереди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u="none" strike="noStrike" kern="1200" cap="none" spc="0" normalizeH="0" baseline="0" noProof="0" dirty="0" err="1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Comic Sans MS" panose="030F0702030302020204" pitchFamily="66" charset="0"/>
              </a:rPr>
              <a:t>Сс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Comic Sans MS" panose="030F0702030302020204" pitchFamily="66" charset="0"/>
              </a:rPr>
              <a:t>dd</a:t>
            </a: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Comic Sans MS" panose="030F0702030302020204" pitchFamily="66" charset="0"/>
              </a:rPr>
              <a:t>ее – третьей очереди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48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u="none" strike="noStrike" kern="1200" cap="none" spc="0" normalizeH="0" baseline="0" noProof="0" dirty="0">
              <a:ln>
                <a:noFill/>
              </a:ln>
              <a:solidFill>
                <a:srgbClr val="48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7B149-353C-4294-A263-DDA83C413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latin typeface="Comic Sans MS" panose="030F0702030302020204" pitchFamily="66" charset="0"/>
                <a:cs typeface="Times New Roman" pitchFamily="18" charset="0"/>
              </a:rPr>
              <a:t>Осложненное течение послеоперационного периода</a:t>
            </a:r>
          </a:p>
        </p:txBody>
      </p:sp>
      <p:pic>
        <p:nvPicPr>
          <p:cNvPr id="37891" name="Содержимое 5" descr="совместимость саидов 1.jpg">
            <a:extLst>
              <a:ext uri="{FF2B5EF4-FFF2-40B4-BE49-F238E27FC236}">
                <a16:creationId xmlns:a16="http://schemas.microsoft.com/office/drawing/2014/main" id="{5F3BC363-ED65-4712-A61F-F15A083C42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1484313"/>
            <a:ext cx="5216525" cy="2449512"/>
          </a:xfrm>
        </p:spPr>
      </p:pic>
      <p:pic>
        <p:nvPicPr>
          <p:cNvPr id="37892" name="Рисунок 6" descr="саидов нв 66.jpg">
            <a:extLst>
              <a:ext uri="{FF2B5EF4-FFF2-40B4-BE49-F238E27FC236}">
                <a16:creationId xmlns:a16="http://schemas.microsoft.com/office/drawing/2014/main" id="{7CE3BFEB-157B-4F64-B3C0-36B846D32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1516457"/>
            <a:ext cx="2460553" cy="420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Кольцо 8">
            <a:extLst>
              <a:ext uri="{FF2B5EF4-FFF2-40B4-BE49-F238E27FC236}">
                <a16:creationId xmlns:a16="http://schemas.microsoft.com/office/drawing/2014/main" id="{E9798B80-2D35-4322-84B3-F02B89307FE9}"/>
              </a:ext>
            </a:extLst>
          </p:cNvPr>
          <p:cNvSpPr/>
          <p:nvPr/>
        </p:nvSpPr>
        <p:spPr>
          <a:xfrm>
            <a:off x="8193410" y="3502025"/>
            <a:ext cx="1728787" cy="431800"/>
          </a:xfrm>
          <a:prstGeom prst="donut">
            <a:avLst>
              <a:gd name="adj" fmla="val 627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894" name="Рисунок 9" descr="донор Ссддее.jpg">
            <a:extLst>
              <a:ext uri="{FF2B5EF4-FFF2-40B4-BE49-F238E27FC236}">
                <a16:creationId xmlns:a16="http://schemas.microsoft.com/office/drawing/2014/main" id="{E694DADE-4277-4752-92A7-A03B6FC89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3573463"/>
            <a:ext cx="314325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E98D0-42BE-477D-B7E6-EEB8D2EA0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latin typeface="Comic Sans MS" panose="030F0702030302020204" pitchFamily="66" charset="0"/>
                <a:cs typeface="Times New Roman" pitchFamily="18" charset="0"/>
              </a:rPr>
              <a:t>Вызван донор резерва с фенотипом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CCddee</a:t>
            </a:r>
            <a:endParaRPr lang="ru-RU" b="1" dirty="0">
              <a:solidFill>
                <a:srgbClr val="C0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38915" name="Picture 2" descr="G:\Саидов\IMG_20140814_134007.jpg">
            <a:extLst>
              <a:ext uri="{FF2B5EF4-FFF2-40B4-BE49-F238E27FC236}">
                <a16:creationId xmlns:a16="http://schemas.microsoft.com/office/drawing/2014/main" id="{3098F8BA-E316-4CE0-833D-6385463591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5501" y="1052514"/>
            <a:ext cx="3313113" cy="2484437"/>
          </a:xfrm>
        </p:spPr>
      </p:pic>
      <p:pic>
        <p:nvPicPr>
          <p:cNvPr id="38916" name="Рисунок 4" descr="донорССддее.jpg">
            <a:extLst>
              <a:ext uri="{FF2B5EF4-FFF2-40B4-BE49-F238E27FC236}">
                <a16:creationId xmlns:a16="http://schemas.microsoft.com/office/drawing/2014/main" id="{BA7A39FC-A219-41F5-AA58-9779F584F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2636838"/>
            <a:ext cx="3240088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Рисунок 5" descr="саидов кщс.jpg">
            <a:extLst>
              <a:ext uri="{FF2B5EF4-FFF2-40B4-BE49-F238E27FC236}">
                <a16:creationId xmlns:a16="http://schemas.microsoft.com/office/drawing/2014/main" id="{827128FC-6557-44BB-9BB9-088A37FCE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577976"/>
            <a:ext cx="3671888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Кольцо 6">
            <a:extLst>
              <a:ext uri="{FF2B5EF4-FFF2-40B4-BE49-F238E27FC236}">
                <a16:creationId xmlns:a16="http://schemas.microsoft.com/office/drawing/2014/main" id="{3D77A7D0-FD1B-45F9-B5DB-89E3F169056C}"/>
              </a:ext>
            </a:extLst>
          </p:cNvPr>
          <p:cNvSpPr/>
          <p:nvPr/>
        </p:nvSpPr>
        <p:spPr>
          <a:xfrm>
            <a:off x="1919289" y="3644901"/>
            <a:ext cx="2376487" cy="576263"/>
          </a:xfrm>
          <a:prstGeom prst="donut">
            <a:avLst>
              <a:gd name="adj" fmla="val 5334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1F5560C-5A88-4C80-85D5-7A3E3AD89014}"/>
              </a:ext>
            </a:extLst>
          </p:cNvPr>
          <p:cNvSpPr/>
          <p:nvPr/>
        </p:nvSpPr>
        <p:spPr>
          <a:xfrm>
            <a:off x="6081715" y="5805486"/>
            <a:ext cx="1093786" cy="1329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14497AA-06D1-48F6-A7AA-BDA805B255EC}"/>
              </a:ext>
            </a:extLst>
          </p:cNvPr>
          <p:cNvSpPr/>
          <p:nvPr/>
        </p:nvSpPr>
        <p:spPr>
          <a:xfrm>
            <a:off x="3298004" y="2784297"/>
            <a:ext cx="575353" cy="143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19AD01C-42D9-40C5-9ED6-B37ADA76D3FB}"/>
              </a:ext>
            </a:extLst>
          </p:cNvPr>
          <p:cNvSpPr/>
          <p:nvPr/>
        </p:nvSpPr>
        <p:spPr>
          <a:xfrm>
            <a:off x="8116584" y="2465798"/>
            <a:ext cx="1387012" cy="318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BB2D33-466D-4515-B309-A5537AED4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Варианты антигенов эритроцитов системы АВ0</a:t>
            </a:r>
          </a:p>
        </p:txBody>
      </p:sp>
      <p:sp>
        <p:nvSpPr>
          <p:cNvPr id="13315" name="Содержимое 2">
            <a:extLst>
              <a:ext uri="{FF2B5EF4-FFF2-40B4-BE49-F238E27FC236}">
                <a16:creationId xmlns:a16="http://schemas.microsoft.com/office/drawing/2014/main" id="{31641CBC-D2C3-4526-A90F-F829AADC6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антиген А</a:t>
            </a:r>
            <a:r>
              <a:rPr lang="ru-RU" altLang="ru-RU" baseline="-25000" dirty="0"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(12% населения Европы), А</a:t>
            </a:r>
            <a:r>
              <a:rPr lang="en-US" altLang="ru-RU" baseline="-25000" dirty="0">
                <a:latin typeface="Comic Sans MS" panose="030F0702030302020204" pitchFamily="66" charset="0"/>
                <a:cs typeface="Times New Roman" panose="02020603050405020304" pitchFamily="18" charset="0"/>
              </a:rPr>
              <a:t>int </a:t>
            </a:r>
            <a:r>
              <a:rPr lang="ru-RU" altLang="ru-RU" baseline="-25000" dirty="0">
                <a:latin typeface="Comic Sans MS" panose="030F0702030302020204" pitchFamily="66" charset="0"/>
                <a:cs typeface="Times New Roman" panose="02020603050405020304" pitchFamily="18" charset="0"/>
              </a:rPr>
              <a:t>,</a:t>
            </a:r>
            <a: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А</a:t>
            </a:r>
            <a:r>
              <a:rPr lang="ru-RU" altLang="ru-RU" baseline="-25000" dirty="0">
                <a:latin typeface="Comic Sans MS" panose="030F0702030302020204" pitchFamily="66" charset="0"/>
                <a:cs typeface="Times New Roman" panose="02020603050405020304" pitchFamily="18" charset="0"/>
              </a:rPr>
              <a:t>3</a:t>
            </a:r>
            <a: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А</a:t>
            </a:r>
            <a:r>
              <a:rPr lang="ru-RU" altLang="ru-RU" baseline="-25000" dirty="0">
                <a:latin typeface="Comic Sans MS" panose="030F0702030302020204" pitchFamily="66" charset="0"/>
                <a:cs typeface="Times New Roman" panose="02020603050405020304" pitchFamily="18" charset="0"/>
              </a:rPr>
              <a:t>х </a:t>
            </a:r>
            <a: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и другие</a:t>
            </a:r>
            <a:endParaRPr lang="ru-RU" altLang="ru-RU" baseline="-25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антиген В</a:t>
            </a:r>
            <a:r>
              <a:rPr lang="ru-RU" altLang="ru-RU" baseline="-25000" dirty="0">
                <a:latin typeface="Comic Sans MS" panose="030F0702030302020204" pitchFamily="66" charset="0"/>
                <a:cs typeface="Times New Roman" panose="02020603050405020304" pitchFamily="18" charset="0"/>
              </a:rPr>
              <a:t>3</a:t>
            </a:r>
            <a: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,</a:t>
            </a:r>
            <a:r>
              <a:rPr lang="ru-RU" alt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</a:t>
            </a:r>
            <a:r>
              <a:rPr lang="ru-RU" altLang="ru-RU" baseline="-250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х</a:t>
            </a:r>
            <a:endParaRPr lang="ru-RU" altLang="ru-RU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Антигены А</a:t>
            </a:r>
            <a:r>
              <a:rPr lang="ru-RU" altLang="ru-RU" baseline="-25000" dirty="0">
                <a:latin typeface="Comic Sans MS" panose="030F0702030302020204" pitchFamily="66" charset="0"/>
                <a:cs typeface="Times New Roman" panose="02020603050405020304" pitchFamily="18" charset="0"/>
              </a:rPr>
              <a:t>1</a:t>
            </a:r>
            <a: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и А</a:t>
            </a:r>
            <a:r>
              <a:rPr lang="ru-RU" altLang="ru-RU" baseline="-25000" dirty="0"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имеют различия структурные и в количестве детерминант на эритроцитах. Образцы крови А</a:t>
            </a:r>
            <a:r>
              <a:rPr lang="ru-RU" altLang="ru-RU" baseline="-25000" dirty="0">
                <a:latin typeface="Comic Sans MS" panose="030F0702030302020204" pitchFamily="66" charset="0"/>
                <a:cs typeface="Times New Roman" panose="02020603050405020304" pitchFamily="18" charset="0"/>
              </a:rPr>
              <a:t>2 </a:t>
            </a:r>
            <a: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и А</a:t>
            </a:r>
            <a:r>
              <a:rPr lang="ru-RU" altLang="ru-RU" baseline="-25000" dirty="0"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 могут содержать анти - А</a:t>
            </a:r>
            <a:r>
              <a:rPr lang="ru-RU" altLang="ru-RU" baseline="-25000" dirty="0">
                <a:latin typeface="Comic Sans MS" panose="030F0702030302020204" pitchFamily="66" charset="0"/>
                <a:cs typeface="Times New Roman" panose="02020603050405020304" pitchFamily="18" charset="0"/>
              </a:rPr>
              <a:t>1</a:t>
            </a:r>
            <a: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антитела. </a:t>
            </a:r>
            <a:r>
              <a:rPr lang="ru-RU" altLang="ru-RU" dirty="0">
                <a:solidFill>
                  <a:srgbClr val="990033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Таким реципиентам обычно не переливают эритроциты А и АВ соответственно</a:t>
            </a:r>
            <a:r>
              <a:rPr lang="ru-RU" alt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endParaRPr lang="ru-RU" altLang="ru-RU" baseline="-25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809032"/>
      </p:ext>
    </p:extLst>
  </p:cSld>
  <p:clrMapOvr>
    <a:masterClrMapping/>
  </p:clrMapOvr>
  <p:transition spd="med"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>
            <a:extLst>
              <a:ext uri="{FF2B5EF4-FFF2-40B4-BE49-F238E27FC236}">
                <a16:creationId xmlns:a16="http://schemas.microsoft.com/office/drawing/2014/main" id="{E05BA59E-A433-4A66-B793-ABA6122E9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Перечень</a:t>
            </a:r>
            <a:r>
              <a:rPr lang="ru-RU" altLang="ru-RU" b="1" dirty="0">
                <a:latin typeface="Comic Sans MS" panose="030F0702030302020204" pitchFamily="66" charset="0"/>
              </a:rPr>
              <a:t> проблем</a:t>
            </a:r>
          </a:p>
        </p:txBody>
      </p:sp>
      <p:sp>
        <p:nvSpPr>
          <p:cNvPr id="36867" name="Объект 2">
            <a:extLst>
              <a:ext uri="{FF2B5EF4-FFF2-40B4-BE49-F238E27FC236}">
                <a16:creationId xmlns:a16="http://schemas.microsoft.com/office/drawing/2014/main" id="{13595377-6A9E-43FF-8F55-889DF4AAC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12447"/>
            <a:ext cx="10972800" cy="4525963"/>
          </a:xfrm>
        </p:spPr>
        <p:txBody>
          <a:bodyPr/>
          <a:lstStyle/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Проблемы строения антигенов(слабые антигены), 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Возрастные особенности выработки антител,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Наличие двух популяций антигенов (химеры),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Проблемы протекания реакции агглютинации(неспецифические),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Специфичность  реактивов,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Редкие сочетания антигенов (фенотипы.)</a:t>
            </a:r>
          </a:p>
          <a:p>
            <a:pPr eaLnBrk="1" hangingPunct="1"/>
            <a:r>
              <a:rPr lang="ru-RU" altLang="ru-RU" sz="2800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Выявление антиэритроцитарных антител</a:t>
            </a:r>
          </a:p>
          <a:p>
            <a:pPr eaLnBrk="1" hangingPunct="1"/>
            <a:endParaRPr lang="ru-RU" altLang="ru-RU" sz="28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123759"/>
      </p:ext>
    </p:extLst>
  </p:cSld>
  <p:clrMapOvr>
    <a:masterClrMapping/>
  </p:clrMapOvr>
  <p:transition spd="med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4C961-C463-4D8F-B91C-300BBF516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Comic Sans MS" panose="030F0702030302020204" pitchFamily="66" charset="0"/>
              </a:rPr>
              <a:t>Выявление антиэритроцитарных антител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6298C6-0B68-447C-9267-2399707E1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Comic Sans MS" panose="030F0702030302020204" pitchFamily="66" charset="0"/>
              </a:rPr>
              <a:t>Выявление  антител (3- клеточная панель),</a:t>
            </a:r>
          </a:p>
          <a:p>
            <a:r>
              <a:rPr lang="ru-RU" dirty="0">
                <a:latin typeface="Comic Sans MS" panose="030F0702030302020204" pitchFamily="66" charset="0"/>
              </a:rPr>
              <a:t>Поиск специфичности (11 клеточная панель),</a:t>
            </a:r>
          </a:p>
          <a:p>
            <a:r>
              <a:rPr lang="ru-RU" dirty="0">
                <a:latin typeface="Comic Sans MS" panose="030F0702030302020204" pitchFamily="66" charset="0"/>
              </a:rPr>
              <a:t>Анализ фенотипа, при необходимости </a:t>
            </a:r>
            <a:r>
              <a:rPr lang="ru-RU" dirty="0" err="1">
                <a:latin typeface="Comic Sans MS" panose="030F0702030302020204" pitchFamily="66" charset="0"/>
              </a:rPr>
              <a:t>фенотипирование</a:t>
            </a:r>
            <a:r>
              <a:rPr lang="ru-RU" dirty="0">
                <a:latin typeface="Comic Sans MS" panose="030F0702030302020204" pitchFamily="66" charset="0"/>
              </a:rPr>
              <a:t> по антигенам других групп,</a:t>
            </a:r>
          </a:p>
          <a:p>
            <a:r>
              <a:rPr lang="ru-RU" dirty="0">
                <a:latin typeface="Comic Sans MS" panose="030F0702030302020204" pitchFamily="66" charset="0"/>
              </a:rPr>
              <a:t>Подбор совместимых донорских компонентов</a:t>
            </a:r>
          </a:p>
          <a:p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883494"/>
      </p:ext>
    </p:extLst>
  </p:cSld>
  <p:clrMapOvr>
    <a:masterClrMapping/>
  </p:clrMapOvr>
  <p:transition spd="med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169B894-47BE-436C-8637-0B1BAD34E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" t="24648" r="210" b="9973"/>
          <a:stretch/>
        </p:blipFill>
        <p:spPr>
          <a:xfrm>
            <a:off x="6200652" y="286485"/>
            <a:ext cx="4650489" cy="4077287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DCD992C-DF97-4102-9F17-E638D56ACBDB}"/>
              </a:ext>
            </a:extLst>
          </p:cNvPr>
          <p:cNvSpPr/>
          <p:nvPr/>
        </p:nvSpPr>
        <p:spPr>
          <a:xfrm>
            <a:off x="7079731" y="969342"/>
            <a:ext cx="1648276" cy="94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DDF35B9-0D98-4291-A70B-6ED5C0F01019}"/>
              </a:ext>
            </a:extLst>
          </p:cNvPr>
          <p:cNvSpPr/>
          <p:nvPr/>
        </p:nvSpPr>
        <p:spPr>
          <a:xfrm>
            <a:off x="7503575" y="3951933"/>
            <a:ext cx="1620803" cy="94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607B10C-EBB5-4FBC-9CF3-EBA76FE388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5" t="2046" r="13750" b="5530"/>
          <a:stretch/>
        </p:blipFill>
        <p:spPr>
          <a:xfrm>
            <a:off x="392447" y="2118048"/>
            <a:ext cx="5101802" cy="43283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751BF6-35C0-4955-AC81-549F22FAC2BE}"/>
              </a:ext>
            </a:extLst>
          </p:cNvPr>
          <p:cNvSpPr txBox="1"/>
          <p:nvPr/>
        </p:nvSpPr>
        <p:spPr>
          <a:xfrm>
            <a:off x="5851376" y="4403367"/>
            <a:ext cx="59102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Девочка 1 месяц 3 дня, 1 сутки в стационаре.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Непонятная клиницистам,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длительнотекущая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анемия.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Ребенок 0(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Rh+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Мама 0(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Rh+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Подбор идентичного донора – результат «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несовместимо».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Лечащий врач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просит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выдать резус отрицательные эритроциты быстрее по витальным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показниям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7EF2778-6654-4D51-92D6-D070168E81B4}"/>
              </a:ext>
            </a:extLst>
          </p:cNvPr>
          <p:cNvSpPr/>
          <p:nvPr/>
        </p:nvSpPr>
        <p:spPr>
          <a:xfrm>
            <a:off x="792085" y="5419030"/>
            <a:ext cx="4462771" cy="554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0571D3-35D3-4551-9953-0B687B1D629A}"/>
              </a:ext>
            </a:extLst>
          </p:cNvPr>
          <p:cNvSpPr txBox="1"/>
          <p:nvPr/>
        </p:nvSpPr>
        <p:spPr>
          <a:xfrm>
            <a:off x="820213" y="490558"/>
            <a:ext cx="4772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Исходные данные</a:t>
            </a:r>
          </a:p>
        </p:txBody>
      </p:sp>
    </p:spTree>
    <p:extLst>
      <p:ext uri="{BB962C8B-B14F-4D97-AF65-F5344CB8AC3E}">
        <p14:creationId xmlns:p14="http://schemas.microsoft.com/office/powerpoint/2010/main" val="845436406"/>
      </p:ext>
    </p:extLst>
  </p:cSld>
  <p:clrMapOvr>
    <a:masterClrMapping/>
  </p:clrMapOvr>
  <p:transition spd="med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704C7-D97E-4AE6-BBE1-A529ED193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885"/>
            <a:ext cx="10972800" cy="1143000"/>
          </a:xfrm>
        </p:spPr>
        <p:txBody>
          <a:bodyPr/>
          <a:lstStyle/>
          <a:p>
            <a:r>
              <a:rPr lang="ru-RU" b="1" dirty="0">
                <a:latin typeface="Comic Sans MS" panose="030F0702030302020204" pitchFamily="66" charset="0"/>
              </a:rPr>
              <a:t>Проведенный анализ</a:t>
            </a:r>
          </a:p>
        </p:txBody>
      </p:sp>
      <p:pic>
        <p:nvPicPr>
          <p:cNvPr id="5" name="Объект 4" descr="Изображение выглядит как текст, квитанция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8BE3BA17-FA0B-47A4-8F32-A908CCF96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7" t="37535" r="440" b="46597"/>
          <a:stretch/>
        </p:blipFill>
        <p:spPr>
          <a:xfrm>
            <a:off x="211922" y="1200885"/>
            <a:ext cx="5645826" cy="1212660"/>
          </a:xfr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CCF2387-70DC-4924-80AE-A3FAA95DF5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" t="10142" r="50372" b="29376"/>
          <a:stretch/>
        </p:blipFill>
        <p:spPr>
          <a:xfrm>
            <a:off x="6912894" y="1419502"/>
            <a:ext cx="4597712" cy="430705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квитанция, щуп&#10;&#10;Автоматически созданное описание">
            <a:extLst>
              <a:ext uri="{FF2B5EF4-FFF2-40B4-BE49-F238E27FC236}">
                <a16:creationId xmlns:a16="http://schemas.microsoft.com/office/drawing/2014/main" id="{D53EB0B8-35CF-41D8-A3AE-6DADAA2A85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4" t="20530" r="45017" b="16858"/>
          <a:stretch/>
        </p:blipFill>
        <p:spPr>
          <a:xfrm rot="16200000">
            <a:off x="2232744" y="507544"/>
            <a:ext cx="1524656" cy="5612287"/>
          </a:xfrm>
          <a:prstGeom prst="rect">
            <a:avLst/>
          </a:prstGeom>
        </p:spPr>
      </p:pic>
      <p:sp>
        <p:nvSpPr>
          <p:cNvPr id="16" name="Кольцо 6">
            <a:extLst>
              <a:ext uri="{FF2B5EF4-FFF2-40B4-BE49-F238E27FC236}">
                <a16:creationId xmlns:a16="http://schemas.microsoft.com/office/drawing/2014/main" id="{2E8C25CF-08DD-4882-A26E-5BD7F6C903AF}"/>
              </a:ext>
            </a:extLst>
          </p:cNvPr>
          <p:cNvSpPr/>
          <p:nvPr/>
        </p:nvSpPr>
        <p:spPr>
          <a:xfrm>
            <a:off x="1946760" y="1969155"/>
            <a:ext cx="2376487" cy="576263"/>
          </a:xfrm>
          <a:prstGeom prst="donut">
            <a:avLst>
              <a:gd name="adj" fmla="val 5334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Кольцо 6">
            <a:extLst>
              <a:ext uri="{FF2B5EF4-FFF2-40B4-BE49-F238E27FC236}">
                <a16:creationId xmlns:a16="http://schemas.microsoft.com/office/drawing/2014/main" id="{A0E693EB-3957-4005-A209-2132B44404D0}"/>
              </a:ext>
            </a:extLst>
          </p:cNvPr>
          <p:cNvSpPr/>
          <p:nvPr/>
        </p:nvSpPr>
        <p:spPr>
          <a:xfrm>
            <a:off x="3278496" y="2848971"/>
            <a:ext cx="347766" cy="1270025"/>
          </a:xfrm>
          <a:prstGeom prst="donut">
            <a:avLst>
              <a:gd name="adj" fmla="val 2610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Кольцо 6">
            <a:extLst>
              <a:ext uri="{FF2B5EF4-FFF2-40B4-BE49-F238E27FC236}">
                <a16:creationId xmlns:a16="http://schemas.microsoft.com/office/drawing/2014/main" id="{E75AA881-A61E-408C-8F84-C769D45EB790}"/>
              </a:ext>
            </a:extLst>
          </p:cNvPr>
          <p:cNvSpPr/>
          <p:nvPr/>
        </p:nvSpPr>
        <p:spPr>
          <a:xfrm>
            <a:off x="784238" y="2838043"/>
            <a:ext cx="347766" cy="1270025"/>
          </a:xfrm>
          <a:prstGeom prst="donut">
            <a:avLst>
              <a:gd name="adj" fmla="val 2610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Кольцо 6">
            <a:extLst>
              <a:ext uri="{FF2B5EF4-FFF2-40B4-BE49-F238E27FC236}">
                <a16:creationId xmlns:a16="http://schemas.microsoft.com/office/drawing/2014/main" id="{93E19469-346E-4537-8A91-B932C957DFC8}"/>
              </a:ext>
            </a:extLst>
          </p:cNvPr>
          <p:cNvSpPr/>
          <p:nvPr/>
        </p:nvSpPr>
        <p:spPr>
          <a:xfrm>
            <a:off x="2860952" y="2838043"/>
            <a:ext cx="347766" cy="1270025"/>
          </a:xfrm>
          <a:prstGeom prst="donut">
            <a:avLst>
              <a:gd name="adj" fmla="val 2610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Кольцо 6">
            <a:extLst>
              <a:ext uri="{FF2B5EF4-FFF2-40B4-BE49-F238E27FC236}">
                <a16:creationId xmlns:a16="http://schemas.microsoft.com/office/drawing/2014/main" id="{112FE7A9-FECE-4D41-AA4D-ABA5C50A107B}"/>
              </a:ext>
            </a:extLst>
          </p:cNvPr>
          <p:cNvSpPr/>
          <p:nvPr/>
        </p:nvSpPr>
        <p:spPr>
          <a:xfrm>
            <a:off x="4688759" y="2884482"/>
            <a:ext cx="347766" cy="1270025"/>
          </a:xfrm>
          <a:prstGeom prst="donut">
            <a:avLst>
              <a:gd name="adj" fmla="val 2610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3854AE-533D-4EF0-8365-FBB1441724F3}"/>
              </a:ext>
            </a:extLst>
          </p:cNvPr>
          <p:cNvSpPr txBox="1"/>
          <p:nvPr/>
        </p:nvSpPr>
        <p:spPr>
          <a:xfrm>
            <a:off x="188928" y="4108068"/>
            <a:ext cx="1616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есть у ребенка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61937C-7D62-4B9E-94E6-DF24A70A8F54}"/>
              </a:ext>
            </a:extLst>
          </p:cNvPr>
          <p:cNvSpPr txBox="1"/>
          <p:nvPr/>
        </p:nvSpPr>
        <p:spPr>
          <a:xfrm>
            <a:off x="2525780" y="4118996"/>
            <a:ext cx="80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(b)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7AD295-5EBF-43C0-AB39-E4C7E4CF6F50}"/>
              </a:ext>
            </a:extLst>
          </p:cNvPr>
          <p:cNvSpPr txBox="1"/>
          <p:nvPr/>
        </p:nvSpPr>
        <p:spPr>
          <a:xfrm>
            <a:off x="3278496" y="4121877"/>
            <a:ext cx="80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(b)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9518B1-6570-44E3-8B5A-A5B4163063E4}"/>
              </a:ext>
            </a:extLst>
          </p:cNvPr>
          <p:cNvSpPr txBox="1"/>
          <p:nvPr/>
        </p:nvSpPr>
        <p:spPr>
          <a:xfrm>
            <a:off x="4562934" y="4108068"/>
            <a:ext cx="34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ṡ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64120F-247E-44CC-9FDF-842B4EA9CB6E}"/>
              </a:ext>
            </a:extLst>
          </p:cNvPr>
          <p:cNvSpPr txBox="1"/>
          <p:nvPr/>
        </p:nvSpPr>
        <p:spPr>
          <a:xfrm>
            <a:off x="321807" y="4732509"/>
            <a:ext cx="5415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Фенотип ребенка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CcDEe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Возможная специфичность антител: с,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Fyb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Jkb,s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Нет возможности расширенного типирования и идентификации антител</a:t>
            </a:r>
          </a:p>
        </p:txBody>
      </p:sp>
    </p:spTree>
    <p:extLst>
      <p:ext uri="{BB962C8B-B14F-4D97-AF65-F5344CB8AC3E}">
        <p14:creationId xmlns:p14="http://schemas.microsoft.com/office/powerpoint/2010/main" val="3485410120"/>
      </p:ext>
    </p:extLst>
  </p:cSld>
  <p:clrMapOvr>
    <a:masterClrMapping/>
  </p:clrMapOvr>
  <p:transition spd="med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C416B-C83E-4DB8-B533-E218C7D9E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21785"/>
          </a:xfrm>
        </p:spPr>
        <p:txBody>
          <a:bodyPr/>
          <a:lstStyle/>
          <a:p>
            <a:r>
              <a:rPr lang="ru-RU" b="1" dirty="0">
                <a:latin typeface="Comic Sans MS" panose="030F0702030302020204" pitchFamily="66" charset="0"/>
              </a:rPr>
              <a:t>Подбор</a:t>
            </a:r>
          </a:p>
        </p:txBody>
      </p:sp>
      <p:pic>
        <p:nvPicPr>
          <p:cNvPr id="4" name="Рисунок 3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E481E2F4-C49F-4FF2-A0EB-BF11525DF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6" t="31188" r="27569" b="7341"/>
          <a:stretch/>
        </p:blipFill>
        <p:spPr>
          <a:xfrm>
            <a:off x="593365" y="1134407"/>
            <a:ext cx="4449033" cy="313080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39CEDE2-A592-4F8D-9EE3-2D60E82522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74" t="27987" r="25914" b="26864"/>
          <a:stretch/>
        </p:blipFill>
        <p:spPr>
          <a:xfrm>
            <a:off x="781739" y="4312302"/>
            <a:ext cx="4170934" cy="2322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AD132-18D4-4160-99F6-B105AB16CBBB}"/>
              </a:ext>
            </a:extLst>
          </p:cNvPr>
          <p:cNvSpPr txBox="1"/>
          <p:nvPr/>
        </p:nvSpPr>
        <p:spPr>
          <a:xfrm>
            <a:off x="6730454" y="1263677"/>
            <a:ext cx="50246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Попытки постановки проб на совместимость с донорами различных фенотипов (все возможные доноры первой очереди).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Совместимо с несколькими донорами, гомозиготными по С (СС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Dee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Вывод: анти-с антитела.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Диагноз: Гемолитическая болезнь новорожденных по антигену системы резус с.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Рекомендации: для трансфузий использовать эритроциты с фенотипом СС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Dee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</p:txBody>
      </p:sp>
      <p:sp>
        <p:nvSpPr>
          <p:cNvPr id="7" name="Кольцо 6">
            <a:extLst>
              <a:ext uri="{FF2B5EF4-FFF2-40B4-BE49-F238E27FC236}">
                <a16:creationId xmlns:a16="http://schemas.microsoft.com/office/drawing/2014/main" id="{71671CBA-E6B6-4CAC-879D-7E25777933BA}"/>
              </a:ext>
            </a:extLst>
          </p:cNvPr>
          <p:cNvSpPr/>
          <p:nvPr/>
        </p:nvSpPr>
        <p:spPr>
          <a:xfrm>
            <a:off x="4438031" y="1644583"/>
            <a:ext cx="594993" cy="1270025"/>
          </a:xfrm>
          <a:prstGeom prst="donut">
            <a:avLst>
              <a:gd name="adj" fmla="val 2610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Кольцо 6">
            <a:extLst>
              <a:ext uri="{FF2B5EF4-FFF2-40B4-BE49-F238E27FC236}">
                <a16:creationId xmlns:a16="http://schemas.microsoft.com/office/drawing/2014/main" id="{0524E754-623F-4E3F-8D4E-93E3247ADA51}"/>
              </a:ext>
            </a:extLst>
          </p:cNvPr>
          <p:cNvSpPr/>
          <p:nvPr/>
        </p:nvSpPr>
        <p:spPr>
          <a:xfrm>
            <a:off x="3664257" y="4838515"/>
            <a:ext cx="594993" cy="1270025"/>
          </a:xfrm>
          <a:prstGeom prst="donut">
            <a:avLst>
              <a:gd name="adj" fmla="val 2610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51605"/>
      </p:ext>
    </p:extLst>
  </p:cSld>
  <p:clrMapOvr>
    <a:masterClrMapping/>
  </p:clrMapOvr>
  <p:transition spd="med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1D6DB06E-3B85-48F9-864A-7163D5FF6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5" t="9939" r="54439" b="14292"/>
          <a:stretch/>
        </p:blipFill>
        <p:spPr>
          <a:xfrm>
            <a:off x="5928574" y="1129048"/>
            <a:ext cx="4803820" cy="4742071"/>
          </a:xfrm>
        </p:spPr>
      </p:pic>
      <p:sp>
        <p:nvSpPr>
          <p:cNvPr id="8" name="Круг: прозрачная заливка 7">
            <a:extLst>
              <a:ext uri="{FF2B5EF4-FFF2-40B4-BE49-F238E27FC236}">
                <a16:creationId xmlns:a16="http://schemas.microsoft.com/office/drawing/2014/main" id="{8640A86E-48CA-48D5-A2A3-19D0BE32B0C1}"/>
              </a:ext>
            </a:extLst>
          </p:cNvPr>
          <p:cNvSpPr/>
          <p:nvPr/>
        </p:nvSpPr>
        <p:spPr>
          <a:xfrm>
            <a:off x="6057363" y="1953296"/>
            <a:ext cx="1901781" cy="4194219"/>
          </a:xfrm>
          <a:prstGeom prst="donut">
            <a:avLst>
              <a:gd name="adj" fmla="val 1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507ECAA-BDFE-4733-8B94-A3423FDA58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63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Comic Sans MS" panose="030F0702030302020204" pitchFamily="66" charset="0"/>
              </a:rPr>
              <a:t>Новое в приказе 1134н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10FB40-FF26-479D-85A4-328678881E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0" t="16209" r="54788" b="39973"/>
          <a:stretch/>
        </p:blipFill>
        <p:spPr>
          <a:xfrm>
            <a:off x="444320" y="1198387"/>
            <a:ext cx="4329295" cy="26352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1A887B-AAEE-443D-9CA4-64C5BFE2AD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5" t="25978" r="54612" b="54313"/>
          <a:stretch/>
        </p:blipFill>
        <p:spPr>
          <a:xfrm>
            <a:off x="444320" y="4120588"/>
            <a:ext cx="4494595" cy="1208467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62C4511-6DF8-4391-B5DE-807C371D8356}"/>
              </a:ext>
            </a:extLst>
          </p:cNvPr>
          <p:cNvCxnSpPr/>
          <p:nvPr/>
        </p:nvCxnSpPr>
        <p:spPr>
          <a:xfrm>
            <a:off x="480811" y="3833611"/>
            <a:ext cx="363184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BA0B57C6-4F6F-4046-A4C6-4050E1747119}"/>
              </a:ext>
            </a:extLst>
          </p:cNvPr>
          <p:cNvCxnSpPr/>
          <p:nvPr/>
        </p:nvCxnSpPr>
        <p:spPr>
          <a:xfrm>
            <a:off x="515155" y="5142963"/>
            <a:ext cx="435735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3E533CA3-2FCA-4E69-9061-C764EC61541B}"/>
              </a:ext>
            </a:extLst>
          </p:cNvPr>
          <p:cNvCxnSpPr>
            <a:cxnSpLocks/>
          </p:cNvCxnSpPr>
          <p:nvPr/>
        </p:nvCxnSpPr>
        <p:spPr>
          <a:xfrm flipH="1" flipV="1">
            <a:off x="1547132" y="3514726"/>
            <a:ext cx="922564" cy="189003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43F1746-9C31-47CA-A833-11AC0765AF1E}"/>
              </a:ext>
            </a:extLst>
          </p:cNvPr>
          <p:cNvSpPr txBox="1"/>
          <p:nvPr/>
        </p:nvSpPr>
        <p:spPr>
          <a:xfrm>
            <a:off x="336251" y="5434992"/>
            <a:ext cx="47107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Варианты антигена начинаем искать только если выявляем </a:t>
            </a:r>
            <a:r>
              <a:rPr lang="ru-RU" sz="1400" dirty="0" err="1">
                <a:solidFill>
                  <a:srgbClr val="FF0000"/>
                </a:solidFill>
              </a:rPr>
              <a:t>экстраагглютинин</a:t>
            </a:r>
            <a:r>
              <a:rPr lang="ru-RU" sz="1400" dirty="0">
                <a:solidFill>
                  <a:srgbClr val="FF0000"/>
                </a:solidFill>
              </a:rPr>
              <a:t>? А если выраженность реакции снижена подгруппы не смотрим? Или если например, не видим антиген А и нет агглютинина анти-А, тоже не будем смотреть?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AAF69DF4-02F0-49E0-A07F-6C6865F2A611}"/>
              </a:ext>
            </a:extLst>
          </p:cNvPr>
          <p:cNvCxnSpPr/>
          <p:nvPr/>
        </p:nvCxnSpPr>
        <p:spPr>
          <a:xfrm>
            <a:off x="751114" y="3500083"/>
            <a:ext cx="399059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419274"/>
      </p:ext>
    </p:extLst>
  </p:cSld>
  <p:clrMapOvr>
    <a:masterClrMapping/>
  </p:clrMapOvr>
  <p:transition spd="med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B7DDC-615A-420D-B675-5A40A27B8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Новое в приказах 797 и 1134н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4A92C0-E72C-4BD7-8F58-8E76316AF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886" y="5134519"/>
            <a:ext cx="10515600" cy="7102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Исчез </a:t>
            </a:r>
            <a:r>
              <a:rPr lang="en-US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Cw</a:t>
            </a:r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, хорошо это или плохо?</a:t>
            </a:r>
          </a:p>
          <a:p>
            <a:pPr marL="0" indent="0">
              <a:buNone/>
            </a:pPr>
            <a:endParaRPr lang="ru-RU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D98BF2CE-06A2-4254-9EA3-4209A6EEF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2" t="46304" r="53265" b="25777"/>
          <a:stretch/>
        </p:blipFill>
        <p:spPr>
          <a:xfrm>
            <a:off x="1945851" y="1860360"/>
            <a:ext cx="7994983" cy="283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00912"/>
      </p:ext>
    </p:extLst>
  </p:cSld>
  <p:clrMapOvr>
    <a:masterClrMapping/>
  </p:clrMapOvr>
  <p:transition spd="med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190955-E4E5-482D-BD09-DFFF7132C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69" t="38699" r="54109" b="41488"/>
          <a:stretch/>
        </p:blipFill>
        <p:spPr>
          <a:xfrm>
            <a:off x="838200" y="2864576"/>
            <a:ext cx="4980170" cy="135636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9B1033-14EE-43BC-9A53-A186DF68DC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8" t="44405" r="53895" b="33095"/>
          <a:stretch/>
        </p:blipFill>
        <p:spPr>
          <a:xfrm>
            <a:off x="5849710" y="2864576"/>
            <a:ext cx="5237391" cy="15430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D72BD3-E8F7-4C3A-9D76-57BD31CF0C16}"/>
              </a:ext>
            </a:extLst>
          </p:cNvPr>
          <p:cNvSpPr txBox="1"/>
          <p:nvPr/>
        </p:nvSpPr>
        <p:spPr>
          <a:xfrm>
            <a:off x="1685925" y="2220686"/>
            <a:ext cx="3121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omic Sans MS" panose="030F0702030302020204" pitchFamily="66" charset="0"/>
              </a:rPr>
              <a:t>797 у доноров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EC015E-C41C-4BCE-9734-5017A59E8111}"/>
              </a:ext>
            </a:extLst>
          </p:cNvPr>
          <p:cNvSpPr txBox="1"/>
          <p:nvPr/>
        </p:nvSpPr>
        <p:spPr>
          <a:xfrm>
            <a:off x="6670221" y="2077254"/>
            <a:ext cx="3844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omic Sans MS" panose="030F0702030302020204" pitchFamily="66" charset="0"/>
              </a:rPr>
              <a:t>1134н у реципиентов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2F1DB46-804B-4635-BD50-4ACF1E6D5D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Comic Sans MS" panose="030F0702030302020204" pitchFamily="66" charset="0"/>
              </a:rPr>
              <a:t>Новое в приказах 797 и 1134н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371CA31-D13B-4B03-A341-3241B5B1B836}"/>
              </a:ext>
            </a:extLst>
          </p:cNvPr>
          <p:cNvCxnSpPr/>
          <p:nvPr/>
        </p:nvCxnSpPr>
        <p:spPr>
          <a:xfrm>
            <a:off x="1988004" y="3175907"/>
            <a:ext cx="20574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B6FC5586-AAB0-4FD4-89C4-4D1458236D7D}"/>
              </a:ext>
            </a:extLst>
          </p:cNvPr>
          <p:cNvCxnSpPr>
            <a:cxnSpLocks/>
          </p:cNvCxnSpPr>
          <p:nvPr/>
        </p:nvCxnSpPr>
        <p:spPr>
          <a:xfrm>
            <a:off x="3241221" y="3328307"/>
            <a:ext cx="249419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854DED1-FB87-48A7-9CA8-5574F28B555C}"/>
              </a:ext>
            </a:extLst>
          </p:cNvPr>
          <p:cNvCxnSpPr>
            <a:cxnSpLocks/>
          </p:cNvCxnSpPr>
          <p:nvPr/>
        </p:nvCxnSpPr>
        <p:spPr>
          <a:xfrm>
            <a:off x="871537" y="3471182"/>
            <a:ext cx="276973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8BB7897-1C68-46EE-B990-1D456E4BD082}"/>
              </a:ext>
            </a:extLst>
          </p:cNvPr>
          <p:cNvCxnSpPr/>
          <p:nvPr/>
        </p:nvCxnSpPr>
        <p:spPr>
          <a:xfrm>
            <a:off x="7082444" y="3715789"/>
            <a:ext cx="38446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E69A98C-0BED-446E-83AA-8BE6E3E66CE9}"/>
              </a:ext>
            </a:extLst>
          </p:cNvPr>
          <p:cNvSpPr txBox="1"/>
          <p:nvPr/>
        </p:nvSpPr>
        <p:spPr>
          <a:xfrm>
            <a:off x="868475" y="5394824"/>
            <a:ext cx="99624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Comic Sans MS" panose="030F0702030302020204" pitchFamily="66" charset="0"/>
              </a:rPr>
              <a:t>Очень надеялись увидеть антиген </a:t>
            </a:r>
            <a:r>
              <a:rPr lang="ru-RU" sz="3200" dirty="0" err="1">
                <a:latin typeface="Comic Sans MS" panose="030F0702030302020204" pitchFamily="66" charset="0"/>
              </a:rPr>
              <a:t>Челлано</a:t>
            </a:r>
            <a:r>
              <a:rPr lang="ru-RU" sz="3200" dirty="0">
                <a:latin typeface="Comic Sans MS" panose="030F0702030302020204" pitchFamily="66" charset="0"/>
              </a:rPr>
              <a:t> у </a:t>
            </a:r>
            <a:r>
              <a:rPr lang="ru-RU" sz="3200" dirty="0" err="1">
                <a:latin typeface="Comic Sans MS" panose="030F0702030302020204" pitchFamily="66" charset="0"/>
              </a:rPr>
              <a:t>Келл</a:t>
            </a:r>
            <a:r>
              <a:rPr lang="ru-RU" sz="3200" dirty="0">
                <a:latin typeface="Comic Sans MS" panose="030F0702030302020204" pitchFamily="66" charset="0"/>
              </a:rPr>
              <a:t>-положительных.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90D01788-A140-4869-940B-085D94AD1F11}"/>
              </a:ext>
            </a:extLst>
          </p:cNvPr>
          <p:cNvCxnSpPr/>
          <p:nvPr/>
        </p:nvCxnSpPr>
        <p:spPr>
          <a:xfrm>
            <a:off x="7294789" y="4220936"/>
            <a:ext cx="171858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57D3C52-187A-4A3C-A1B2-8BFF78E23504}"/>
              </a:ext>
            </a:extLst>
          </p:cNvPr>
          <p:cNvSpPr txBox="1"/>
          <p:nvPr/>
        </p:nvSpPr>
        <p:spPr>
          <a:xfrm>
            <a:off x="785813" y="4627147"/>
            <a:ext cx="10413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Как обеспечить подбор по этим системам, если нет никаких рекомендаций по расширенному </a:t>
            </a:r>
            <a:r>
              <a:rPr lang="ru-RU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фенотипированию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 у доноров. Может рекомендовать для учреждений, имеющих </a:t>
            </a:r>
            <a:r>
              <a:rPr lang="ru-RU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криобанк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 определять расширенную панель антигенов у постоянных доноров?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8FA6E3E9-B27F-4B47-98E2-E5DAA5DDB5F3}"/>
              </a:ext>
            </a:extLst>
          </p:cNvPr>
          <p:cNvCxnSpPr/>
          <p:nvPr/>
        </p:nvCxnSpPr>
        <p:spPr>
          <a:xfrm flipV="1">
            <a:off x="6555921" y="3731103"/>
            <a:ext cx="1269547" cy="94062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8DDDFA56-B453-4F9D-8A8D-44209D1E4BC5}"/>
              </a:ext>
            </a:extLst>
          </p:cNvPr>
          <p:cNvCxnSpPr>
            <a:cxnSpLocks/>
          </p:cNvCxnSpPr>
          <p:nvPr/>
        </p:nvCxnSpPr>
        <p:spPr>
          <a:xfrm flipH="1" flipV="1">
            <a:off x="3555546" y="3455849"/>
            <a:ext cx="718457" cy="115598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212165"/>
      </p:ext>
    </p:extLst>
  </p:cSld>
  <p:clrMapOvr>
    <a:masterClrMapping/>
  </p:clrMapOvr>
  <p:transition spd="med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2C942-1DD9-4777-B7FA-83CE95E6A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latin typeface="Comic Sans MS" panose="030F0702030302020204" pitchFamily="66" charset="0"/>
              </a:rPr>
              <a:t>Химеры не учтены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56D8C3C-6B28-4225-8A02-4DC5840F1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463" t="5785" r="47552" b="37905"/>
          <a:stretch/>
        </p:blipFill>
        <p:spPr>
          <a:xfrm>
            <a:off x="7528847" y="1618547"/>
            <a:ext cx="3542191" cy="36209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A6977D-66F3-4476-8C55-0EC4EE354A7C}"/>
              </a:ext>
            </a:extLst>
          </p:cNvPr>
          <p:cNvSpPr txBox="1"/>
          <p:nvPr/>
        </p:nvSpPr>
        <p:spPr>
          <a:xfrm>
            <a:off x="746973" y="1845972"/>
            <a:ext cx="62162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latin typeface="Comic Sans MS" panose="030F0702030302020204" pitchFamily="66" charset="0"/>
              </a:rPr>
              <a:t>Видим благодаря современным методам исследований уже давно.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latin typeface="Comic Sans MS" panose="030F0702030302020204" pitchFamily="66" charset="0"/>
              </a:rPr>
              <a:t>Нет тактики в нормативных документах.</a:t>
            </a:r>
          </a:p>
        </p:txBody>
      </p:sp>
    </p:spTree>
    <p:extLst>
      <p:ext uri="{BB962C8B-B14F-4D97-AF65-F5344CB8AC3E}">
        <p14:creationId xmlns:p14="http://schemas.microsoft.com/office/powerpoint/2010/main" val="3536145451"/>
      </p:ext>
    </p:extLst>
  </p:cSld>
  <p:clrMapOvr>
    <a:masterClrMapping/>
  </p:clrMapOvr>
  <p:transition spd="med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73FFB-9226-4A34-8A3D-874C7DB5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Иммуногенетика?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A37618-48F6-4610-9E82-F1C98DB14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3200" dirty="0">
                <a:latin typeface="Comic Sans MS" panose="030F0702030302020204" pitchFamily="66" charset="0"/>
              </a:rPr>
              <a:t>Уже есть в некоторых референс-лабораториях.</a:t>
            </a:r>
          </a:p>
          <a:p>
            <a:r>
              <a:rPr lang="ru-RU" sz="3200" dirty="0">
                <a:latin typeface="Comic Sans MS" panose="030F0702030302020204" pitchFamily="66" charset="0"/>
              </a:rPr>
              <a:t>Облегчит диагностику слабых и вариантных антигенов.</a:t>
            </a:r>
          </a:p>
          <a:p>
            <a:r>
              <a:rPr lang="ru-RU" sz="3200" dirty="0">
                <a:latin typeface="Comic Sans MS" panose="030F0702030302020204" pitchFamily="66" charset="0"/>
              </a:rPr>
              <a:t>Поможет определить истинный фенотип у пациентов с химерами.</a:t>
            </a:r>
          </a:p>
          <a:p>
            <a:r>
              <a:rPr lang="ru-RU" sz="3200" dirty="0">
                <a:latin typeface="Comic Sans MS" panose="030F0702030302020204" pitchFamily="66" charset="0"/>
              </a:rPr>
              <a:t>Как выбирать компонент при расхождении </a:t>
            </a:r>
            <a:r>
              <a:rPr lang="ru-RU" sz="3200" dirty="0" err="1">
                <a:latin typeface="Comic Sans MS" panose="030F0702030302020204" pitchFamily="66" charset="0"/>
              </a:rPr>
              <a:t>реультатов</a:t>
            </a:r>
            <a:r>
              <a:rPr lang="ru-RU" sz="3200" dirty="0">
                <a:latin typeface="Comic Sans MS" panose="030F0702030302020204" pitchFamily="66" charset="0"/>
              </a:rPr>
              <a:t> иммуногематологического и иммуногенетического </a:t>
            </a:r>
            <a:r>
              <a:rPr lang="ru-RU" sz="3200" dirty="0" err="1">
                <a:latin typeface="Comic Sans MS" panose="030F0702030302020204" pitchFamily="66" charset="0"/>
              </a:rPr>
              <a:t>фенотипирования</a:t>
            </a:r>
            <a:r>
              <a:rPr lang="ru-RU" sz="3200" dirty="0">
                <a:latin typeface="Comic Sans MS" panose="030F0702030302020204" pitchFamily="66" charset="0"/>
              </a:rPr>
              <a:t>?</a:t>
            </a:r>
          </a:p>
          <a:p>
            <a:r>
              <a:rPr lang="ru-RU" sz="3200" dirty="0">
                <a:latin typeface="Comic Sans MS" panose="030F0702030302020204" pitchFamily="66" charset="0"/>
              </a:rPr>
              <a:t>Не учтена в нормативных документах как возможный метод исследования.</a:t>
            </a:r>
          </a:p>
        </p:txBody>
      </p:sp>
    </p:spTree>
    <p:extLst>
      <p:ext uri="{BB962C8B-B14F-4D97-AF65-F5344CB8AC3E}">
        <p14:creationId xmlns:p14="http://schemas.microsoft.com/office/powerpoint/2010/main" val="1754065539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A26AF-80BC-4351-9C85-4B6034CC4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b="1" dirty="0">
                <a:latin typeface="Comic Sans MS" panose="030F0702030302020204" pitchFamily="66" charset="0"/>
                <a:cs typeface="Times New Roman" pitchFamily="18" charset="0"/>
              </a:rPr>
              <a:t>Слабые реакции при выявлении антигенов эритроцитов</a:t>
            </a:r>
          </a:p>
        </p:txBody>
      </p:sp>
      <p:sp>
        <p:nvSpPr>
          <p:cNvPr id="8195" name="Содержимое 2">
            <a:extLst>
              <a:ext uri="{FF2B5EF4-FFF2-40B4-BE49-F238E27FC236}">
                <a16:creationId xmlns:a16="http://schemas.microsoft.com/office/drawing/2014/main" id="{63E10916-A679-47DD-B02C-018F9D74C2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6974" y="1617987"/>
            <a:ext cx="11449922" cy="954107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Снижена экспрессия антигена на эритроцитах. Структура антигена не изменена.</a:t>
            </a:r>
          </a:p>
          <a:p>
            <a:pPr eaLnBrk="1" hangingPunct="1"/>
            <a:r>
              <a:rPr lang="ru-RU" alt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Структура антигена отличается (варианты антигена).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26341A-31B1-488C-AE12-7767A0686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58" r="1" b="51486"/>
          <a:stretch/>
        </p:blipFill>
        <p:spPr>
          <a:xfrm>
            <a:off x="8335270" y="2373240"/>
            <a:ext cx="3417162" cy="29522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0323EA-A2FC-464D-B6AD-C271B9F6F2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0" t="16401" r="70352" b="7419"/>
          <a:stretch/>
        </p:blipFill>
        <p:spPr>
          <a:xfrm>
            <a:off x="622478" y="2536065"/>
            <a:ext cx="2039155" cy="32104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BEA136-6630-4076-BB0F-E76ED5336716}"/>
              </a:ext>
            </a:extLst>
          </p:cNvPr>
          <p:cNvSpPr txBox="1"/>
          <p:nvPr/>
        </p:nvSpPr>
        <p:spPr>
          <a:xfrm>
            <a:off x="504816" y="5325490"/>
            <a:ext cx="2159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8000"/>
                </a:solidFill>
                <a:latin typeface="Comic Sans MS" panose="030F0702030302020204" pitchFamily="66" charset="0"/>
              </a:rPr>
              <a:t>Клинически значимые антитела у матери с А2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37A3A4-15CE-4D7B-92D2-CD8C340696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10" t="13021" r="34699" b="16682"/>
          <a:stretch/>
        </p:blipFill>
        <p:spPr>
          <a:xfrm>
            <a:off x="2912015" y="2495747"/>
            <a:ext cx="2186823" cy="30243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17C9DA-0B66-4C6B-80B3-AB65CAE5978A}"/>
              </a:ext>
            </a:extLst>
          </p:cNvPr>
          <p:cNvSpPr txBox="1"/>
          <p:nvPr/>
        </p:nvSpPr>
        <p:spPr>
          <a:xfrm>
            <a:off x="2808672" y="5463989"/>
            <a:ext cx="2324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8000"/>
                </a:solidFill>
                <a:latin typeface="Comic Sans MS" panose="030F0702030302020204" pitchFamily="66" charset="0"/>
              </a:rPr>
              <a:t>Тяжелый гемолиз у пациента с А2 при трансфузии А1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34A3B2-1FE0-482A-A97B-5B4E964EBE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92" t="10641" r="28944" b="4413"/>
          <a:stretch/>
        </p:blipFill>
        <p:spPr>
          <a:xfrm>
            <a:off x="5167733" y="2449303"/>
            <a:ext cx="3029747" cy="30499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325380-1743-49FA-948F-D41A649E8C55}"/>
              </a:ext>
            </a:extLst>
          </p:cNvPr>
          <p:cNvSpPr txBox="1"/>
          <p:nvPr/>
        </p:nvSpPr>
        <p:spPr>
          <a:xfrm>
            <a:off x="5645239" y="5638710"/>
            <a:ext cx="59586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8000"/>
                </a:solidFill>
                <a:latin typeface="Comic Sans MS" panose="030F0702030302020204" pitchFamily="66" charset="0"/>
              </a:rPr>
              <a:t>155 пациентов с проблемами в идентификации групповой принадлежности. Испания. Данные за 2013-2014 гг. </a:t>
            </a:r>
            <a:r>
              <a:rPr lang="ru-RU" sz="1400" b="0" i="0" dirty="0">
                <a:solidFill>
                  <a:srgbClr val="008000"/>
                </a:solidFill>
                <a:effectLst/>
                <a:latin typeface="Comic Sans MS" panose="030F0702030302020204" pitchFamily="66" charset="0"/>
              </a:rPr>
              <a:t>Среди вариантов «A» было обнаружено 6 A2B (5 с активным анти-A1 при 37 ° C) и 4 A2 (2 с активным анти-A1 при 37 ° C).</a:t>
            </a:r>
            <a:endParaRPr lang="ru-RU" sz="1400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E8A100-96FB-4D88-92E3-081C3797B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18" t="59913" r="53378" b="8165"/>
          <a:stretch/>
        </p:blipFill>
        <p:spPr>
          <a:xfrm>
            <a:off x="1406539" y="1596981"/>
            <a:ext cx="9257129" cy="3865214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7734FF6-FFB1-4F06-915D-D17BDFF1C7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Comic Sans MS" panose="030F0702030302020204" pitchFamily="66" charset="0"/>
              </a:rPr>
              <a:t>Новое в приказе 1134н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604DD9-8753-4321-B243-18C5AA18136D}"/>
              </a:ext>
            </a:extLst>
          </p:cNvPr>
          <p:cNvSpPr txBox="1"/>
          <p:nvPr/>
        </p:nvSpPr>
        <p:spPr>
          <a:xfrm>
            <a:off x="1309352" y="5413420"/>
            <a:ext cx="9225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Клинические рекомендации в большинстве случаев написаны без участия трансфузиологов. По этой причине часто не достаточно корректны. (кое где фигурируют термины </a:t>
            </a:r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>кровь</a:t>
            </a:r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 и </a:t>
            </a:r>
            <a:r>
              <a:rPr lang="ru-RU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эрмасса</a:t>
            </a:r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8" name="Круг: прозрачная заливка 7">
            <a:extLst>
              <a:ext uri="{FF2B5EF4-FFF2-40B4-BE49-F238E27FC236}">
                <a16:creationId xmlns:a16="http://schemas.microsoft.com/office/drawing/2014/main" id="{1C02C837-AF72-4B8C-A6AF-8AE349D2F7E7}"/>
              </a:ext>
            </a:extLst>
          </p:cNvPr>
          <p:cNvSpPr/>
          <p:nvPr/>
        </p:nvSpPr>
        <p:spPr>
          <a:xfrm>
            <a:off x="1661375" y="1987639"/>
            <a:ext cx="4949780" cy="459347"/>
          </a:xfrm>
          <a:prstGeom prst="donut">
            <a:avLst>
              <a:gd name="adj" fmla="val 9859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281974"/>
      </p:ext>
    </p:extLst>
  </p:cSld>
  <p:clrMapOvr>
    <a:masterClrMapping/>
  </p:clrMapOvr>
  <p:transition spd="med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59592E-DC6B-44CE-97F0-B35FACC4F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Нам нужен новый приказ по </a:t>
            </a:r>
            <a:r>
              <a:rPr lang="ru-RU" b="1" dirty="0" err="1">
                <a:latin typeface="Comic Sans MS" panose="030F0702030302020204" pitchFamily="66" charset="0"/>
              </a:rPr>
              <a:t>иммуносерологии</a:t>
            </a:r>
            <a:r>
              <a:rPr lang="ru-RU" b="1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2DE7DB0-1F98-463D-95BA-2839C8075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633" t="9063" r="25200" b="36210"/>
          <a:stretch/>
        </p:blipFill>
        <p:spPr>
          <a:xfrm>
            <a:off x="2322673" y="1826773"/>
            <a:ext cx="7103341" cy="4539798"/>
          </a:xfrm>
        </p:spPr>
      </p:pic>
    </p:spTree>
    <p:extLst>
      <p:ext uri="{BB962C8B-B14F-4D97-AF65-F5344CB8AC3E}">
        <p14:creationId xmlns:p14="http://schemas.microsoft.com/office/powerpoint/2010/main" val="3696502304"/>
      </p:ext>
    </p:extLst>
  </p:cSld>
  <p:clrMapOvr>
    <a:masterClrMapping/>
  </p:clrMapOvr>
  <p:transition spd="med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4F96C-C363-47E5-B2CA-69C2B9AC8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Comic Sans MS" panose="030F0702030302020204" pitchFamily="66" charset="0"/>
              </a:rPr>
              <a:t>Благодарю за внимание!</a:t>
            </a:r>
          </a:p>
        </p:txBody>
      </p:sp>
      <p:pic>
        <p:nvPicPr>
          <p:cNvPr id="2050" name="Picture 2" descr="Кенгурушка.ру - отзывы, фото, каталог товаров, цены, телефон, адрес и как  добраться - Одежда и обувь - Москва - Zoon.ru">
            <a:extLst>
              <a:ext uri="{FF2B5EF4-FFF2-40B4-BE49-F238E27FC236}">
                <a16:creationId xmlns:a16="http://schemas.microsoft.com/office/drawing/2014/main" id="{05CA7C3F-440A-46DC-B345-96245390E3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6881"/>
            <a:ext cx="7620000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709875"/>
      </p:ext>
    </p:extLst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E2AAD-6705-4F4A-B462-C1C573220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190"/>
            <a:ext cx="10515600" cy="83360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Антитела анти - </a:t>
            </a:r>
            <a:r>
              <a:rPr lang="en-US" b="1" dirty="0" err="1">
                <a:latin typeface="Comic Sans MS" panose="030F0702030302020204" pitchFamily="66" charset="0"/>
              </a:rPr>
              <a:t>Cw</a:t>
            </a:r>
            <a:endParaRPr lang="ru-RU" b="1" dirty="0">
              <a:latin typeface="Comic Sans MS" panose="030F0702030302020204" pitchFamily="66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2E98E2B1-9E6D-4F2E-906B-3865B2954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138" t="10379" r="42739" b="43789"/>
          <a:stretch/>
        </p:blipFill>
        <p:spPr>
          <a:xfrm>
            <a:off x="277859" y="767981"/>
            <a:ext cx="2294164" cy="1683858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B0CD13-8627-4CA1-B875-D6D610A799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05" t="11046" r="28977" b="37928"/>
          <a:stretch/>
        </p:blipFill>
        <p:spPr>
          <a:xfrm>
            <a:off x="3544661" y="1198732"/>
            <a:ext cx="3273878" cy="1973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9F02A7-8AB3-45C0-B300-A4D8611A81EA}"/>
              </a:ext>
            </a:extLst>
          </p:cNvPr>
          <p:cNvSpPr txBox="1"/>
          <p:nvPr/>
        </p:nvSpPr>
        <p:spPr>
          <a:xfrm>
            <a:off x="369360" y="5667240"/>
            <a:ext cx="3002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8000"/>
                </a:solidFill>
                <a:latin typeface="Comic Sans MS" panose="030F0702030302020204" pitchFamily="66" charset="0"/>
              </a:rPr>
              <a:t>Гемолитическая болезнь плода и новорожденных по антигену </a:t>
            </a:r>
            <a:r>
              <a:rPr lang="en-US" dirty="0" err="1">
                <a:solidFill>
                  <a:srgbClr val="008000"/>
                </a:solidFill>
                <a:latin typeface="Comic Sans MS" panose="030F0702030302020204" pitchFamily="66" charset="0"/>
              </a:rPr>
              <a:t>Cw</a:t>
            </a:r>
            <a:endParaRPr lang="ru-RU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60656-DB1F-4211-9D42-DB983BCD8902}"/>
              </a:ext>
            </a:extLst>
          </p:cNvPr>
          <p:cNvSpPr txBox="1"/>
          <p:nvPr/>
        </p:nvSpPr>
        <p:spPr>
          <a:xfrm>
            <a:off x="3956142" y="3075715"/>
            <a:ext cx="3116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Антитела у пациентки с талассемией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87EA173-8C81-44D7-8D00-AF855D19AF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5" t="8317" r="31071" b="41569"/>
          <a:stretch/>
        </p:blipFill>
        <p:spPr>
          <a:xfrm>
            <a:off x="3544661" y="3649804"/>
            <a:ext cx="3643657" cy="22842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9C8E0A-E912-414E-A633-A2B9D94B66C4}"/>
              </a:ext>
            </a:extLst>
          </p:cNvPr>
          <p:cNvSpPr txBox="1"/>
          <p:nvPr/>
        </p:nvSpPr>
        <p:spPr>
          <a:xfrm>
            <a:off x="4032450" y="5906409"/>
            <a:ext cx="3116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8000"/>
                </a:solidFill>
                <a:latin typeface="Comic Sans MS" panose="030F0702030302020204" pitchFamily="66" charset="0"/>
              </a:rPr>
              <a:t>Антитела у пациентов с ХПН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F78B867-1DC3-4E87-BC29-153A8D3E54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35" t="10921" r="30500" b="42730"/>
          <a:stretch/>
        </p:blipFill>
        <p:spPr>
          <a:xfrm>
            <a:off x="369360" y="2394127"/>
            <a:ext cx="2569910" cy="144199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0BFE2FE-16BC-4309-BB4D-C2EB795F9A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05" t="9345" r="29186" b="33334"/>
          <a:stretch/>
        </p:blipFill>
        <p:spPr>
          <a:xfrm>
            <a:off x="7443201" y="1198732"/>
            <a:ext cx="3094484" cy="21134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FF8BE26-F5EA-4824-946C-924E6C0E5C4E}"/>
              </a:ext>
            </a:extLst>
          </p:cNvPr>
          <p:cNvSpPr txBox="1"/>
          <p:nvPr/>
        </p:nvSpPr>
        <p:spPr>
          <a:xfrm>
            <a:off x="7484476" y="3244334"/>
            <a:ext cx="311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Антитела у детей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9380BDD-DB48-435E-A5CC-123DA9EC37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069" t="11198" r="29721" b="32262"/>
          <a:stretch/>
        </p:blipFill>
        <p:spPr>
          <a:xfrm>
            <a:off x="445046" y="3719907"/>
            <a:ext cx="2635128" cy="1775195"/>
          </a:xfrm>
          <a:prstGeom prst="rect">
            <a:avLst/>
          </a:prstGeom>
        </p:spPr>
      </p:pic>
      <p:sp>
        <p:nvSpPr>
          <p:cNvPr id="20" name="Круг: прозрачная заливка 19">
            <a:extLst>
              <a:ext uri="{FF2B5EF4-FFF2-40B4-BE49-F238E27FC236}">
                <a16:creationId xmlns:a16="http://schemas.microsoft.com/office/drawing/2014/main" id="{D7E11892-F14D-43B3-88E3-15874756970D}"/>
              </a:ext>
            </a:extLst>
          </p:cNvPr>
          <p:cNvSpPr/>
          <p:nvPr/>
        </p:nvSpPr>
        <p:spPr>
          <a:xfrm>
            <a:off x="175532" y="673554"/>
            <a:ext cx="3306536" cy="4727121"/>
          </a:xfrm>
          <a:prstGeom prst="donut">
            <a:avLst>
              <a:gd name="adj" fmla="val 10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6" name="Объект 4">
            <a:extLst>
              <a:ext uri="{FF2B5EF4-FFF2-40B4-BE49-F238E27FC236}">
                <a16:creationId xmlns:a16="http://schemas.microsoft.com/office/drawing/2014/main" id="{8689D713-BDF3-47FB-8CA1-622FA76FCE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913" t="9179" r="30130" b="17771"/>
          <a:stretch/>
        </p:blipFill>
        <p:spPr>
          <a:xfrm>
            <a:off x="7443201" y="3697784"/>
            <a:ext cx="2577738" cy="22086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9B6B045-1094-4EDD-B899-D30E1AB412A2}"/>
              </a:ext>
            </a:extLst>
          </p:cNvPr>
          <p:cNvSpPr txBox="1"/>
          <p:nvPr/>
        </p:nvSpPr>
        <p:spPr>
          <a:xfrm>
            <a:off x="7572103" y="5830329"/>
            <a:ext cx="3714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8000"/>
                </a:solidFill>
                <a:latin typeface="Comic Sans MS" panose="030F0702030302020204" pitchFamily="66" charset="0"/>
              </a:rPr>
              <a:t>Доноры</a:t>
            </a:r>
            <a:r>
              <a:rPr lang="en-US" dirty="0">
                <a:solidFill>
                  <a:srgbClr val="008000"/>
                </a:solidFill>
                <a:latin typeface="Comic Sans MS" panose="030F0702030302020204" pitchFamily="66" charset="0"/>
              </a:rPr>
              <a:t> </a:t>
            </a:r>
            <a:r>
              <a:rPr lang="ru-RU" dirty="0">
                <a:solidFill>
                  <a:srgbClr val="008000"/>
                </a:solidFill>
                <a:latin typeface="Comic Sans MS" panose="030F0702030302020204" pitchFamily="66" charset="0"/>
              </a:rPr>
              <a:t>Италии, данные за 4 года, 18,5% всех антител имеют специфичность анти С</a:t>
            </a:r>
            <a:r>
              <a:rPr lang="en-US" dirty="0">
                <a:solidFill>
                  <a:srgbClr val="008000"/>
                </a:solidFill>
                <a:latin typeface="Comic Sans MS" panose="030F0702030302020204" pitchFamily="66" charset="0"/>
              </a:rPr>
              <a:t>w</a:t>
            </a:r>
            <a:endParaRPr lang="ru-RU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296572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B16A3F29-19FE-492C-AFB2-E1FAB5001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Тактика при выявлении слабых антигенов эритроцитов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B64A4E3F-94EE-4842-B721-3746A3807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76977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Наличие слабого антигена фиксируется в медицинской документации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При выборе компонентов крови подбирают эритроциты не содержащие антиген который ослаблен, </a:t>
            </a:r>
            <a:r>
              <a:rPr lang="ru-RU" sz="24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плазмасодержащие</a:t>
            </a:r>
            <a:r>
              <a:rPr lang="ru-RU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компоненты выбирают с учетом этого антигена.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Примеры: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Выявлен антиген А</a:t>
            </a:r>
            <a:r>
              <a:rPr lang="ru-RU" sz="2400" baseline="-25000" dirty="0"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,группа крови</a:t>
            </a:r>
            <a:r>
              <a:rPr lang="en-US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  <a:r>
              <a:rPr lang="ru-RU" sz="2400" baseline="-25000" dirty="0"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II</a:t>
            </a:r>
            <a:r>
              <a:rPr lang="ru-RU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). Для трансфузий используют отмытые от плазмы эритроциты </a:t>
            </a:r>
            <a:r>
              <a:rPr lang="en-US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O(I) </a:t>
            </a:r>
            <a:r>
              <a:rPr lang="ru-RU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группы, плазму</a:t>
            </a:r>
            <a:r>
              <a:rPr lang="en-US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A(II)</a:t>
            </a:r>
            <a:r>
              <a:rPr lang="ru-RU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группы,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Выявлен слабый антиген </a:t>
            </a:r>
            <a:r>
              <a:rPr lang="en-US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D</a:t>
            </a:r>
            <a:r>
              <a:rPr lang="ru-RU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. Для трансфузии используют </a:t>
            </a:r>
            <a:r>
              <a:rPr lang="en-US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D-</a:t>
            </a:r>
            <a:r>
              <a:rPr lang="ru-RU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отрицательные эритроциты, плазму </a:t>
            </a:r>
            <a:r>
              <a:rPr lang="en-US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D-</a:t>
            </a:r>
            <a:r>
              <a:rPr lang="ru-RU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отрицательную. Выбор компонентов проводится в соответствии с группой крови пациента.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24225776-5BDD-4595-9EAA-AB39760A4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Перечень проблем</a:t>
            </a:r>
          </a:p>
        </p:txBody>
      </p:sp>
      <p:sp>
        <p:nvSpPr>
          <p:cNvPr id="15363" name="Объект 2">
            <a:extLst>
              <a:ext uri="{FF2B5EF4-FFF2-40B4-BE49-F238E27FC236}">
                <a16:creationId xmlns:a16="http://schemas.microsoft.com/office/drawing/2014/main" id="{D96E1D5F-E19F-467C-80C0-BB1F28C1D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Проблемы строения антигенов(слабые антигены),</a:t>
            </a:r>
          </a:p>
          <a:p>
            <a:pPr eaLnBrk="1" hangingPunct="1"/>
            <a:r>
              <a:rPr lang="ru-RU" altLang="ru-RU" sz="2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Наличие двух популяций антигенов (химеры),</a:t>
            </a:r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Возрастные особенности выработки антител,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Проблемы протекания реакции агглютинации(неспецифические),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Специфичность  реактивов,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Редкие сочетания антигенов (фенотипы.)</a:t>
            </a:r>
          </a:p>
          <a:p>
            <a:pPr eaLnBrk="1" hangingPunct="1"/>
            <a:r>
              <a:rPr lang="ru-RU" alt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Выявление антиэритроцитарных антител</a:t>
            </a:r>
          </a:p>
        </p:txBody>
      </p:sp>
    </p:spTree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2079</Words>
  <Application>Microsoft Office PowerPoint</Application>
  <PresentationFormat>Широкоэкранный</PresentationFormat>
  <Paragraphs>319</Paragraphs>
  <Slides>62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62</vt:i4>
      </vt:variant>
    </vt:vector>
  </HeadingPairs>
  <TitlesOfParts>
    <vt:vector size="69" baseType="lpstr">
      <vt:lpstr>Arial</vt:lpstr>
      <vt:lpstr>Calibri</vt:lpstr>
      <vt:lpstr>Calibri Light</vt:lpstr>
      <vt:lpstr>Comic Sans MS</vt:lpstr>
      <vt:lpstr>Times New Roman</vt:lpstr>
      <vt:lpstr>Тема Office</vt:lpstr>
      <vt:lpstr>1_Тема Office</vt:lpstr>
      <vt:lpstr>Предотвращение посттрансфузионых осложнений  (Проблемы иммуногематологического обеспечения гемотрансфузий)</vt:lpstr>
      <vt:lpstr>Перечень проблем</vt:lpstr>
      <vt:lpstr>Перечень проблем</vt:lpstr>
      <vt:lpstr>Слабые реакции при выявлении антигенов эритроцитов</vt:lpstr>
      <vt:lpstr>Варианты антигенов эритроцитов системы АВ0</vt:lpstr>
      <vt:lpstr>Слабые реакции при выявлении антигенов эритроцитов</vt:lpstr>
      <vt:lpstr>Антитела анти - Cw</vt:lpstr>
      <vt:lpstr>Тактика при выявлении слабых антигенов эритроцитов</vt:lpstr>
      <vt:lpstr>Перечень проблем</vt:lpstr>
      <vt:lpstr>Виды реакций</vt:lpstr>
      <vt:lpstr>Тактика при выявлении химер</vt:lpstr>
      <vt:lpstr>Возможные решения при посттрансфузионных химерах и методы идентификации фенотипа</vt:lpstr>
      <vt:lpstr>Иммуногенность антигенов эритроцитов</vt:lpstr>
      <vt:lpstr>Выбор донора по фенотипу</vt:lpstr>
      <vt:lpstr>Девочка К. </vt:lpstr>
      <vt:lpstr>Фенотипирование родителей в данном случае оказалось не информативно.</vt:lpstr>
      <vt:lpstr>Сравнение фенотипа в динамике</vt:lpstr>
      <vt:lpstr>Мальчик Т.</vt:lpstr>
      <vt:lpstr>Перечень проблем</vt:lpstr>
      <vt:lpstr>Отсутствие естественных анти-А и анти-В антител у детей первых 4 месяцев жизни.</vt:lpstr>
      <vt:lpstr>Не стойкие антитела, исчезающие при комнатной температуре в течении 24 часов?</vt:lpstr>
      <vt:lpstr>Перечень проблем</vt:lpstr>
      <vt:lpstr>Групповая проба на плоскости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Положительный ферментный тест</vt:lpstr>
      <vt:lpstr>Данные о клинической значимости ферментных антител</vt:lpstr>
      <vt:lpstr>Гемотрансфузия при положительном ферментном тесте у ребенка с кишечной непроходимостью и течением сепсиса</vt:lpstr>
      <vt:lpstr>Оценка безопасности и эффективности трансфузии</vt:lpstr>
      <vt:lpstr>Панагглютинация при АИГА</vt:lpstr>
      <vt:lpstr>Проблемы, актуальные для гематологических пациентов</vt:lpstr>
      <vt:lpstr>Даратумумаб</vt:lpstr>
      <vt:lpstr>Презентация PowerPoint</vt:lpstr>
      <vt:lpstr>Перечень проблем</vt:lpstr>
      <vt:lpstr>Особенности диагностики</vt:lpstr>
      <vt:lpstr>Презентация PowerPoint</vt:lpstr>
      <vt:lpstr>Презентация PowerPoint</vt:lpstr>
      <vt:lpstr>Перечень проблем</vt:lpstr>
      <vt:lpstr>Редкие фенотипы</vt:lpstr>
      <vt:lpstr>Тактика при выявлении редких фенотипов</vt:lpstr>
      <vt:lpstr>Мальчик Ф. Скальпированная рана головы. </vt:lpstr>
      <vt:lpstr>Презентация PowerPoint</vt:lpstr>
      <vt:lpstr>Выявление антител</vt:lpstr>
      <vt:lpstr>Мальчик С. 3 мес. пилоростеноз</vt:lpstr>
      <vt:lpstr>Наследование редкого фенотипа</vt:lpstr>
      <vt:lpstr>Осложненное течение послеоперационного периода</vt:lpstr>
      <vt:lpstr>Вызван донор резерва с фенотипом CCddee</vt:lpstr>
      <vt:lpstr>Перечень проблем</vt:lpstr>
      <vt:lpstr>Выявление антиэритроцитарных антител</vt:lpstr>
      <vt:lpstr>Презентация PowerPoint</vt:lpstr>
      <vt:lpstr>Проведенный анализ</vt:lpstr>
      <vt:lpstr>Подбор</vt:lpstr>
      <vt:lpstr>Новое в приказе 1134н</vt:lpstr>
      <vt:lpstr>Новое в приказах 797 и 1134н</vt:lpstr>
      <vt:lpstr>Новое в приказах 797 и 1134н</vt:lpstr>
      <vt:lpstr>Химеры не учтены</vt:lpstr>
      <vt:lpstr>Иммуногенетика?</vt:lpstr>
      <vt:lpstr>Новое в приказе 1134н</vt:lpstr>
      <vt:lpstr>Нам нужен новый приказ по иммуносерологии?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Иммуногематологическое обеспечение педиатрических гемотрансфузий</dc:title>
  <dc:creator>Павлова Дана Евгеньевна</dc:creator>
  <cp:lastModifiedBy>Natalia Popova</cp:lastModifiedBy>
  <cp:revision>5</cp:revision>
  <dcterms:created xsi:type="dcterms:W3CDTF">2021-09-10T07:28:20Z</dcterms:created>
  <dcterms:modified xsi:type="dcterms:W3CDTF">2021-10-25T07:47:15Z</dcterms:modified>
</cp:coreProperties>
</file>