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28" r:id="rId2"/>
    <p:sldId id="404" r:id="rId3"/>
    <p:sldId id="405" r:id="rId4"/>
    <p:sldId id="407" r:id="rId5"/>
    <p:sldId id="406" r:id="rId6"/>
    <p:sldId id="289" r:id="rId7"/>
    <p:sldId id="291" r:id="rId8"/>
    <p:sldId id="441" r:id="rId9"/>
    <p:sldId id="347" r:id="rId10"/>
    <p:sldId id="440" r:id="rId11"/>
    <p:sldId id="413" r:id="rId12"/>
    <p:sldId id="414" r:id="rId13"/>
    <p:sldId id="421" r:id="rId14"/>
    <p:sldId id="355" r:id="rId15"/>
    <p:sldId id="353" r:id="rId16"/>
    <p:sldId id="262" r:id="rId17"/>
    <p:sldId id="258" r:id="rId18"/>
    <p:sldId id="257" r:id="rId19"/>
    <p:sldId id="366" r:id="rId20"/>
    <p:sldId id="348" r:id="rId21"/>
    <p:sldId id="263" r:id="rId22"/>
    <p:sldId id="260" r:id="rId23"/>
    <p:sldId id="261" r:id="rId24"/>
    <p:sldId id="283" r:id="rId25"/>
    <p:sldId id="330" r:id="rId26"/>
    <p:sldId id="329" r:id="rId27"/>
    <p:sldId id="267" r:id="rId28"/>
    <p:sldId id="442" r:id="rId29"/>
    <p:sldId id="431" r:id="rId30"/>
    <p:sldId id="435" r:id="rId31"/>
    <p:sldId id="432" r:id="rId32"/>
    <p:sldId id="333" r:id="rId33"/>
    <p:sldId id="434" r:id="rId34"/>
    <p:sldId id="335" r:id="rId35"/>
    <p:sldId id="336" r:id="rId36"/>
    <p:sldId id="337" r:id="rId37"/>
    <p:sldId id="340" r:id="rId38"/>
    <p:sldId id="341" r:id="rId39"/>
    <p:sldId id="443" r:id="rId40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E91B-75C7-4EB7-99A5-FF757216AD04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7586F-4111-44C1-8249-D267FFBFE0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9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8DDD9-9573-421B-B718-0B4A01C5E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74C7-0859-49BC-BA4B-FEA2306123A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92F9-DF3D-44F1-80F1-1784C5CDE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onde.ccdmd.qc.ca/media/image1024/55905.jpg">
            <a:extLst>
              <a:ext uri="{FF2B5EF4-FFF2-40B4-BE49-F238E27FC236}">
                <a16:creationId xmlns:a16="http://schemas.microsoft.com/office/drawing/2014/main" id="{3FE1F396-36A5-4130-9B0A-539AD8389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0"/>
            <a:ext cx="4587875" cy="37147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1AE38DD-4E64-43D8-BA3A-96D03AA1D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718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Применение генотипирования в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иммуногематологии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028BECE-DF1F-464A-ABD3-345A4F098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3143250"/>
            <a:ext cx="4572000" cy="371475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</a:rPr>
              <a:t>Минеева Н.В.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90000"/>
                  </a:schemeClr>
                </a:solidFill>
              </a:rPr>
              <a:t>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4633F8C-D530-4C0D-8FBF-77E98B0EE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7" y="26080"/>
            <a:ext cx="7772400" cy="8572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/>
              <a:t>Применение генотипирования</a:t>
            </a:r>
            <a:br>
              <a:rPr lang="ru-RU" altLang="ru-RU" sz="3200" b="1" dirty="0"/>
            </a:br>
            <a:r>
              <a:rPr lang="ru-RU" altLang="ru-RU" sz="3200" b="1" dirty="0"/>
              <a:t>при  выявлении антигенов эритроцитов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8F9627-E9C6-4812-A258-EE1328CFC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" y="1071563"/>
            <a:ext cx="9001125" cy="578643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Генотипирование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продукции, содержащей эритроциты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Доноров для обеспечения  трансфузий больным с множественными антителами, а также в сложно диагностических случаях выявления антигенов эритроцитов.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лаборатории: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невозможности серологического типирования из-за отсутствия реактивов.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дифференциальной диагностики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аллоантител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 противоречивых  случаев серологического типирования.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Трансфузиологический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сервис: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Генотипирование реципиентов после множественных трансфузий, а также больных с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аутоантителами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Пренатальное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типирование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 и плода для оценки риска ГБН и   необходимости введения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анти-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тромбоцитопении новорожденных.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264FF6-313C-4B89-9690-CD5AB5BB7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61"/>
            <a:ext cx="9144000" cy="61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EA20BA-DF95-47AF-A034-9EA5BFAE5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" y="0"/>
            <a:ext cx="90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A09991F2-1CEE-4E7C-A2B5-35577E2CB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357188"/>
            <a:ext cx="7772400" cy="1470025"/>
          </a:xfrm>
        </p:spPr>
        <p:txBody>
          <a:bodyPr/>
          <a:lstStyle/>
          <a:p>
            <a:pPr algn="l" eaLnBrk="1" hangingPunct="1"/>
            <a:r>
              <a:rPr lang="ru-RU" altLang="ru-RU" sz="4000"/>
              <a:t>Генотипирование  для  антигенов эритроцитов позволяет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E94D9B84-4268-412A-BC17-4FEE367B8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625" y="1714500"/>
            <a:ext cx="8358188" cy="471487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Выяснить фенотип клинически значимых антигенов эритроцитов</a:t>
            </a:r>
          </a:p>
          <a:p>
            <a:pPr algn="l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Определить наличие 32-34 антигенов эритроцитов</a:t>
            </a:r>
          </a:p>
          <a:p>
            <a:pPr algn="l" eaLnBrk="1" hangingPunct="1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Дает возможность  определить перечень антигенов к которым могут выработаться антитела (антиген у реципиента отсутствует), и к каким не могут выработаться (антиген у реципиента присутствует)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4C994AC-ABC0-4003-A447-85AD63D0D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7778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200" b="1" dirty="0"/>
              <a:t>Типирование  антигенов эритроцитов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35E5A76-ABED-4482-92C7-2DF01A30E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229600" cy="43208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 dirty="0"/>
              <a:t> </a:t>
            </a:r>
            <a:r>
              <a:rPr lang="ru-RU" altLang="ru-RU" b="1" i="1" dirty="0">
                <a:solidFill>
                  <a:srgbClr val="FF0000"/>
                </a:solidFill>
              </a:rPr>
              <a:t>Нидерланды: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 dirty="0"/>
              <a:t> </a:t>
            </a:r>
            <a:r>
              <a:rPr lang="ru-RU" altLang="ru-RU" b="1" i="1" dirty="0" err="1"/>
              <a:t>Генотипируют</a:t>
            </a:r>
            <a:r>
              <a:rPr lang="ru-RU" altLang="ru-RU" b="1" i="1" dirty="0"/>
              <a:t> 30% крови доноров по антигенам системы резус, К, </a:t>
            </a:r>
            <a:r>
              <a:rPr lang="ru-RU" altLang="ru-RU" b="1" i="1" dirty="0" err="1"/>
              <a:t>Даффи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Кидд</a:t>
            </a:r>
            <a:r>
              <a:rPr lang="ru-RU" altLang="ru-RU" b="1" i="1" dirty="0"/>
              <a:t> и </a:t>
            </a:r>
            <a:r>
              <a:rPr lang="ru-RU" altLang="ru-RU" b="1" i="1" dirty="0" err="1"/>
              <a:t>Ss</a:t>
            </a:r>
            <a:r>
              <a:rPr lang="ru-RU" altLang="ru-RU" b="1" i="1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i="1" dirty="0">
                <a:solidFill>
                  <a:srgbClr val="FF0000"/>
                </a:solidFill>
              </a:rPr>
              <a:t>В Канаде </a:t>
            </a:r>
            <a:r>
              <a:rPr lang="ru-RU" altLang="ru-RU" b="1" dirty="0" err="1"/>
              <a:t>генотипированы</a:t>
            </a:r>
            <a:r>
              <a:rPr lang="ru-RU" altLang="ru-RU" b="1" dirty="0"/>
              <a:t>  10555 образцов крови доноров.  </a:t>
            </a:r>
            <a:br>
              <a:rPr lang="ru-RU" altLang="ru-RU" b="1" dirty="0"/>
            </a:br>
            <a:r>
              <a:rPr lang="ru-RU" altLang="ru-RU" b="1" dirty="0"/>
              <a:t>База данных используется для подбора крови сенсибилизированным больным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dirty="0"/>
              <a:t>       </a:t>
            </a:r>
            <a:r>
              <a:rPr lang="en-US" altLang="ru-RU" dirty="0"/>
              <a:t>Vox.Sang.2009,97,61-68.</a:t>
            </a:r>
            <a:endParaRPr lang="ru-RU" alt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17B87AE-AA4F-4EEE-8A09-4C819CD67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589962" cy="4895850"/>
          </a:xfrm>
          <a:solidFill>
            <a:srgbClr val="F4F2AC"/>
          </a:solidFill>
        </p:spPr>
        <p:txBody>
          <a:bodyPr/>
          <a:lstStyle/>
          <a:p>
            <a:pPr eaLnBrk="1" hangingPunct="1"/>
            <a:r>
              <a:rPr lang="ru-RU" altLang="ru-RU" sz="4000" b="1" dirty="0"/>
              <a:t>В Канаде </a:t>
            </a:r>
            <a:r>
              <a:rPr lang="ru-RU" altLang="ru-RU" sz="4000" b="1" dirty="0" err="1"/>
              <a:t>генотипированы</a:t>
            </a:r>
            <a:r>
              <a:rPr lang="ru-RU" altLang="ru-RU" sz="4000" b="1" dirty="0"/>
              <a:t>  10555 образцов крови доноров.  </a:t>
            </a:r>
            <a:br>
              <a:rPr lang="ru-RU" altLang="ru-RU" sz="4000" b="1" dirty="0"/>
            </a:br>
            <a:r>
              <a:rPr lang="ru-RU" altLang="ru-RU" sz="4000" b="1" dirty="0"/>
              <a:t>База данных используется для подбора крови сенсибилизированным больным</a:t>
            </a:r>
            <a:br>
              <a:rPr lang="ru-RU" altLang="ru-RU" sz="3600" b="1" dirty="0"/>
            </a:br>
            <a:r>
              <a:rPr lang="en-US" altLang="ru-RU" sz="2400" dirty="0"/>
              <a:t>Vox.Sang.2009,97,61-68.</a:t>
            </a:r>
            <a:endParaRPr lang="ru-RU" alt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E1A20-8665-4BFC-9F85-932CE476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Генотипирование  антигена </a:t>
            </a:r>
            <a:r>
              <a:rPr lang="ru-RU" sz="4400" b="1" dirty="0"/>
              <a:t>D</a:t>
            </a:r>
            <a:endParaRPr lang="ru-RU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/>
              <a:t>При  рутинном исследовании резус-принадлежности крови   трудно отличить вариантные и слабые антигены D, так как реактивы анти-D могут выявлять, а могут и не выявлять указанные антигены.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>
            <a:extLst>
              <a:ext uri="{FF2B5EF4-FFF2-40B4-BE49-F238E27FC236}">
                <a16:creationId xmlns:a16="http://schemas.microsoft.com/office/drawing/2014/main" id="{E9E8AAB9-98FD-42D5-9EE4-B455EF654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221163"/>
            <a:ext cx="88931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Calibri" panose="020F0502020204030204" pitchFamily="34" charset="0"/>
              </a:rPr>
              <a:t>Иммунизация редкое явление, потому что более 90%  </a:t>
            </a:r>
            <a:r>
              <a:rPr lang="en-US" altLang="ru-RU" sz="2400">
                <a:latin typeface="Calibri" panose="020F0502020204030204" pitchFamily="34" charset="0"/>
              </a:rPr>
              <a:t>D </a:t>
            </a:r>
            <a:r>
              <a:rPr lang="ru-RU" altLang="ru-RU" sz="2400">
                <a:latin typeface="Calibri" panose="020F0502020204030204" pitchFamily="34" charset="0"/>
              </a:rPr>
              <a:t> слаб. являются типом 1,2,3 и не  вызывают выработку антител.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>
                <a:latin typeface="Calibri" panose="020F0502020204030204" pitchFamily="34" charset="0"/>
              </a:rPr>
              <a:t> Другие слабые </a:t>
            </a:r>
            <a:r>
              <a:rPr lang="en-US" altLang="ru-RU" sz="2400">
                <a:latin typeface="Calibri" panose="020F0502020204030204" pitchFamily="34" charset="0"/>
              </a:rPr>
              <a:t>D</a:t>
            </a:r>
            <a:r>
              <a:rPr lang="ru-RU" altLang="ru-RU" sz="2400">
                <a:latin typeface="Calibri" panose="020F0502020204030204" pitchFamily="34" charset="0"/>
              </a:rPr>
              <a:t>  ( тип 4,2- </a:t>
            </a:r>
            <a:r>
              <a:rPr lang="en-US" altLang="ru-RU" sz="2400">
                <a:latin typeface="Calibri" panose="020F0502020204030204" pitchFamily="34" charset="0"/>
              </a:rPr>
              <a:t>DAR</a:t>
            </a:r>
            <a:r>
              <a:rPr lang="ru-RU" altLang="ru-RU" sz="2400">
                <a:latin typeface="Calibri" panose="020F0502020204030204" pitchFamily="34" charset="0"/>
              </a:rPr>
              <a:t>  и тип 15) доноров могут привести к выработке анти-</a:t>
            </a:r>
            <a:r>
              <a:rPr lang="en-US" altLang="ru-RU" sz="2400">
                <a:latin typeface="Calibri" panose="020F0502020204030204" pitchFamily="34" charset="0"/>
              </a:rPr>
              <a:t>D</a:t>
            </a:r>
            <a:r>
              <a:rPr lang="ru-RU" altLang="ru-RU" sz="2400">
                <a:latin typeface="Calibri" panose="020F0502020204030204" pitchFamily="34" charset="0"/>
              </a:rPr>
              <a:t> у реципиентов после трансфузии, но они редко встречаются у доноров. </a:t>
            </a:r>
          </a:p>
        </p:txBody>
      </p:sp>
      <p:sp>
        <p:nvSpPr>
          <p:cNvPr id="4099" name="Прямоугольник 2">
            <a:extLst>
              <a:ext uri="{FF2B5EF4-FFF2-40B4-BE49-F238E27FC236}">
                <a16:creationId xmlns:a16="http://schemas.microsoft.com/office/drawing/2014/main" id="{6ED063C2-ED37-4E34-88D0-F641B5C9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28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Calibri" panose="020F0502020204030204" pitchFamily="34" charset="0"/>
              </a:rPr>
              <a:t>Иммуногенность </a:t>
            </a:r>
            <a:r>
              <a:rPr lang="en-US" altLang="ru-RU" sz="3200" b="1">
                <a:latin typeface="Calibri" panose="020F0502020204030204" pitchFamily="34" charset="0"/>
              </a:rPr>
              <a:t>D</a:t>
            </a:r>
            <a:r>
              <a:rPr lang="ru-RU" altLang="ru-RU" sz="3200" b="1">
                <a:latin typeface="Calibri" panose="020F0502020204030204" pitchFamily="34" charset="0"/>
              </a:rPr>
              <a:t> вариантных антигенов</a:t>
            </a:r>
          </a:p>
        </p:txBody>
      </p:sp>
      <p:sp>
        <p:nvSpPr>
          <p:cNvPr id="4100" name="Прямоугольник 3">
            <a:extLst>
              <a:ext uri="{FF2B5EF4-FFF2-40B4-BE49-F238E27FC236}">
                <a16:creationId xmlns:a16="http://schemas.microsoft.com/office/drawing/2014/main" id="{89D94166-7FC3-429C-8C63-46E5F125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1438"/>
            <a:ext cx="87137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Calibri" panose="020F0502020204030204" pitchFamily="34" charset="0"/>
              </a:rPr>
              <a:t>Вырабатывают ли реципиенты и беременные женщины, имеющие </a:t>
            </a:r>
            <a:r>
              <a:rPr lang="en-US" altLang="ru-RU" sz="2400">
                <a:latin typeface="Calibri" panose="020F0502020204030204" pitchFamily="34" charset="0"/>
              </a:rPr>
              <a:t>D</a:t>
            </a:r>
            <a:r>
              <a:rPr lang="ru-RU" altLang="ru-RU" sz="2400">
                <a:latin typeface="Calibri" panose="020F0502020204030204" pitchFamily="34" charset="0"/>
              </a:rPr>
              <a:t>-слабый, анти- </a:t>
            </a:r>
            <a:r>
              <a:rPr lang="en-US" altLang="ru-RU" sz="2400">
                <a:latin typeface="Calibri" panose="020F0502020204030204" pitchFamily="34" charset="0"/>
              </a:rPr>
              <a:t>D</a:t>
            </a:r>
            <a:r>
              <a:rPr lang="ru-RU" altLang="ru-RU" sz="2400">
                <a:latin typeface="Calibri" panose="020F0502020204030204" pitchFamily="34" charset="0"/>
              </a:rPr>
              <a:t> после трансфузии </a:t>
            </a:r>
            <a:r>
              <a:rPr lang="en-US" altLang="ru-RU" sz="2400">
                <a:latin typeface="Calibri" panose="020F0502020204030204" pitchFamily="34" charset="0"/>
              </a:rPr>
              <a:t>D </a:t>
            </a:r>
            <a:r>
              <a:rPr lang="ru-RU" altLang="ru-RU" sz="2400">
                <a:latin typeface="Calibri" panose="020F0502020204030204" pitchFamily="34" charset="0"/>
              </a:rPr>
              <a:t> положительных эритроцитов и как часто это происходит? </a:t>
            </a:r>
          </a:p>
          <a:p>
            <a:pPr eaLnBrk="1" hangingPunct="1"/>
            <a:r>
              <a:rPr lang="ru-RU" altLang="ru-RU" sz="2400">
                <a:latin typeface="Calibri" panose="020F0502020204030204" pitchFamily="34" charset="0"/>
              </a:rPr>
              <a:t>Могут ли эритроциты донора, имеющего слабый </a:t>
            </a:r>
            <a:r>
              <a:rPr lang="en-US" altLang="ru-RU" sz="2400">
                <a:latin typeface="Calibri" panose="020F0502020204030204" pitchFamily="34" charset="0"/>
              </a:rPr>
              <a:t>D </a:t>
            </a:r>
            <a:r>
              <a:rPr lang="ru-RU" altLang="ru-RU" sz="2400">
                <a:latin typeface="Calibri" panose="020F0502020204030204" pitchFamily="34" charset="0"/>
              </a:rPr>
              <a:t> антиген, но маркированные как </a:t>
            </a:r>
            <a:r>
              <a:rPr lang="en-US" altLang="ru-RU" sz="2400">
                <a:latin typeface="Calibri" panose="020F0502020204030204" pitchFamily="34" charset="0"/>
              </a:rPr>
              <a:t>D</a:t>
            </a:r>
            <a:r>
              <a:rPr lang="ru-RU" altLang="ru-RU" sz="2400">
                <a:latin typeface="Calibri" panose="020F0502020204030204" pitchFamily="34" charset="0"/>
              </a:rPr>
              <a:t> отриц., вызвать выработку анти-</a:t>
            </a:r>
            <a:r>
              <a:rPr lang="en-US" altLang="ru-RU" sz="2400">
                <a:latin typeface="Calibri" panose="020F0502020204030204" pitchFamily="34" charset="0"/>
              </a:rPr>
              <a:t>D </a:t>
            </a:r>
            <a:r>
              <a:rPr lang="ru-RU" altLang="ru-RU" sz="2400">
                <a:latin typeface="Calibri" panose="020F0502020204030204" pitchFamily="34" charset="0"/>
              </a:rPr>
              <a:t>антител при трансфузии </a:t>
            </a:r>
            <a:r>
              <a:rPr lang="en-US" altLang="ru-RU" sz="2400">
                <a:latin typeface="Calibri" panose="020F0502020204030204" pitchFamily="34" charset="0"/>
              </a:rPr>
              <a:t>D </a:t>
            </a:r>
            <a:r>
              <a:rPr lang="ru-RU" altLang="ru-RU" sz="2400">
                <a:latin typeface="Calibri" panose="020F0502020204030204" pitchFamily="34" charset="0"/>
              </a:rPr>
              <a:t>отриц. реципиенту?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H-ге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00125"/>
            <a:ext cx="8105775" cy="5133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C20C10D-0D8F-4D95-BE0C-7B4AA19F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Формирование вариантных антигенов </a:t>
            </a:r>
            <a:r>
              <a:rPr lang="en-US" sz="4000"/>
              <a:t>D</a:t>
            </a:r>
            <a:endParaRPr lang="ru-RU" sz="4000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1BF872B8-14A8-4B95-8B8D-13BC662C154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a copy">
            <a:extLst>
              <a:ext uri="{FF2B5EF4-FFF2-40B4-BE49-F238E27FC236}">
                <a16:creationId xmlns:a16="http://schemas.microsoft.com/office/drawing/2014/main" id="{7ACB4EED-ACF8-48F2-A362-627FC654F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275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>
            <a:extLst>
              <a:ext uri="{FF2B5EF4-FFF2-40B4-BE49-F238E27FC236}">
                <a16:creationId xmlns:a16="http://schemas.microsoft.com/office/drawing/2014/main" id="{FAE537E5-257B-4582-B105-5B70C35B6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96" y="404664"/>
            <a:ext cx="5832475" cy="230832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CC3300"/>
                </a:solidFill>
                <a:latin typeface="Calibri" panose="020F0502020204030204" pitchFamily="34" charset="0"/>
              </a:rPr>
              <a:t>330</a:t>
            </a:r>
            <a:r>
              <a:rPr lang="ru-RU" altLang="ru-RU" sz="3600" b="1" dirty="0">
                <a:latin typeface="Calibri" panose="020F0502020204030204" pitchFamily="34" charset="0"/>
              </a:rPr>
              <a:t>  антигенов </a:t>
            </a:r>
            <a:r>
              <a:rPr lang="ru-RU" altLang="ru-RU" sz="3600" b="1" dirty="0" err="1">
                <a:latin typeface="Calibri" panose="020F0502020204030204" pitchFamily="34" charset="0"/>
              </a:rPr>
              <a:t>эритроцитовсистематизированы</a:t>
            </a:r>
            <a:r>
              <a:rPr lang="ru-RU" altLang="ru-RU" sz="3600" b="1" dirty="0">
                <a:latin typeface="Calibri" panose="020F0502020204030204" pitchFamily="34" charset="0"/>
              </a:rPr>
              <a:t>  в 4</a:t>
            </a:r>
            <a:r>
              <a:rPr lang="ru-RU" altLang="ru-RU" sz="3600" b="1" dirty="0">
                <a:solidFill>
                  <a:srgbClr val="800000"/>
                </a:solidFill>
                <a:latin typeface="Calibri" panose="020F0502020204030204" pitchFamily="34" charset="0"/>
              </a:rPr>
              <a:t>3</a:t>
            </a:r>
            <a:r>
              <a:rPr lang="ru-RU" altLang="ru-RU" sz="3600" b="1" dirty="0">
                <a:latin typeface="Calibri" panose="020F0502020204030204" pitchFamily="34" charset="0"/>
              </a:rPr>
              <a:t> системы антигенов эритроцитов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1CEB7372-5605-4E73-8072-93FA592E5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1" y="3246438"/>
            <a:ext cx="8497887" cy="2566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alibri" pitchFamily="34" charset="0"/>
                <a:cs typeface="+mn-cs"/>
              </a:rPr>
              <a:t>ДЛЯ </a:t>
            </a:r>
            <a:r>
              <a:rPr lang="ru-RU" sz="3200" b="1" dirty="0">
                <a:solidFill>
                  <a:srgbClr val="800000"/>
                </a:solidFill>
                <a:latin typeface="+mn-lt"/>
                <a:cs typeface="+mn-cs"/>
              </a:rPr>
              <a:t>33</a:t>
            </a:r>
            <a:r>
              <a:rPr lang="ru-RU" sz="2800" b="1" dirty="0">
                <a:latin typeface="Calibri" pitchFamily="34" charset="0"/>
                <a:cs typeface="+mn-cs"/>
              </a:rPr>
              <a:t> АНТИГЕНОВ НЕ ОПРЕДЕЛЕНА ПРИНАДЛЕЖНОСТЬ К КАКОЙ-ЛИБО СИСТЕМЕ: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alibri" pitchFamily="34" charset="0"/>
              </a:rPr>
              <a:t>14 антигенов –коллекция 200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alibri" pitchFamily="34" charset="0"/>
                <a:cs typeface="+mn-cs"/>
              </a:rPr>
              <a:t> 14 антигенов редкой встречаемости –</a:t>
            </a:r>
            <a:r>
              <a:rPr lang="ru-RU" sz="2800" b="1" dirty="0">
                <a:latin typeface="Calibri" pitchFamily="34" charset="0"/>
              </a:rPr>
              <a:t>серия700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alibri" pitchFamily="34" charset="0"/>
                <a:cs typeface="+mn-cs"/>
              </a:rPr>
              <a:t>3 антигена </a:t>
            </a:r>
            <a:r>
              <a:rPr lang="ru-RU" sz="2800" b="1" dirty="0">
                <a:latin typeface="Calibri" pitchFamily="34" charset="0"/>
              </a:rPr>
              <a:t>часто встречающиеся – серия 900</a:t>
            </a:r>
            <a:endParaRPr lang="ru-RU" sz="2800" b="1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Гибридные гены, кодирующие</a:t>
            </a:r>
            <a:br>
              <a:rPr lang="ru-RU" dirty="0"/>
            </a:br>
            <a:r>
              <a:rPr lang="ru-RU" dirty="0"/>
              <a:t> </a:t>
            </a:r>
            <a:r>
              <a:rPr lang="en-US" dirty="0"/>
              <a:t>D partial </a:t>
            </a:r>
            <a:r>
              <a:rPr lang="ru-RU" dirty="0"/>
              <a:t>антиген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B1F27D-42EC-464C-A8A6-F3D2B4AF0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088959" cy="456937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2271A-2BF1-4AA8-B8EC-83903B2CF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8864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Частота встречаемости </a:t>
            </a:r>
            <a:r>
              <a:rPr lang="en-US" b="1" dirty="0"/>
              <a:t>D</a:t>
            </a:r>
            <a:r>
              <a:rPr lang="ru-RU" b="1" dirty="0"/>
              <a:t> вариантов</a:t>
            </a:r>
            <a:br>
              <a:rPr lang="ru-RU" b="1" dirty="0"/>
            </a:br>
            <a:r>
              <a:rPr lang="ru-RU" b="1" dirty="0"/>
              <a:t>в Германии </a:t>
            </a:r>
            <a:r>
              <a:rPr lang="ru-RU" dirty="0"/>
              <a:t>( </a:t>
            </a:r>
            <a:r>
              <a:rPr lang="en-US" dirty="0" err="1"/>
              <a:t>Transf.Med</a:t>
            </a:r>
            <a:r>
              <a:rPr lang="en-US" dirty="0"/>
              <a:t>. Rev 2008)</a:t>
            </a:r>
            <a:r>
              <a:rPr lang="ru-RU" dirty="0"/>
              <a:t> 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8ADF6810-1980-4019-93F0-660EE9764D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063" y="1428750"/>
          <a:ext cx="8229600" cy="508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00">
                <a:tc>
                  <a:txBody>
                    <a:bodyPr/>
                    <a:lstStyle/>
                    <a:p>
                      <a:r>
                        <a:rPr lang="ru-RU" sz="1800" dirty="0"/>
                        <a:t>Тип </a:t>
                      </a:r>
                      <a:r>
                        <a:rPr lang="en-US" sz="1800" dirty="0"/>
                        <a:t>D</a:t>
                      </a:r>
                      <a:r>
                        <a:rPr lang="ru-RU" sz="1800" dirty="0"/>
                        <a:t> вариантного 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Частота  встречаемости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Гаплотип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Rh</a:t>
                      </a:r>
                      <a:r>
                        <a:rPr lang="ru-RU" sz="1800" dirty="0"/>
                        <a:t> донора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RhIg</a:t>
                      </a:r>
                      <a:r>
                        <a:rPr lang="ru-RU" sz="1800" dirty="0"/>
                        <a:t>  при беременности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0.29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Нет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0.017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Нет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0.0219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Нет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4.0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0.014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Нет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4.1.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0.023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нет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4.2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Редко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5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0,0035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11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0,0009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15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Редко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19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0.067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20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0.024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cDE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94">
                <a:tc>
                  <a:txBody>
                    <a:bodyPr/>
                    <a:lstStyle/>
                    <a:p>
                      <a:r>
                        <a:rPr lang="ru-RU" sz="1800" dirty="0"/>
                        <a:t>Другие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редко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вариабельный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+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14194"/>
              </p:ext>
            </p:extLst>
          </p:nvPr>
        </p:nvGraphicFramePr>
        <p:xfrm>
          <a:off x="467545" y="0"/>
          <a:ext cx="8390706" cy="6715125"/>
        </p:xfrm>
        <a:graphic>
          <a:graphicData uri="http://schemas.openxmlformats.org/drawingml/2006/table">
            <a:tbl>
              <a:tblPr/>
              <a:tblGrid>
                <a:gridCol w="839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Нормально выраженный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 эритроцитах присутствуют все эпитопы (большинство индивидов). Антигенных детерминант много.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ВАРИАНТЫ: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слабый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(weak):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сниженное количество антигенных детерминант.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частичный (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partial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):</a:t>
                      </a:r>
                      <a:endParaRPr kumimoji="0" 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691680" y="4519564"/>
            <a:ext cx="680653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b="1" dirty="0" err="1">
                <a:latin typeface="Calibri" pitchFamily="34" charset="0"/>
                <a:cs typeface="Times New Roman" pitchFamily="18" charset="0"/>
              </a:rPr>
              <a:t>количество</a:t>
            </a:r>
            <a:r>
              <a:rPr lang="en-US" sz="28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libri" pitchFamily="34" charset="0"/>
                <a:cs typeface="Times New Roman" pitchFamily="18" charset="0"/>
              </a:rPr>
              <a:t>антигенных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libri" pitchFamily="34" charset="0"/>
                <a:cs typeface="Times New Roman" pitchFamily="18" charset="0"/>
              </a:rPr>
              <a:t>детерминант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libri" pitchFamily="34" charset="0"/>
                <a:cs typeface="Times New Roman" pitchFamily="18" charset="0"/>
              </a:rPr>
              <a:t>не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libri" pitchFamily="34" charset="0"/>
                <a:cs typeface="Times New Roman" pitchFamily="18" charset="0"/>
              </a:rPr>
              <a:t>снижено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Calibri" pitchFamily="34" charset="0"/>
                <a:cs typeface="Times New Roman" pitchFamily="18" charset="0"/>
              </a:rPr>
              <a:t>отличаются</a:t>
            </a:r>
            <a:r>
              <a:rPr lang="en-US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libri" pitchFamily="34" charset="0"/>
                <a:cs typeface="Times New Roman" pitchFamily="18" charset="0"/>
              </a:rPr>
              <a:t>качественно</a:t>
            </a:r>
            <a:r>
              <a:rPr lang="ru-RU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Антиген  </a:t>
            </a:r>
            <a:r>
              <a:rPr lang="en-US" b="1" dirty="0"/>
              <a:t>D</a:t>
            </a:r>
            <a:endParaRPr lang="ru-RU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/>
              <a:t>2</a:t>
            </a:r>
            <a:r>
              <a:rPr lang="ru-RU" b="1" i="1" dirty="0"/>
              <a:t>80</a:t>
            </a:r>
            <a:r>
              <a:rPr b="1" i="1" dirty="0"/>
              <a:t> </a:t>
            </a:r>
            <a:r>
              <a:rPr lang="ru-RU" b="1" i="1" dirty="0"/>
              <a:t>разновидностей антигена</a:t>
            </a:r>
            <a:r>
              <a:rPr b="1" i="1" dirty="0"/>
              <a:t> D</a:t>
            </a:r>
            <a:r>
              <a:rPr lang="ru-RU" b="1" i="1" dirty="0"/>
              <a:t>.</a:t>
            </a:r>
            <a:endParaRPr b="1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В том числе более 20</a:t>
            </a:r>
            <a:r>
              <a:rPr lang="en-US" b="1" i="1" dirty="0"/>
              <a:t>0</a:t>
            </a:r>
            <a:r>
              <a:rPr b="1" i="1" dirty="0"/>
              <a:t> </a:t>
            </a:r>
            <a:r>
              <a:rPr lang="ru-RU" b="1" i="1" dirty="0"/>
              <a:t>разновидностей антигена </a:t>
            </a:r>
            <a:r>
              <a:rPr b="1" i="1" dirty="0"/>
              <a:t>D </a:t>
            </a:r>
            <a:r>
              <a:rPr lang="ru-RU" b="1" i="1" dirty="0"/>
              <a:t>слаб</a:t>
            </a:r>
            <a:r>
              <a:rPr b="1" i="1" dirty="0"/>
              <a:t> </a:t>
            </a:r>
            <a:r>
              <a:rPr lang="ru-RU" b="1" i="1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Важно как часто они встречаются по сравнению с нормально выраженным антигеном </a:t>
            </a:r>
            <a:r>
              <a:rPr b="1" i="1" dirty="0"/>
              <a:t>D</a:t>
            </a:r>
            <a:r>
              <a:rPr lang="ru-RU" b="1" i="1" dirty="0"/>
              <a:t> и их иммуногенность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В Европейской популяции – 0,2-1%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/>
              <a:t>В России?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Системы  для генотипирования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spcBef>
                <a:spcPts val="600"/>
              </a:spcBef>
            </a:pPr>
            <a:r>
              <a:rPr lang="en-US" b="1" dirty="0" err="1"/>
              <a:t>Inno</a:t>
            </a:r>
            <a:r>
              <a:rPr lang="en-US" b="1" dirty="0"/>
              <a:t>-Train </a:t>
            </a:r>
            <a:r>
              <a:rPr lang="en-US" b="1" dirty="0" err="1"/>
              <a:t>Diagnostik</a:t>
            </a:r>
            <a:r>
              <a:rPr lang="en-US" b="1" dirty="0"/>
              <a:t> GmbH, Germany</a:t>
            </a:r>
            <a:endParaRPr lang="sv-SE" b="1" dirty="0"/>
          </a:p>
          <a:p>
            <a:pPr lvl="0">
              <a:spcBef>
                <a:spcPts val="600"/>
              </a:spcBef>
            </a:pPr>
            <a:r>
              <a:rPr lang="en-US" b="1" dirty="0"/>
              <a:t>BAG Diagnostics, Germany</a:t>
            </a:r>
            <a:endParaRPr lang="sv-SE" b="1" dirty="0"/>
          </a:p>
          <a:p>
            <a:pPr lvl="0">
              <a:spcBef>
                <a:spcPts val="600"/>
              </a:spcBef>
            </a:pPr>
            <a:r>
              <a:rPr lang="en-US" b="1" dirty="0" err="1"/>
              <a:t>Axo</a:t>
            </a:r>
            <a:r>
              <a:rPr lang="en-US" b="1" dirty="0"/>
              <a:t> Science, France</a:t>
            </a:r>
            <a:endParaRPr lang="sv-SE" b="1" dirty="0"/>
          </a:p>
          <a:p>
            <a:pPr lvl="0">
              <a:spcBef>
                <a:spcPts val="600"/>
              </a:spcBef>
            </a:pPr>
            <a:r>
              <a:rPr lang="en-US" b="1" dirty="0" err="1"/>
              <a:t>ImmucorGamma</a:t>
            </a:r>
            <a:r>
              <a:rPr lang="en-US" b="1" dirty="0"/>
              <a:t>/</a:t>
            </a:r>
            <a:r>
              <a:rPr lang="en-US" b="1" dirty="0" err="1"/>
              <a:t>BioArray</a:t>
            </a:r>
            <a:r>
              <a:rPr lang="en-US" b="1" dirty="0"/>
              <a:t> Systems, USA</a:t>
            </a:r>
            <a:endParaRPr lang="sv-SE" b="1" dirty="0"/>
          </a:p>
          <a:p>
            <a:pPr lvl="0">
              <a:spcBef>
                <a:spcPts val="600"/>
              </a:spcBef>
            </a:pPr>
            <a:r>
              <a:rPr lang="en-US" b="1" dirty="0" err="1"/>
              <a:t>Grifols</a:t>
            </a:r>
            <a:r>
              <a:rPr lang="en-US" b="1" dirty="0"/>
              <a:t>/</a:t>
            </a:r>
            <a:r>
              <a:rPr lang="en-US" b="1" dirty="0" err="1"/>
              <a:t>Progenika</a:t>
            </a:r>
            <a:r>
              <a:rPr lang="en-US" b="1" dirty="0"/>
              <a:t>, Spain</a:t>
            </a:r>
            <a:endParaRPr lang="sv-SE" b="1" dirty="0"/>
          </a:p>
          <a:p>
            <a:pPr lvl="0">
              <a:spcBef>
                <a:spcPts val="600"/>
              </a:spcBef>
            </a:pPr>
            <a:r>
              <a:rPr lang="en-US" b="1" dirty="0" err="1"/>
              <a:t>Agena</a:t>
            </a:r>
            <a:r>
              <a:rPr lang="en-US" b="1" dirty="0"/>
              <a:t>, USA/Germany</a:t>
            </a:r>
            <a:endParaRPr lang="sv-SE" b="1" dirty="0"/>
          </a:p>
          <a:p>
            <a:pPr lvl="0">
              <a:spcBef>
                <a:spcPts val="600"/>
              </a:spcBef>
            </a:pPr>
            <a:r>
              <a:rPr lang="en-US" b="1" dirty="0"/>
              <a:t>Life Technologies Open Array, USA</a:t>
            </a:r>
            <a:endParaRPr lang="sv-SE" b="1" dirty="0"/>
          </a:p>
          <a:p>
            <a:pPr lvl="0">
              <a:spcBef>
                <a:spcPts val="600"/>
              </a:spcBef>
            </a:pPr>
            <a:r>
              <a:rPr lang="en-US" b="1" dirty="0"/>
              <a:t>Beckman Coulter/</a:t>
            </a:r>
            <a:r>
              <a:rPr lang="en-US" b="1" dirty="0" err="1"/>
              <a:t>GenomeLab</a:t>
            </a:r>
            <a:r>
              <a:rPr lang="en-US" b="1" dirty="0"/>
              <a:t> SNP stream, USA</a:t>
            </a:r>
            <a:endParaRPr lang="sv-SE" b="1" dirty="0"/>
          </a:p>
          <a:p>
            <a:r>
              <a:rPr lang="ru-RU" b="1" dirty="0"/>
              <a:t>И т.д.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F:\Лаб.изосерологии\Определение вариантов антигенов эритроцит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775" y="-458788"/>
            <a:ext cx="12025313" cy="960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 noGrp="1"/>
          </p:cNvSpPr>
          <p:nvPr>
            <p:ph type="title"/>
          </p:nvPr>
        </p:nvSpPr>
        <p:spPr>
          <a:solidFill>
            <a:srgbClr val="8EB4E3"/>
          </a:solidFill>
        </p:spPr>
        <p:txBody>
          <a:bodyPr/>
          <a:lstStyle/>
          <a:p>
            <a:pPr eaLnBrk="1"/>
            <a:r>
              <a:rPr lang="en-US">
                <a:latin typeface="Calibri" pitchFamily="34" charset="0"/>
              </a:rPr>
              <a:t>FluVista Inno</a:t>
            </a:r>
            <a:r>
              <a:rPr>
                <a:latin typeface="Calibri" pitchFamily="34" charset="0"/>
              </a:rPr>
              <a:t>-</a:t>
            </a:r>
            <a:r>
              <a:rPr lang="en-US">
                <a:latin typeface="Calibri" pitchFamily="34" charset="0"/>
              </a:rPr>
              <a:t>train </a:t>
            </a:r>
            <a:endParaRPr>
              <a:latin typeface="Calibri" pitchFamily="34" charset="0"/>
            </a:endParaRPr>
          </a:p>
        </p:txBody>
      </p:sp>
      <p:sp>
        <p:nvSpPr>
          <p:cNvPr id="512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  <a:solidFill>
            <a:srgbClr val="DCE6F2"/>
          </a:solidFill>
        </p:spPr>
        <p:txBody>
          <a:bodyPr/>
          <a:lstStyle/>
          <a:p>
            <a:pPr eaLnBrk="1"/>
            <a:r>
              <a:rPr lang="en-US" b="1">
                <a:latin typeface="Calibri" pitchFamily="34" charset="0"/>
              </a:rPr>
              <a:t>Inno</a:t>
            </a:r>
            <a:r>
              <a:rPr b="1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train RBC</a:t>
            </a:r>
            <a:r>
              <a:rPr b="1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FluoGene vERYfy</a:t>
            </a:r>
            <a:r>
              <a:rPr b="1">
                <a:latin typeface="Calibri" pitchFamily="34" charset="0"/>
              </a:rPr>
              <a:t>:  </a:t>
            </a:r>
            <a:r>
              <a:rPr lang="en-US" b="1">
                <a:latin typeface="Calibri" pitchFamily="34" charset="0"/>
              </a:rPr>
              <a:t>D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C</a:t>
            </a:r>
            <a:r>
              <a:rPr b="1">
                <a:latin typeface="Calibri" pitchFamily="34" charset="0"/>
              </a:rPr>
              <a:t>+, С</a:t>
            </a:r>
            <a:r>
              <a:rPr lang="en-US" b="1" baseline="30000">
                <a:latin typeface="Calibri" pitchFamily="34" charset="0"/>
              </a:rPr>
              <a:t>w</a:t>
            </a:r>
            <a:r>
              <a:rPr b="1">
                <a:latin typeface="Calibri" pitchFamily="34" charset="0"/>
              </a:rPr>
              <a:t>-, </a:t>
            </a:r>
            <a:r>
              <a:rPr lang="en-US" b="1">
                <a:latin typeface="Calibri" pitchFamily="34" charset="0"/>
              </a:rPr>
              <a:t>E</a:t>
            </a:r>
            <a:r>
              <a:rPr b="1">
                <a:latin typeface="Calibri" pitchFamily="34" charset="0"/>
              </a:rPr>
              <a:t>-, </a:t>
            </a:r>
            <a:r>
              <a:rPr lang="en-US" b="1">
                <a:latin typeface="Calibri" pitchFamily="34" charset="0"/>
              </a:rPr>
              <a:t>c</a:t>
            </a:r>
            <a:r>
              <a:rPr b="1">
                <a:latin typeface="Calibri" pitchFamily="34" charset="0"/>
              </a:rPr>
              <a:t>-, </a:t>
            </a:r>
            <a:r>
              <a:rPr lang="en-US" b="1">
                <a:latin typeface="Calibri" pitchFamily="34" charset="0"/>
              </a:rPr>
              <a:t>e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K</a:t>
            </a:r>
            <a:r>
              <a:rPr b="1">
                <a:latin typeface="Calibri" pitchFamily="34" charset="0"/>
              </a:rPr>
              <a:t>-, </a:t>
            </a:r>
            <a:r>
              <a:rPr lang="en-US" b="1">
                <a:latin typeface="Calibri" pitchFamily="34" charset="0"/>
              </a:rPr>
              <a:t>k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Jk</a:t>
            </a:r>
            <a:r>
              <a:rPr lang="en-US" b="1" baseline="30000">
                <a:latin typeface="Calibri" pitchFamily="34" charset="0"/>
              </a:rPr>
              <a:t>a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Jk</a:t>
            </a:r>
            <a:r>
              <a:rPr lang="en-US" b="1" baseline="30000">
                <a:latin typeface="Calibri" pitchFamily="34" charset="0"/>
              </a:rPr>
              <a:t>b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Fy</a:t>
            </a:r>
            <a:r>
              <a:rPr lang="en-US" b="1" baseline="30000">
                <a:latin typeface="Calibri" pitchFamily="34" charset="0"/>
              </a:rPr>
              <a:t>a</a:t>
            </a:r>
            <a:r>
              <a:rPr b="1">
                <a:latin typeface="Calibri" pitchFamily="34" charset="0"/>
              </a:rPr>
              <a:t>-, </a:t>
            </a:r>
            <a:r>
              <a:rPr lang="en-US" b="1">
                <a:latin typeface="Calibri" pitchFamily="34" charset="0"/>
              </a:rPr>
              <a:t>Fy</a:t>
            </a:r>
            <a:r>
              <a:rPr lang="en-US" b="1" baseline="30000">
                <a:latin typeface="Calibri" pitchFamily="34" charset="0"/>
              </a:rPr>
              <a:t>b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M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N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S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s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Do</a:t>
            </a:r>
            <a:r>
              <a:rPr lang="en-US" b="1" baseline="30000">
                <a:latin typeface="Calibri" pitchFamily="34" charset="0"/>
              </a:rPr>
              <a:t>a</a:t>
            </a:r>
            <a:r>
              <a:rPr b="1">
                <a:latin typeface="Calibri" pitchFamily="34" charset="0"/>
              </a:rPr>
              <a:t>+, </a:t>
            </a:r>
            <a:r>
              <a:rPr lang="en-US" b="1">
                <a:latin typeface="Calibri" pitchFamily="34" charset="0"/>
              </a:rPr>
              <a:t>Do</a:t>
            </a:r>
            <a:r>
              <a:rPr lang="en-US" b="1" baseline="30000">
                <a:latin typeface="Calibri" pitchFamily="34" charset="0"/>
              </a:rPr>
              <a:t>b</a:t>
            </a:r>
            <a:r>
              <a:rPr b="1">
                <a:latin typeface="Calibri" pitchFamily="34" charset="0"/>
              </a:rPr>
              <a:t>+.</a:t>
            </a:r>
          </a:p>
          <a:p>
            <a:pPr eaLnBrk="1"/>
            <a:r>
              <a:rPr b="1">
                <a:latin typeface="Calibri" pitchFamily="34" charset="0"/>
              </a:rPr>
              <a:t>Типирование ПЦР, </a:t>
            </a:r>
            <a:r>
              <a:rPr lang="en-US" b="1">
                <a:latin typeface="Calibri" pitchFamily="34" charset="0"/>
              </a:rPr>
              <a:t>Inno</a:t>
            </a:r>
            <a:r>
              <a:rPr b="1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train RBC</a:t>
            </a:r>
            <a:r>
              <a:rPr b="1">
                <a:latin typeface="Calibri" pitchFamily="34" charset="0"/>
              </a:rPr>
              <a:t>-</a:t>
            </a:r>
            <a:r>
              <a:rPr lang="en-US" b="1">
                <a:latin typeface="Calibri" pitchFamily="34" charset="0"/>
              </a:rPr>
              <a:t>Gene D weak</a:t>
            </a:r>
            <a:r>
              <a:rPr b="1">
                <a:latin typeface="Calibri" pitchFamily="34" charset="0"/>
              </a:rPr>
              <a:t>/</a:t>
            </a:r>
            <a:r>
              <a:rPr lang="en-US" b="1">
                <a:latin typeface="Calibri" pitchFamily="34" charset="0"/>
              </a:rPr>
              <a:t>variant</a:t>
            </a:r>
            <a:endParaRPr b="1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512888"/>
          </a:xfrm>
        </p:spPr>
        <p:txBody>
          <a:bodyPr>
            <a:normAutofit fontScale="90000"/>
          </a:bodyPr>
          <a:lstStyle/>
          <a:p>
            <a:r>
              <a:rPr lang="ru-RU" sz="4000" b="1"/>
              <a:t>Генотипирование </a:t>
            </a:r>
            <a:br>
              <a:rPr lang="ru-RU" sz="4000" b="1"/>
            </a:br>
            <a:r>
              <a:rPr lang="ru-RU" sz="4000" b="1"/>
              <a:t>(</a:t>
            </a:r>
            <a:r>
              <a:rPr lang="en-US" sz="4000" b="1"/>
              <a:t>Inno-Train </a:t>
            </a:r>
            <a:r>
              <a:rPr lang="ru-RU" sz="4000" b="1"/>
              <a:t>Германия)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16410" name="TextBox 4"/>
          <p:cNvSpPr txBox="1">
            <a:spLocks noChangeArrowheads="1"/>
          </p:cNvSpPr>
          <p:nvPr/>
        </p:nvSpPr>
        <p:spPr bwMode="auto">
          <a:xfrm>
            <a:off x="827584" y="1600200"/>
            <a:ext cx="7776864" cy="430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Беременных – расхождения в результатах исследований</a:t>
            </a:r>
            <a:r>
              <a:rPr lang="en-US" sz="3200" b="1" dirty="0"/>
              <a:t>.</a:t>
            </a:r>
            <a:endParaRPr lang="ru-RU" sz="3200" b="1" dirty="0"/>
          </a:p>
          <a:p>
            <a:r>
              <a:rPr lang="ru-RU" sz="3200" b="1" dirty="0"/>
              <a:t> Больных с двойными популяциями –более 130 человек</a:t>
            </a:r>
            <a:r>
              <a:rPr lang="en-US" sz="3200" b="1" dirty="0"/>
              <a:t>.</a:t>
            </a:r>
          </a:p>
          <a:p>
            <a:r>
              <a:rPr lang="ru-RU" sz="3200" b="1" dirty="0"/>
              <a:t>Пациентов  со слабо выраженным </a:t>
            </a:r>
            <a:r>
              <a:rPr lang="en-US" sz="3200" b="1" dirty="0"/>
              <a:t>D</a:t>
            </a:r>
            <a:r>
              <a:rPr lang="ru-RU" sz="3200" b="1" dirty="0"/>
              <a:t> или расхождением в результатах  исследований- 80 человек</a:t>
            </a:r>
            <a:r>
              <a:rPr lang="en-US" sz="3200" b="1" dirty="0"/>
              <a:t>.</a:t>
            </a:r>
            <a:endParaRPr lang="ru-RU" sz="3200" b="1" dirty="0"/>
          </a:p>
          <a:p>
            <a:endParaRPr lang="ru-RU" sz="32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E366F-C94B-4B5C-9254-80E0FB34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0"/>
            <a:ext cx="8568951" cy="1484784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 агглютинации эритроцитов пациентов при серологических исследованиях антигена D в ID-картах (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BioRad</a:t>
            </a:r>
            <a:endParaRPr lang="ru-RU" sz="28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B7C5B5C-7B9F-4D03-BD33-6913E1445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35696"/>
              </p:ext>
            </p:extLst>
          </p:nvPr>
        </p:nvGraphicFramePr>
        <p:xfrm>
          <a:off x="467544" y="1484784"/>
          <a:ext cx="8568951" cy="529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421">
                  <a:extLst>
                    <a:ext uri="{9D8B030D-6E8A-4147-A177-3AD203B41FA5}">
                      <a16:colId xmlns:a16="http://schemas.microsoft.com/office/drawing/2014/main" val="3517630086"/>
                    </a:ext>
                  </a:extLst>
                </a:gridCol>
                <a:gridCol w="2859765">
                  <a:extLst>
                    <a:ext uri="{9D8B030D-6E8A-4147-A177-3AD203B41FA5}">
                      <a16:colId xmlns:a16="http://schemas.microsoft.com/office/drawing/2014/main" val="815938444"/>
                    </a:ext>
                  </a:extLst>
                </a:gridCol>
                <a:gridCol w="2859765">
                  <a:extLst>
                    <a:ext uri="{9D8B030D-6E8A-4147-A177-3AD203B41FA5}">
                      <a16:colId xmlns:a16="http://schemas.microsoft.com/office/drawing/2014/main" val="141580666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 агглютинации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К-во образцов, тестированных в ID-картах анти-D </a:t>
                      </a:r>
                      <a:r>
                        <a:rPr lang="ru-RU" sz="2400" dirty="0" err="1">
                          <a:effectLst/>
                        </a:rPr>
                        <a:t>IgМ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К-во образцов, тестированных в НАГТ в ID-картах анти-D </a:t>
                      </a:r>
                      <a:r>
                        <a:rPr lang="ru-RU" sz="2400" dirty="0" err="1">
                          <a:effectLst/>
                        </a:rPr>
                        <a:t>IgG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063211"/>
                  </a:ext>
                </a:extLst>
              </a:tr>
              <a:tr h="44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1+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30928"/>
                  </a:ext>
                </a:extLst>
              </a:tr>
              <a:tr h="44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2+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21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</a:rPr>
                        <a:t>21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49851"/>
                  </a:ext>
                </a:extLst>
              </a:tr>
              <a:tr h="44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3+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6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18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4965885"/>
                  </a:ext>
                </a:extLst>
              </a:tr>
              <a:tr h="44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4+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-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2177937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ru-RU" sz="2400" dirty="0"/>
                        <a:t>Агглютинации 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181549"/>
                  </a:ext>
                </a:extLst>
              </a:tr>
              <a:tr h="14013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b="0" dirty="0"/>
                        <a:t>Нет данных</a:t>
                      </a:r>
                    </a:p>
                    <a:p>
                      <a:r>
                        <a:rPr lang="ru-RU" sz="2400" dirty="0"/>
                        <a:t>   </a:t>
                      </a:r>
                    </a:p>
                    <a:p>
                      <a:r>
                        <a:rPr lang="ru-RU" sz="2400" dirty="0"/>
                        <a:t> </a:t>
                      </a:r>
                      <a:r>
                        <a:rPr lang="ru-RU" sz="24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5</a:t>
                      </a:r>
                    </a:p>
                    <a:p>
                      <a:pPr algn="ctr"/>
                      <a:endParaRPr lang="ru-RU" sz="2800" dirty="0"/>
                    </a:p>
                    <a:p>
                      <a:pPr algn="ctr"/>
                      <a:r>
                        <a:rPr lang="ru-RU" sz="28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4</a:t>
                      </a:r>
                    </a:p>
                    <a:p>
                      <a:pPr algn="ctr"/>
                      <a:endParaRPr lang="ru-RU" sz="2800" dirty="0"/>
                    </a:p>
                    <a:p>
                      <a:pPr algn="ctr"/>
                      <a:r>
                        <a:rPr lang="ru-RU" sz="2800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28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520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FA728-87B1-4393-93CF-3323C1B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56792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 определения фенотипа </a:t>
            </a:r>
            <a:br>
              <a:rPr lang="ru-RU" dirty="0"/>
            </a:br>
            <a:r>
              <a:rPr lang="ru-RU" dirty="0"/>
              <a:t>антигенов эритроцитов агглютинацией в геле</a:t>
            </a:r>
            <a:br>
              <a:rPr lang="ru-RU" dirty="0"/>
            </a:br>
            <a:r>
              <a:rPr lang="ru-RU" dirty="0"/>
              <a:t>Пациент Ф.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34ADFC-BE50-4EA8-B322-A1CF2240D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11000"/>
            <a:ext cx="6984775" cy="3847000"/>
          </a:xfrm>
        </p:spPr>
      </p:pic>
    </p:spTree>
    <p:extLst>
      <p:ext uri="{BB962C8B-B14F-4D97-AF65-F5344CB8AC3E}">
        <p14:creationId xmlns:p14="http://schemas.microsoft.com/office/powerpoint/2010/main" val="392946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52B23-2D86-4CE7-8F48-FD5913357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4" y="26968"/>
            <a:ext cx="7715201" cy="408021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Системы антигенов эритроцитов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1013D1B-7717-4D3D-8444-51B0A1E41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19140"/>
              </p:ext>
            </p:extLst>
          </p:nvPr>
        </p:nvGraphicFramePr>
        <p:xfrm>
          <a:off x="1043608" y="620688"/>
          <a:ext cx="7056784" cy="511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712">
                  <a:extLst>
                    <a:ext uri="{9D8B030D-6E8A-4147-A177-3AD203B41FA5}">
                      <a16:colId xmlns:a16="http://schemas.microsoft.com/office/drawing/2014/main" val="4161188829"/>
                    </a:ext>
                  </a:extLst>
                </a:gridCol>
                <a:gridCol w="2034403">
                  <a:extLst>
                    <a:ext uri="{9D8B030D-6E8A-4147-A177-3AD203B41FA5}">
                      <a16:colId xmlns:a16="http://schemas.microsoft.com/office/drawing/2014/main" val="343966115"/>
                    </a:ext>
                  </a:extLst>
                </a:gridCol>
                <a:gridCol w="1316030">
                  <a:extLst>
                    <a:ext uri="{9D8B030D-6E8A-4147-A177-3AD203B41FA5}">
                      <a16:colId xmlns:a16="http://schemas.microsoft.com/office/drawing/2014/main" val="1752914425"/>
                    </a:ext>
                  </a:extLst>
                </a:gridCol>
                <a:gridCol w="1675639">
                  <a:extLst>
                    <a:ext uri="{9D8B030D-6E8A-4147-A177-3AD203B41FA5}">
                      <a16:colId xmlns:a16="http://schemas.microsoft.com/office/drawing/2014/main" val="1510843645"/>
                    </a:ext>
                  </a:extLst>
                </a:gridCol>
              </a:tblGrid>
              <a:tr h="468496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АВО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АВО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001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364752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MNS</a:t>
                      </a:r>
                      <a:r>
                        <a:rPr lang="ru-RU" sz="2400" b="1">
                          <a:effectLst/>
                        </a:rPr>
                        <a:t>   </a:t>
                      </a:r>
                      <a:r>
                        <a:rPr lang="en-US" sz="2400" b="1">
                          <a:effectLst/>
                        </a:rPr>
                        <a:t>MN</a:t>
                      </a:r>
                      <a:r>
                        <a:rPr lang="ru-RU" sz="2400" b="1">
                          <a:effectLst/>
                        </a:rPr>
                        <a:t>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MNS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002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4</a:t>
                      </a:r>
                      <a:r>
                        <a:rPr lang="ru-RU" sz="2400" b="1" dirty="0">
                          <a:effectLst/>
                        </a:rPr>
                        <a:t>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61779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P</a:t>
                      </a:r>
                      <a:r>
                        <a:rPr lang="ru-RU" sz="2400" b="1">
                          <a:effectLst/>
                        </a:rPr>
                        <a:t>1РК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P</a:t>
                      </a:r>
                      <a:r>
                        <a:rPr lang="ru-RU" sz="2400" b="1">
                          <a:effectLst/>
                        </a:rPr>
                        <a:t>1РК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003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0917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Rh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RH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004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55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23101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Lutheran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LU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005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25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57159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Kell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KEL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006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36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73911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Lewis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LE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007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945342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Duffy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FY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008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47845"/>
                  </a:ext>
                </a:extLst>
              </a:tr>
              <a:tr h="46849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Kidd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JK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009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84161"/>
                  </a:ext>
                </a:extLst>
              </a:tr>
              <a:tr h="896106"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Diego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DI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010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r>
                        <a:rPr lang="ru-RU" sz="2400" b="1" dirty="0">
                          <a:effectLst/>
                        </a:rPr>
                        <a:t>2</a:t>
                      </a:r>
                    </a:p>
                    <a:p>
                      <a:pPr algn="ctr"/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9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415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DC49CB-3D82-4450-A435-8A3722E83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2780928"/>
            <a:ext cx="7055792" cy="3528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1A4FA-E6ED-4D95-826E-3249AEEC76D7}"/>
              </a:ext>
            </a:extLst>
          </p:cNvPr>
          <p:cNvSpPr txBox="1"/>
          <p:nvPr/>
        </p:nvSpPr>
        <p:spPr>
          <a:xfrm>
            <a:off x="971600" y="548680"/>
            <a:ext cx="734481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Результат определения фенотипа </a:t>
            </a:r>
            <a:br>
              <a:rPr lang="ru-RU" sz="3600" dirty="0"/>
            </a:br>
            <a:r>
              <a:rPr lang="ru-RU" sz="3600" dirty="0"/>
              <a:t>антигенов эритроцитов агглютинацией в геле в НАГТ</a:t>
            </a:r>
          </a:p>
          <a:p>
            <a:pPr algn="ctr"/>
            <a:r>
              <a:rPr lang="ru-RU" sz="4000" dirty="0"/>
              <a:t>Пациент М.</a:t>
            </a:r>
          </a:p>
        </p:txBody>
      </p:sp>
    </p:spTree>
    <p:extLst>
      <p:ext uri="{BB962C8B-B14F-4D97-AF65-F5344CB8AC3E}">
        <p14:creationId xmlns:p14="http://schemas.microsoft.com/office/powerpoint/2010/main" val="163713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985D5-9CB6-463D-8DFF-8A7CB9038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8092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8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8EB4E3"/>
          </a:solidFill>
        </p:spPr>
        <p:txBody>
          <a:bodyPr/>
          <a:lstStyle/>
          <a:p>
            <a:pPr eaLnBrk="1" hangingPunct="1"/>
            <a:r>
              <a:rPr sz="4800" b="1" dirty="0" err="1">
                <a:latin typeface="Calibri" pitchFamily="34" charset="0"/>
              </a:rPr>
              <a:t>Типирование</a:t>
            </a:r>
            <a:r>
              <a:rPr sz="4800" b="1" dirty="0">
                <a:latin typeface="Calibri" pitchFamily="34" charset="0"/>
              </a:rPr>
              <a:t>  </a:t>
            </a:r>
            <a:r>
              <a:rPr lang="en-US" sz="4800" b="1" dirty="0" err="1">
                <a:latin typeface="Calibri" pitchFamily="34" charset="0"/>
              </a:rPr>
              <a:t>Dweak</a:t>
            </a:r>
            <a:br>
              <a:rPr sz="1400" dirty="0">
                <a:latin typeface="Calibri" pitchFamily="34" charset="0"/>
              </a:rPr>
            </a:br>
            <a:endParaRPr sz="1400" dirty="0">
              <a:latin typeface="Calibri" pitchFamily="34" charset="0"/>
            </a:endParaRPr>
          </a:p>
        </p:txBody>
      </p:sp>
      <p:sp>
        <p:nvSpPr>
          <p:cNvPr id="9219" name="Содержимое 2"/>
          <p:cNvSpPr txBox="1"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  <a:solidFill>
            <a:srgbClr val="DBEEF4"/>
          </a:solidFill>
        </p:spPr>
        <p:txBody>
          <a:bodyPr>
            <a:normAutofit fontScale="77500" lnSpcReduction="20000"/>
          </a:bodyPr>
          <a:lstStyle/>
          <a:p>
            <a:pPr algn="ctr" eaLnBrk="1" hangingPunct="1">
              <a:spcBef>
                <a:spcPts val="900"/>
              </a:spcBef>
              <a:buFont typeface="Arial" pitchFamily="34" charset="0"/>
              <a:buNone/>
            </a:pPr>
            <a:r>
              <a:rPr lang="en-US" sz="4200" b="1" dirty="0" err="1">
                <a:latin typeface="Calibri" pitchFamily="34" charset="0"/>
              </a:rPr>
              <a:t>Dweak</a:t>
            </a:r>
            <a:r>
              <a:rPr sz="4200" b="1" dirty="0">
                <a:latin typeface="Calibri" pitchFamily="34" charset="0"/>
              </a:rPr>
              <a:t> </a:t>
            </a:r>
            <a:r>
              <a:rPr sz="4200" b="1" dirty="0" err="1">
                <a:latin typeface="Calibri" pitchFamily="34" charset="0"/>
              </a:rPr>
              <a:t>выявлен</a:t>
            </a:r>
            <a:r>
              <a:rPr sz="4200" b="1" dirty="0">
                <a:latin typeface="Calibri" pitchFamily="34" charset="0"/>
              </a:rPr>
              <a:t> в   </a:t>
            </a:r>
            <a:r>
              <a:rPr lang="ru-RU" sz="4200" b="1" dirty="0">
                <a:solidFill>
                  <a:srgbClr val="C00000"/>
                </a:solidFill>
                <a:latin typeface="Calibri" pitchFamily="34" charset="0"/>
              </a:rPr>
              <a:t>41 </a:t>
            </a:r>
            <a:r>
              <a:rPr sz="4200" b="1" dirty="0" err="1">
                <a:solidFill>
                  <a:srgbClr val="C00000"/>
                </a:solidFill>
                <a:latin typeface="Calibri" pitchFamily="34" charset="0"/>
              </a:rPr>
              <a:t>образц</a:t>
            </a:r>
            <a:r>
              <a:rPr lang="ru-RU" sz="4200" b="1" dirty="0">
                <a:solidFill>
                  <a:srgbClr val="C00000"/>
                </a:solidFill>
                <a:latin typeface="Calibri" pitchFamily="34" charset="0"/>
              </a:rPr>
              <a:t>е</a:t>
            </a:r>
            <a:r>
              <a:rPr sz="4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sz="4200" b="1" dirty="0" err="1">
                <a:solidFill>
                  <a:srgbClr val="C00000"/>
                </a:solidFill>
                <a:latin typeface="Calibri" pitchFamily="34" charset="0"/>
              </a:rPr>
              <a:t>из</a:t>
            </a:r>
            <a:r>
              <a:rPr sz="4200" b="1" dirty="0">
                <a:solidFill>
                  <a:srgbClr val="C00000"/>
                </a:solidFill>
                <a:latin typeface="Calibri" pitchFamily="34" charset="0"/>
              </a:rPr>
              <a:t> 5</a:t>
            </a:r>
            <a:r>
              <a:rPr lang="ru-RU" sz="42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sz="4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sz="4200" b="1" dirty="0" err="1">
                <a:latin typeface="Calibri" pitchFamily="34" charset="0"/>
              </a:rPr>
              <a:t>исследованных</a:t>
            </a:r>
            <a:r>
              <a:rPr sz="4200" b="1" dirty="0">
                <a:latin typeface="Calibri" pitchFamily="34" charset="0"/>
              </a:rPr>
              <a:t> (</a:t>
            </a:r>
            <a:r>
              <a:rPr lang="ru-RU" sz="4200" b="1" dirty="0">
                <a:latin typeface="Calibri" pitchFamily="34" charset="0"/>
              </a:rPr>
              <a:t>82</a:t>
            </a:r>
            <a:r>
              <a:rPr sz="4200" b="1" dirty="0">
                <a:latin typeface="Calibri" pitchFamily="34" charset="0"/>
              </a:rPr>
              <a:t>%)</a:t>
            </a:r>
            <a:r>
              <a:rPr sz="4200" dirty="0">
                <a:latin typeface="Calibri" pitchFamily="34" charset="0"/>
              </a:rPr>
              <a:t>: </a:t>
            </a:r>
            <a:endParaRPr lang="ru-RU" sz="42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ru-RU" sz="4200" b="1" dirty="0">
                <a:solidFill>
                  <a:srgbClr val="FF0000"/>
                </a:solidFill>
              </a:rPr>
              <a:t>Типы </a:t>
            </a:r>
            <a:r>
              <a:rPr lang="en-US" sz="4200" b="1" dirty="0">
                <a:solidFill>
                  <a:srgbClr val="FF0000"/>
                </a:solidFill>
              </a:rPr>
              <a:t>D </a:t>
            </a:r>
            <a:r>
              <a:rPr lang="ru-RU" sz="4200" b="1" dirty="0">
                <a:solidFill>
                  <a:srgbClr val="FF0000"/>
                </a:solidFill>
              </a:rPr>
              <a:t>слабого</a:t>
            </a:r>
          </a:p>
          <a:p>
            <a:pPr algn="ctr"/>
            <a:r>
              <a:rPr lang="ru-RU" sz="4200" b="1" dirty="0"/>
              <a:t>Тип 1     - 5 образцов</a:t>
            </a:r>
          </a:p>
          <a:p>
            <a:pPr algn="ctr"/>
            <a:r>
              <a:rPr lang="ru-RU" sz="4200" b="1" dirty="0"/>
              <a:t>Тип 1.1 - 5 образцов </a:t>
            </a:r>
          </a:p>
          <a:p>
            <a:pPr algn="ctr"/>
            <a:r>
              <a:rPr lang="ru-RU" sz="4200" b="1" dirty="0"/>
              <a:t>Тип 2   - 7 образцов</a:t>
            </a:r>
          </a:p>
          <a:p>
            <a:pPr algn="ctr"/>
            <a:r>
              <a:rPr lang="ru-RU" sz="4200" b="1" dirty="0"/>
              <a:t>Тип 3 -    24 образца</a:t>
            </a:r>
          </a:p>
          <a:p>
            <a:pPr algn="ctr" eaLnBrk="1" hangingPunct="1">
              <a:spcBef>
                <a:spcPts val="900"/>
              </a:spcBef>
              <a:buFont typeface="Arial" pitchFamily="34" charset="0"/>
              <a:buNone/>
            </a:pPr>
            <a:r>
              <a:rPr sz="4200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ts val="900"/>
              </a:spcBef>
              <a:buFont typeface="Arial" pitchFamily="34" charset="0"/>
              <a:buNone/>
            </a:pPr>
            <a:r>
              <a:rPr sz="4200" b="1" dirty="0" err="1">
                <a:latin typeface="Calibri" pitchFamily="34" charset="0"/>
              </a:rPr>
              <a:t>Другие</a:t>
            </a:r>
            <a:r>
              <a:rPr sz="4200" b="1" dirty="0">
                <a:latin typeface="Calibri" pitchFamily="34" charset="0"/>
              </a:rPr>
              <a:t> </a:t>
            </a:r>
            <a:r>
              <a:rPr sz="4200" b="1" dirty="0" err="1">
                <a:latin typeface="Calibri" pitchFamily="34" charset="0"/>
              </a:rPr>
              <a:t>варианты</a:t>
            </a:r>
            <a:r>
              <a:rPr sz="4200" b="1" dirty="0">
                <a:latin typeface="Calibri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sz="4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Calibri" pitchFamily="34" charset="0"/>
              </a:rPr>
              <a:t>weak</a:t>
            </a:r>
            <a:r>
              <a:rPr sz="4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sz="4200" b="1" dirty="0" err="1">
                <a:solidFill>
                  <a:srgbClr val="C00000"/>
                </a:solidFill>
                <a:latin typeface="Calibri" pitchFamily="34" charset="0"/>
              </a:rPr>
              <a:t>не</a:t>
            </a:r>
            <a:r>
              <a:rPr sz="4200" b="1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sz="4200" b="1" dirty="0" err="1">
                <a:solidFill>
                  <a:srgbClr val="C00000"/>
                </a:solidFill>
                <a:latin typeface="Calibri" pitchFamily="34" charset="0"/>
              </a:rPr>
              <a:t>обнаружены</a:t>
            </a:r>
            <a:r>
              <a:rPr sz="3600" dirty="0">
                <a:solidFill>
                  <a:srgbClr val="C00000"/>
                </a:solidFill>
                <a:latin typeface="Calibri" pitchFamily="34" charset="0"/>
              </a:rPr>
              <a:t>          </a:t>
            </a:r>
          </a:p>
          <a:p>
            <a:pPr eaLnBrk="1" hangingPunct="1">
              <a:spcBef>
                <a:spcPts val="900"/>
              </a:spcBef>
              <a:buFont typeface="Arial" pitchFamily="34" charset="0"/>
              <a:buNone/>
            </a:pPr>
            <a:r>
              <a:rPr sz="3600" dirty="0">
                <a:solidFill>
                  <a:srgbClr val="C00000"/>
                </a:solidFill>
                <a:latin typeface="Calibri" pitchFamily="34" charset="0"/>
              </a:rPr>
              <a:t>                     </a:t>
            </a:r>
          </a:p>
          <a:p>
            <a:pPr eaLnBrk="1" hangingPunct="1"/>
            <a:endParaRPr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05EA5-201B-485E-9553-520204AE7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992888" cy="62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1850"/>
          </a:xfrm>
          <a:solidFill>
            <a:srgbClr val="B9CDE5"/>
          </a:solidFill>
        </p:spPr>
        <p:txBody>
          <a:bodyPr/>
          <a:lstStyle/>
          <a:p>
            <a:pPr eaLnBrk="1" hangingPunct="1"/>
            <a:r>
              <a:rPr b="1">
                <a:latin typeface="Calibri" pitchFamily="34" charset="0"/>
              </a:rPr>
              <a:t>Донор Щ.</a:t>
            </a:r>
          </a:p>
        </p:txBody>
      </p:sp>
      <p:sp>
        <p:nvSpPr>
          <p:cNvPr id="11267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836613"/>
            <a:ext cx="8543925" cy="5807075"/>
          </a:xfrm>
          <a:solidFill>
            <a:srgbClr val="DCE6F2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400" dirty="0" err="1">
                <a:latin typeface="Arial" pitchFamily="34" charset="0"/>
                <a:cs typeface="Arial" pitchFamily="34" charset="0"/>
              </a:rPr>
              <a:t>До</a:t>
            </a:r>
            <a:r>
              <a:rPr sz="2400" dirty="0">
                <a:latin typeface="Arial" pitchFamily="34" charset="0"/>
                <a:cs typeface="Arial" pitchFamily="34" charset="0"/>
              </a:rPr>
              <a:t>  2007г. </a:t>
            </a:r>
            <a:r>
              <a:rPr sz="2400" b="1" dirty="0">
                <a:latin typeface="Arial" pitchFamily="34" charset="0"/>
                <a:cs typeface="Arial" pitchFamily="34" charset="0"/>
              </a:rPr>
              <a:t>В,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>
                <a:latin typeface="Arial" pitchFamily="34" charset="0"/>
                <a:cs typeface="Arial" pitchFamily="34" charset="0"/>
              </a:rPr>
              <a:t>отрицательный</a:t>
            </a:r>
            <a:r>
              <a:rPr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400" dirty="0">
                <a:latin typeface="Arial" pitchFamily="34" charset="0"/>
                <a:cs typeface="Arial" pitchFamily="34" charset="0"/>
              </a:rPr>
              <a:t>С 2007 г. 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методом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агглютинации</a:t>
            </a:r>
            <a:r>
              <a:rPr sz="2400" dirty="0">
                <a:latin typeface="Arial" pitchFamily="34" charset="0"/>
                <a:cs typeface="Arial" pitchFamily="34" charset="0"/>
              </a:rPr>
              <a:t> в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геле</a:t>
            </a:r>
            <a:r>
              <a:rPr sz="2400" dirty="0">
                <a:latin typeface="Arial" pitchFamily="34" charset="0"/>
                <a:cs typeface="Arial" pitchFamily="34" charset="0"/>
              </a:rPr>
              <a:t>   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стал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выявляться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реактивом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DVI</a:t>
            </a:r>
            <a:r>
              <a:rPr sz="2400" b="1" dirty="0">
                <a:latin typeface="Arial" pitchFamily="34" charset="0"/>
                <a:cs typeface="Arial" pitchFamily="34" charset="0"/>
              </a:rPr>
              <a:t>  с </a:t>
            </a:r>
            <a:r>
              <a:rPr sz="2400" b="1" dirty="0" err="1">
                <a:latin typeface="Arial" pitchFamily="34" charset="0"/>
                <a:cs typeface="Arial" pitchFamily="34" charset="0"/>
              </a:rPr>
              <a:t>характером</a:t>
            </a:r>
            <a:r>
              <a:rPr sz="2400" b="1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>
                <a:latin typeface="Arial" pitchFamily="34" charset="0"/>
                <a:cs typeface="Arial" pitchFamily="34" charset="0"/>
              </a:rPr>
              <a:t>агглютинации</a:t>
            </a:r>
            <a:r>
              <a:rPr sz="2400" b="1" dirty="0">
                <a:latin typeface="Arial" pitchFamily="34" charset="0"/>
                <a:cs typeface="Arial" pitchFamily="34" charset="0"/>
              </a:rPr>
              <a:t> 1+,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400" dirty="0">
                <a:latin typeface="Arial" pitchFamily="34" charset="0"/>
                <a:cs typeface="Arial" pitchFamily="34" charset="0"/>
              </a:rPr>
              <a:t>в 2017г  - </a:t>
            </a:r>
            <a:r>
              <a:rPr sz="2400" b="1" dirty="0">
                <a:latin typeface="Arial" pitchFamily="34" charset="0"/>
                <a:cs typeface="Arial" pitchFamily="34" charset="0"/>
              </a:rPr>
              <a:t>2+.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400" dirty="0" err="1">
                <a:latin typeface="Arial" pitchFamily="34" charset="0"/>
                <a:cs typeface="Arial" pitchFamily="34" charset="0"/>
              </a:rPr>
              <a:t>Направлен</a:t>
            </a:r>
            <a:r>
              <a:rPr sz="2400" dirty="0">
                <a:latin typeface="Arial" pitchFamily="34" charset="0"/>
                <a:cs typeface="Arial" pitchFamily="34" charset="0"/>
              </a:rPr>
              <a:t> в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РосНИИГТ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для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 err="1">
                <a:latin typeface="Arial" pitchFamily="34" charset="0"/>
                <a:cs typeface="Arial" pitchFamily="34" charset="0"/>
              </a:rPr>
              <a:t>уточнения</a:t>
            </a:r>
            <a:r>
              <a:rPr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i="1" dirty="0" err="1">
                <a:latin typeface="Arial" pitchFamily="34" charset="0"/>
                <a:cs typeface="Arial" pitchFamily="34" charset="0"/>
              </a:rPr>
              <a:t>резус-принадлежности</a:t>
            </a:r>
            <a:r>
              <a:rPr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latin typeface="Arial" pitchFamily="34" charset="0"/>
                <a:cs typeface="Arial" pitchFamily="34" charset="0"/>
              </a:rPr>
              <a:t>(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подозрение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на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</a:t>
            </a:r>
            <a:r>
              <a:rPr sz="2400" dirty="0">
                <a:latin typeface="Arial" pitchFamily="34" charset="0"/>
                <a:cs typeface="Arial" pitchFamily="34" charset="0"/>
              </a:rPr>
              <a:t>-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вариантный</a:t>
            </a:r>
            <a:r>
              <a:rPr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ctr"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400" dirty="0">
                <a:latin typeface="Arial" pitchFamily="34" charset="0"/>
                <a:cs typeface="Arial" pitchFamily="34" charset="0"/>
              </a:rPr>
              <a:t> </a:t>
            </a:r>
            <a:r>
              <a:rPr sz="2400" b="1" dirty="0" err="1">
                <a:latin typeface="Arial" pitchFamily="34" charset="0"/>
                <a:cs typeface="Arial" pitchFamily="34" charset="0"/>
              </a:rPr>
              <a:t>Результаты</a:t>
            </a:r>
            <a:r>
              <a:rPr sz="2400" b="1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dirty="0" err="1">
                <a:latin typeface="Arial" pitchFamily="34" charset="0"/>
                <a:cs typeface="Arial" pitchFamily="34" charset="0"/>
              </a:rPr>
              <a:t>исследования</a:t>
            </a:r>
            <a:r>
              <a:rPr sz="24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400" dirty="0">
                <a:latin typeface="Arial" pitchFamily="34" charset="0"/>
                <a:cs typeface="Arial" pitchFamily="34" charset="0"/>
              </a:rPr>
              <a:t>ПЦР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типирование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 weak/variant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выявило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Weak</a:t>
            </a:r>
            <a:r>
              <a:rPr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</a:t>
            </a:r>
            <a:r>
              <a:rPr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</a:p>
          <a:p>
            <a:pPr algn="ctr" eaLnBrk="1" hangingPunct="1">
              <a:spcBef>
                <a:spcPts val="700"/>
              </a:spcBef>
              <a:buFont typeface="Arial" pitchFamily="34" charset="0"/>
              <a:buNone/>
            </a:pPr>
            <a:r>
              <a:rPr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sz="2400" b="1" dirty="0" err="1">
                <a:latin typeface="Arial" pitchFamily="34" charset="0"/>
                <a:cs typeface="Arial" pitchFamily="34" charset="0"/>
              </a:rPr>
              <a:t>Заключение</a:t>
            </a:r>
            <a:r>
              <a:rPr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Rh</a:t>
            </a:r>
            <a:r>
              <a:rPr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(</a:t>
            </a:r>
            <a:r>
              <a:rPr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резус-принадлежность</a:t>
            </a:r>
            <a:r>
              <a:rPr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положительная</a:t>
            </a:r>
            <a:r>
              <a:rPr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None/>
            </a:pPr>
            <a:r>
              <a:rPr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 eaLnBrk="1" hangingPunct="1">
              <a:spcBef>
                <a:spcPts val="300"/>
              </a:spcBef>
              <a:buFont typeface="Arial" pitchFamily="34" charset="0"/>
              <a:buNone/>
            </a:pPr>
            <a:endParaRPr sz="1400" dirty="0">
              <a:latin typeface="Calibri" pitchFamily="34" charset="0"/>
            </a:endParaRPr>
          </a:p>
          <a:p>
            <a:pPr eaLnBrk="1" hangingPunct="1">
              <a:spcBef>
                <a:spcPts val="300"/>
              </a:spcBef>
              <a:buFont typeface="Arial" pitchFamily="34" charset="0"/>
              <a:buNone/>
            </a:pPr>
            <a:endParaRPr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8EB4E3"/>
          </a:solidFill>
        </p:spPr>
        <p:txBody>
          <a:bodyPr/>
          <a:lstStyle/>
          <a:p>
            <a:pPr eaLnBrk="1" hangingPunct="1"/>
            <a:r>
              <a:rPr b="1">
                <a:latin typeface="Calibri" pitchFamily="34" charset="0"/>
              </a:rPr>
              <a:t>Больной К. </a:t>
            </a:r>
            <a:endParaRPr>
              <a:latin typeface="Calibri" pitchFamily="34" charset="0"/>
            </a:endParaRPr>
          </a:p>
        </p:txBody>
      </p:sp>
      <p:sp>
        <p:nvSpPr>
          <p:cNvPr id="12291" name="Содержимое 2"/>
          <p:cNvSpPr txBox="1">
            <a:spLocks noGrp="1"/>
          </p:cNvSpPr>
          <p:nvPr>
            <p:ph idx="1"/>
          </p:nvPr>
        </p:nvSpPr>
        <p:spPr>
          <a:xfrm>
            <a:off x="500063" y="1071563"/>
            <a:ext cx="8229600" cy="5572125"/>
          </a:xfrm>
          <a:solidFill>
            <a:srgbClr val="DBEEF4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ru-RU" sz="2800" b="1" dirty="0">
                <a:latin typeface="Calibri" pitchFamily="34" charset="0"/>
              </a:rPr>
              <a:t>П</a:t>
            </a:r>
            <a:r>
              <a:rPr sz="2800" dirty="0" err="1">
                <a:latin typeface="Calibri" pitchFamily="34" charset="0"/>
              </a:rPr>
              <a:t>ервичное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определении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реактивами</a:t>
            </a:r>
            <a:r>
              <a:rPr sz="2800" dirty="0">
                <a:latin typeface="Calibri" pitchFamily="34" charset="0"/>
              </a:rPr>
              <a:t>: </a:t>
            </a:r>
            <a:r>
              <a:rPr sz="2800" b="1" dirty="0">
                <a:latin typeface="Calibri" pitchFamily="34" charset="0"/>
              </a:rPr>
              <a:t>АВ </a:t>
            </a:r>
            <a:r>
              <a:rPr lang="en-US" sz="2800" b="1" dirty="0">
                <a:latin typeface="Calibri" pitchFamily="34" charset="0"/>
              </a:rPr>
              <a:t>Rh</a:t>
            </a:r>
            <a:r>
              <a:rPr sz="2800" b="1" dirty="0">
                <a:latin typeface="Calibri" pitchFamily="34" charset="0"/>
              </a:rPr>
              <a:t>-</a:t>
            </a:r>
            <a:r>
              <a:rPr sz="2800" b="1" dirty="0" err="1">
                <a:latin typeface="Calibri" pitchFamily="34" charset="0"/>
              </a:rPr>
              <a:t>отр</a:t>
            </a:r>
            <a:r>
              <a:rPr sz="2800" b="1" dirty="0">
                <a:latin typeface="Calibri" pitchFamily="34" charset="0"/>
              </a:rPr>
              <a:t>, </a:t>
            </a:r>
            <a:r>
              <a:rPr lang="en-US" sz="2800" b="1" dirty="0" err="1">
                <a:latin typeface="Calibri" pitchFamily="34" charset="0"/>
              </a:rPr>
              <a:t>Ccddee</a:t>
            </a:r>
            <a:endParaRPr sz="28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sz="2800" dirty="0" err="1">
                <a:latin typeface="Calibri" pitchFamily="34" charset="0"/>
              </a:rPr>
              <a:t>Агглютинация</a:t>
            </a:r>
            <a:r>
              <a:rPr sz="2800" dirty="0">
                <a:latin typeface="Calibri" pitchFamily="34" charset="0"/>
              </a:rPr>
              <a:t> в </a:t>
            </a:r>
            <a:r>
              <a:rPr sz="2800" dirty="0" err="1">
                <a:latin typeface="Calibri" pitchFamily="34" charset="0"/>
              </a:rPr>
              <a:t>геле</a:t>
            </a:r>
            <a:r>
              <a:rPr sz="2800" dirty="0">
                <a:latin typeface="Calibri" pitchFamily="34" charset="0"/>
              </a:rPr>
              <a:t> – </a:t>
            </a:r>
            <a:r>
              <a:rPr sz="2800" b="1" dirty="0">
                <a:latin typeface="Calibri" pitchFamily="34" charset="0"/>
              </a:rPr>
              <a:t>АВ, </a:t>
            </a:r>
            <a:r>
              <a:rPr lang="en-US" sz="2800" b="1" dirty="0">
                <a:latin typeface="Calibri" pitchFamily="34" charset="0"/>
              </a:rPr>
              <a:t>DVI</a:t>
            </a:r>
            <a:r>
              <a:rPr sz="2800" b="1" dirty="0">
                <a:latin typeface="Calibri" pitchFamily="34" charset="0"/>
              </a:rPr>
              <a:t> +/</a:t>
            </a:r>
            <a:r>
              <a:rPr sz="2800" dirty="0">
                <a:latin typeface="Calibri" pitchFamily="34" charset="0"/>
              </a:rPr>
              <a:t>-</a:t>
            </a:r>
            <a:r>
              <a:rPr sz="2800" b="1" dirty="0">
                <a:latin typeface="Calibri" pitchFamily="34" charset="0"/>
              </a:rPr>
              <a:t>(</a:t>
            </a:r>
            <a:r>
              <a:rPr sz="2800" b="1" dirty="0" err="1">
                <a:latin typeface="Calibri" pitchFamily="34" charset="0"/>
              </a:rPr>
              <a:t>сомнительный</a:t>
            </a:r>
            <a:r>
              <a:rPr sz="2800" b="1" dirty="0">
                <a:latin typeface="Calibri" pitchFamily="34" charset="0"/>
              </a:rPr>
              <a:t>),  </a:t>
            </a:r>
            <a:r>
              <a:rPr sz="2800" b="1" dirty="0" err="1">
                <a:latin typeface="Calibri" pitchFamily="34" charset="0"/>
              </a:rPr>
              <a:t>ССееК</a:t>
            </a:r>
            <a:r>
              <a:rPr sz="2800" b="1" dirty="0">
                <a:latin typeface="Calibri" pitchFamily="34" charset="0"/>
              </a:rPr>
              <a:t>-</a:t>
            </a:r>
            <a:endParaRPr sz="2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sz="2800" dirty="0" err="1">
                <a:latin typeface="Calibri" pitchFamily="34" charset="0"/>
              </a:rPr>
              <a:t>Непрямой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антиглобулиновый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тест</a:t>
            </a:r>
            <a:r>
              <a:rPr sz="2800" dirty="0">
                <a:latin typeface="Calibri" pitchFamily="34" charset="0"/>
              </a:rPr>
              <a:t> в </a:t>
            </a:r>
            <a:r>
              <a:rPr sz="2800" dirty="0" err="1">
                <a:latin typeface="Calibri" pitchFamily="34" charset="0"/>
              </a:rPr>
              <a:t>геле</a:t>
            </a:r>
            <a:r>
              <a:rPr sz="2800" dirty="0">
                <a:latin typeface="Calibri" pitchFamily="34" charset="0"/>
              </a:rPr>
              <a:t> с </a:t>
            </a:r>
            <a:r>
              <a:rPr lang="en-US" sz="2800" dirty="0">
                <a:latin typeface="Calibri" pitchFamily="34" charset="0"/>
              </a:rPr>
              <a:t>Anti</a:t>
            </a:r>
            <a:r>
              <a:rPr sz="2800" dirty="0">
                <a:latin typeface="Calibri" pitchFamily="34" charset="0"/>
              </a:rPr>
              <a:t>-</a:t>
            </a:r>
            <a:r>
              <a:rPr lang="en-US" sz="2800" dirty="0">
                <a:latin typeface="Calibri" pitchFamily="34" charset="0"/>
              </a:rPr>
              <a:t>D</a:t>
            </a:r>
            <a:r>
              <a:rPr sz="2800" dirty="0">
                <a:latin typeface="Calibri" pitchFamily="34" charset="0"/>
              </a:rPr>
              <a:t>): </a:t>
            </a:r>
            <a:r>
              <a:rPr sz="2800" b="1" dirty="0" err="1">
                <a:solidFill>
                  <a:srgbClr val="FF0000"/>
                </a:solidFill>
                <a:latin typeface="Calibri" pitchFamily="34" charset="0"/>
              </a:rPr>
              <a:t>положительный</a:t>
            </a:r>
            <a:r>
              <a:rPr sz="2800" b="1" dirty="0">
                <a:solidFill>
                  <a:srgbClr val="FF0000"/>
                </a:solidFill>
                <a:latin typeface="Calibri" pitchFamily="34" charset="0"/>
              </a:rPr>
              <a:t> (2+). 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sz="2800" dirty="0" err="1">
                <a:latin typeface="Calibri" pitchFamily="34" charset="0"/>
              </a:rPr>
              <a:t>Типирование</a:t>
            </a:r>
            <a:r>
              <a:rPr sz="2800" dirty="0">
                <a:latin typeface="Calibri" pitchFamily="34" charset="0"/>
              </a:rPr>
              <a:t> ПЦР:</a:t>
            </a:r>
            <a:r>
              <a:rPr sz="2800" b="1" dirty="0">
                <a:latin typeface="Calibri" pitchFamily="34" charset="0"/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b="1" dirty="0">
                <a:solidFill>
                  <a:srgbClr val="C00000"/>
                </a:solidFill>
              </a:rPr>
              <a:t>+,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b="1" dirty="0">
                <a:solidFill>
                  <a:srgbClr val="C00000"/>
                </a:solidFill>
              </a:rPr>
              <a:t>+, </a:t>
            </a:r>
            <a:r>
              <a:rPr lang="en-US" sz="2800" b="1" dirty="0">
                <a:latin typeface="Calibri" pitchFamily="34" charset="0"/>
              </a:rPr>
              <a:t>c-</a:t>
            </a:r>
            <a:r>
              <a:rPr lang="ru-RU" sz="2800" b="1" dirty="0">
                <a:latin typeface="Calibri" pitchFamily="34" charset="0"/>
              </a:rPr>
              <a:t> ,</a:t>
            </a:r>
            <a:r>
              <a:rPr sz="2800" b="1" dirty="0" err="1">
                <a:latin typeface="Calibri" pitchFamily="34" charset="0"/>
              </a:rPr>
              <a:t>С</a:t>
            </a:r>
            <a:r>
              <a:rPr lang="en-US" sz="2800" b="1" baseline="30000" dirty="0" err="1">
                <a:latin typeface="Calibri" pitchFamily="34" charset="0"/>
              </a:rPr>
              <a:t>w</a:t>
            </a:r>
            <a:r>
              <a:rPr sz="2800" b="1" dirty="0">
                <a:latin typeface="Calibri" pitchFamily="34" charset="0"/>
              </a:rPr>
              <a:t>-, </a:t>
            </a:r>
            <a:r>
              <a:rPr lang="en-US" sz="2800" b="1" dirty="0">
                <a:latin typeface="Calibri" pitchFamily="34" charset="0"/>
              </a:rPr>
              <a:t>E</a:t>
            </a:r>
            <a:r>
              <a:rPr sz="2800" b="1" dirty="0">
                <a:latin typeface="Calibri" pitchFamily="34" charset="0"/>
              </a:rPr>
              <a:t>-, </a:t>
            </a:r>
            <a:r>
              <a:rPr lang="en-US" sz="2800" b="1" dirty="0">
                <a:latin typeface="Calibri" pitchFamily="34" charset="0"/>
              </a:rPr>
              <a:t>e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>
                <a:latin typeface="Calibri" pitchFamily="34" charset="0"/>
              </a:rPr>
              <a:t>K</a:t>
            </a:r>
            <a:r>
              <a:rPr sz="2800" b="1" dirty="0">
                <a:latin typeface="Calibri" pitchFamily="34" charset="0"/>
              </a:rPr>
              <a:t>-, </a:t>
            </a:r>
            <a:r>
              <a:rPr lang="en-US" sz="2800" b="1" dirty="0">
                <a:latin typeface="Calibri" pitchFamily="34" charset="0"/>
              </a:rPr>
              <a:t>k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 err="1">
                <a:latin typeface="Calibri" pitchFamily="34" charset="0"/>
              </a:rPr>
              <a:t>Jk</a:t>
            </a:r>
            <a:r>
              <a:rPr lang="en-US" sz="2800" b="1" baseline="30000" dirty="0" err="1">
                <a:latin typeface="Calibri" pitchFamily="34" charset="0"/>
              </a:rPr>
              <a:t>a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 err="1">
                <a:latin typeface="Calibri" pitchFamily="34" charset="0"/>
              </a:rPr>
              <a:t>Jk</a:t>
            </a:r>
            <a:r>
              <a:rPr lang="en-US" sz="2800" b="1" baseline="30000" dirty="0" err="1">
                <a:latin typeface="Calibri" pitchFamily="34" charset="0"/>
              </a:rPr>
              <a:t>b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 err="1">
                <a:latin typeface="Calibri" pitchFamily="34" charset="0"/>
              </a:rPr>
              <a:t>Fy</a:t>
            </a:r>
            <a:r>
              <a:rPr lang="en-US" sz="2800" b="1" baseline="30000" dirty="0" err="1">
                <a:latin typeface="Calibri" pitchFamily="34" charset="0"/>
              </a:rPr>
              <a:t>a</a:t>
            </a:r>
            <a:r>
              <a:rPr sz="2800" b="1" dirty="0">
                <a:latin typeface="Calibri" pitchFamily="34" charset="0"/>
              </a:rPr>
              <a:t>-, </a:t>
            </a:r>
            <a:r>
              <a:rPr lang="en-US" sz="2800" b="1" dirty="0" err="1">
                <a:latin typeface="Calibri" pitchFamily="34" charset="0"/>
              </a:rPr>
              <a:t>Fy</a:t>
            </a:r>
            <a:r>
              <a:rPr lang="en-US" sz="2800" b="1" baseline="30000" dirty="0" err="1">
                <a:latin typeface="Calibri" pitchFamily="34" charset="0"/>
              </a:rPr>
              <a:t>b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>
                <a:latin typeface="Calibri" pitchFamily="34" charset="0"/>
              </a:rPr>
              <a:t>M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>
                <a:latin typeface="Calibri" pitchFamily="34" charset="0"/>
              </a:rPr>
              <a:t>N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>
                <a:latin typeface="Calibri" pitchFamily="34" charset="0"/>
              </a:rPr>
              <a:t>S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>
                <a:latin typeface="Calibri" pitchFamily="34" charset="0"/>
              </a:rPr>
              <a:t>s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 err="1">
                <a:latin typeface="Calibri" pitchFamily="34" charset="0"/>
              </a:rPr>
              <a:t>Do</a:t>
            </a:r>
            <a:r>
              <a:rPr lang="en-US" sz="2800" b="1" baseline="30000" dirty="0" err="1">
                <a:latin typeface="Calibri" pitchFamily="34" charset="0"/>
              </a:rPr>
              <a:t>a</a:t>
            </a:r>
            <a:r>
              <a:rPr sz="2800" b="1" dirty="0">
                <a:latin typeface="Calibri" pitchFamily="34" charset="0"/>
              </a:rPr>
              <a:t>+, </a:t>
            </a:r>
            <a:r>
              <a:rPr lang="en-US" sz="2800" b="1" dirty="0">
                <a:latin typeface="Calibri" pitchFamily="34" charset="0"/>
              </a:rPr>
              <a:t>Do</a:t>
            </a:r>
            <a:r>
              <a:rPr lang="en-US" sz="2800" b="1" baseline="30000" dirty="0">
                <a:latin typeface="Calibri" pitchFamily="34" charset="0"/>
              </a:rPr>
              <a:t>b</a:t>
            </a:r>
            <a:r>
              <a:rPr sz="2800" b="1" dirty="0">
                <a:latin typeface="Calibri" pitchFamily="34" charset="0"/>
              </a:rPr>
              <a:t>+.</a:t>
            </a:r>
            <a:endParaRPr sz="2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sz="2800" dirty="0" err="1">
                <a:latin typeface="Calibri" pitchFamily="34" charset="0"/>
              </a:rPr>
              <a:t>Типирование</a:t>
            </a:r>
            <a:r>
              <a:rPr sz="2800" dirty="0">
                <a:latin typeface="Calibri" pitchFamily="34" charset="0"/>
              </a:rPr>
              <a:t> ПЦР </a:t>
            </a:r>
            <a:r>
              <a:rPr lang="en-US" sz="2800" dirty="0">
                <a:latin typeface="Calibri" pitchFamily="34" charset="0"/>
              </a:rPr>
              <a:t>D weak</a:t>
            </a:r>
            <a:r>
              <a:rPr sz="2800" dirty="0">
                <a:latin typeface="Calibri" pitchFamily="34" charset="0"/>
              </a:rPr>
              <a:t>/</a:t>
            </a:r>
            <a:r>
              <a:rPr lang="en-US" sz="2800" dirty="0">
                <a:latin typeface="Calibri" pitchFamily="34" charset="0"/>
              </a:rPr>
              <a:t>variant</a:t>
            </a:r>
            <a:r>
              <a:rPr sz="2800" dirty="0">
                <a:latin typeface="Calibri" pitchFamily="34" charset="0"/>
              </a:rPr>
              <a:t>: </a:t>
            </a:r>
            <a:r>
              <a:rPr lang="ru-RU" sz="2800" dirty="0">
                <a:latin typeface="Calibri" pitchFamily="34" charset="0"/>
              </a:rPr>
              <a:t>не обнаружен.</a:t>
            </a:r>
            <a:endParaRPr sz="2800" dirty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800" b="1" dirty="0" err="1">
                <a:latin typeface="Calibri" pitchFamily="34" charset="0"/>
              </a:rPr>
              <a:t>Заключение</a:t>
            </a:r>
            <a:r>
              <a:rPr sz="2800"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Calibri" pitchFamily="34" charset="0"/>
              </a:rPr>
              <a:t>+ (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</a:rPr>
              <a:t>Rh</a:t>
            </a:r>
            <a:r>
              <a:rPr sz="2800" b="1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sz="2800" b="1" u="sng" dirty="0" err="1">
                <a:solidFill>
                  <a:srgbClr val="C00000"/>
                </a:solidFill>
                <a:latin typeface="Calibri" pitchFamily="34" charset="0"/>
              </a:rPr>
              <a:t>принадлежность</a:t>
            </a:r>
            <a:r>
              <a:rPr sz="2800" b="1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sz="2800" b="1" u="sng" dirty="0" err="1">
                <a:solidFill>
                  <a:srgbClr val="C00000"/>
                </a:solidFill>
                <a:latin typeface="Calibri" pitchFamily="34" charset="0"/>
              </a:rPr>
              <a:t>положительная</a:t>
            </a:r>
            <a:r>
              <a:rPr sz="2800" b="1" u="sng" dirty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sz="2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sz="16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rgbClr val="8EB4E3"/>
          </a:solidFill>
        </p:spPr>
        <p:txBody>
          <a:bodyPr/>
          <a:lstStyle/>
          <a:p>
            <a:pPr eaLnBrk="1"/>
            <a:r>
              <a:rPr sz="3200" b="1">
                <a:latin typeface="Calibri" pitchFamily="34" charset="0"/>
              </a:rPr>
              <a:t>Донор П.</a:t>
            </a:r>
          </a:p>
        </p:txBody>
      </p:sp>
      <p:sp>
        <p:nvSpPr>
          <p:cNvPr id="13315" name="Содержимое 2"/>
          <p:cNvSpPr txBox="1">
            <a:spLocks noGrp="1"/>
          </p:cNvSpPr>
          <p:nvPr>
            <p:ph idx="1"/>
          </p:nvPr>
        </p:nvSpPr>
        <p:spPr>
          <a:xfrm>
            <a:off x="0" y="857250"/>
            <a:ext cx="8929688" cy="5715000"/>
          </a:xfrm>
          <a:solidFill>
            <a:srgbClr val="B7DEE8"/>
          </a:solidFill>
        </p:spPr>
        <p:txBody>
          <a:bodyPr/>
          <a:lstStyle/>
          <a:p>
            <a:pPr eaLnBrk="1">
              <a:spcBef>
                <a:spcPts val="700"/>
              </a:spcBef>
            </a:pPr>
            <a:r>
              <a:rPr sz="2400" b="1" dirty="0" err="1">
                <a:latin typeface="Calibri" pitchFamily="34" charset="0"/>
              </a:rPr>
              <a:t>Серологически</a:t>
            </a:r>
            <a:r>
              <a:rPr sz="2400" b="1" dirty="0">
                <a:latin typeface="Calibri" pitchFamily="34" charset="0"/>
              </a:rPr>
              <a:t>: </a:t>
            </a:r>
            <a:r>
              <a:rPr lang="en-US" sz="2400" b="1" dirty="0">
                <a:latin typeface="Calibri" pitchFamily="34" charset="0"/>
              </a:rPr>
              <a:t>O</a:t>
            </a:r>
            <a:r>
              <a:rPr sz="2400" b="1" dirty="0">
                <a:latin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</a:rPr>
              <a:t>Rh</a:t>
            </a:r>
            <a:r>
              <a:rPr sz="2400" b="1" dirty="0">
                <a:latin typeface="Calibri" pitchFamily="34" charset="0"/>
              </a:rPr>
              <a:t>-</a:t>
            </a:r>
            <a:r>
              <a:rPr sz="2400" b="1" dirty="0" err="1">
                <a:latin typeface="Calibri" pitchFamily="34" charset="0"/>
              </a:rPr>
              <a:t>отр</a:t>
            </a:r>
            <a:r>
              <a:rPr sz="2400" b="1" dirty="0">
                <a:latin typeface="Calibri" pitchFamily="34" charset="0"/>
              </a:rPr>
              <a:t>., </a:t>
            </a:r>
            <a:r>
              <a:rPr sz="2400" b="1" dirty="0" err="1">
                <a:latin typeface="Calibri" pitchFamily="34" charset="0"/>
              </a:rPr>
              <a:t>СсееК</a:t>
            </a:r>
            <a:r>
              <a:rPr sz="2400" b="1" dirty="0">
                <a:latin typeface="Calibri" pitchFamily="34" charset="0"/>
              </a:rPr>
              <a:t>-, В </a:t>
            </a:r>
            <a:r>
              <a:rPr sz="2400" b="1" dirty="0" err="1">
                <a:latin typeface="Calibri" pitchFamily="34" charset="0"/>
              </a:rPr>
              <a:t>гелевых</a:t>
            </a:r>
            <a:r>
              <a:rPr sz="2400" b="1" dirty="0">
                <a:latin typeface="Calibri" pitchFamily="34" charset="0"/>
              </a:rPr>
              <a:t> </a:t>
            </a:r>
            <a:r>
              <a:rPr sz="2400" b="1" dirty="0" err="1">
                <a:latin typeface="Calibri" pitchFamily="34" charset="0"/>
              </a:rPr>
              <a:t>картах</a:t>
            </a:r>
            <a:r>
              <a:rPr lang="en-US" sz="2400" b="1" dirty="0">
                <a:latin typeface="Calibri" pitchFamily="34" charset="0"/>
              </a:rPr>
              <a:t>: k+, </a:t>
            </a:r>
            <a:r>
              <a:rPr lang="en-US" sz="2400" b="1" dirty="0" err="1">
                <a:latin typeface="Calibri" pitchFamily="34" charset="0"/>
              </a:rPr>
              <a:t>Kp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lang="en-US" sz="2400" b="1" dirty="0">
                <a:latin typeface="Calibri" pitchFamily="34" charset="0"/>
              </a:rPr>
              <a:t>-, </a:t>
            </a:r>
            <a:r>
              <a:rPr lang="en-US" sz="2400" b="1" dirty="0" err="1">
                <a:latin typeface="Calibri" pitchFamily="34" charset="0"/>
              </a:rPr>
              <a:t>Kp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lang="en-US"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Jk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lang="en-US" sz="2400" b="1" dirty="0">
                <a:latin typeface="Calibri" pitchFamily="34" charset="0"/>
              </a:rPr>
              <a:t>+,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Jk</a:t>
            </a:r>
            <a:r>
              <a:rPr lang="en-US" sz="2800" b="1" baseline="30000" dirty="0" err="1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sz="2400" b="1" dirty="0">
                <a:latin typeface="Calibri" pitchFamily="34" charset="0"/>
              </a:rPr>
              <a:t>, P1+, Le</a:t>
            </a:r>
            <a:r>
              <a:rPr lang="en-US" sz="2400" b="1" baseline="30000" dirty="0">
                <a:latin typeface="Calibri" pitchFamily="34" charset="0"/>
              </a:rPr>
              <a:t>a</a:t>
            </a:r>
            <a:r>
              <a:rPr lang="en-US" sz="2400" b="1" dirty="0">
                <a:latin typeface="Calibri" pitchFamily="34" charset="0"/>
              </a:rPr>
              <a:t>-, </a:t>
            </a:r>
            <a:r>
              <a:rPr lang="en-US" sz="2400" b="1" dirty="0" err="1">
                <a:latin typeface="Calibri" pitchFamily="34" charset="0"/>
              </a:rPr>
              <a:t>Le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lang="en-US" sz="2400" b="1" dirty="0">
                <a:latin typeface="Calibri" pitchFamily="34" charset="0"/>
              </a:rPr>
              <a:t>+, Lu</a:t>
            </a:r>
            <a:r>
              <a:rPr lang="en-US" sz="2400" b="1" baseline="30000" dirty="0">
                <a:latin typeface="Calibri" pitchFamily="34" charset="0"/>
              </a:rPr>
              <a:t>a</a:t>
            </a:r>
            <a:r>
              <a:rPr lang="en-US" sz="2400" b="1" dirty="0">
                <a:latin typeface="Calibri" pitchFamily="34" charset="0"/>
              </a:rPr>
              <a:t>-, </a:t>
            </a:r>
            <a:r>
              <a:rPr lang="en-US" sz="2400" b="1" dirty="0" err="1">
                <a:latin typeface="Calibri" pitchFamily="34" charset="0"/>
              </a:rPr>
              <a:t>Lu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lang="en-US" sz="2400" b="1" dirty="0">
                <a:latin typeface="Calibri" pitchFamily="34" charset="0"/>
              </a:rPr>
              <a:t>+, M+, N-, S+, s+, </a:t>
            </a:r>
            <a:r>
              <a:rPr lang="en-US" sz="2400" b="1" dirty="0" err="1">
                <a:latin typeface="Calibri" pitchFamily="34" charset="0"/>
              </a:rPr>
              <a:t>Fy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lang="en-US"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Fy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lang="en-US" sz="2400" b="1" dirty="0">
                <a:latin typeface="Calibri" pitchFamily="34" charset="0"/>
              </a:rPr>
              <a:t>+. </a:t>
            </a:r>
            <a:r>
              <a:rPr sz="2400" b="1" dirty="0" err="1">
                <a:latin typeface="Calibri" pitchFamily="34" charset="0"/>
              </a:rPr>
              <a:t>Направлен</a:t>
            </a:r>
            <a:r>
              <a:rPr sz="2400" b="1" dirty="0">
                <a:latin typeface="Calibri" pitchFamily="34" charset="0"/>
              </a:rPr>
              <a:t> </a:t>
            </a:r>
            <a:r>
              <a:rPr sz="2400" b="1" dirty="0" err="1">
                <a:latin typeface="Calibri" pitchFamily="34" charset="0"/>
              </a:rPr>
              <a:t>для</a:t>
            </a:r>
            <a:r>
              <a:rPr sz="2400" b="1" dirty="0">
                <a:latin typeface="Calibri" pitchFamily="34" charset="0"/>
              </a:rPr>
              <a:t> </a:t>
            </a:r>
            <a:r>
              <a:rPr sz="2400" b="1" i="1" dirty="0" err="1">
                <a:latin typeface="Calibri" pitchFamily="34" charset="0"/>
              </a:rPr>
              <a:t>уточнения</a:t>
            </a:r>
            <a:r>
              <a:rPr sz="2400" b="1" i="1" dirty="0">
                <a:latin typeface="Calibri" pitchFamily="34" charset="0"/>
              </a:rPr>
              <a:t> </a:t>
            </a:r>
            <a:r>
              <a:rPr sz="2400" b="1" i="1" dirty="0" err="1">
                <a:latin typeface="Calibri" pitchFamily="34" charset="0"/>
              </a:rPr>
              <a:t>резус-принадлежности</a:t>
            </a:r>
            <a:r>
              <a:rPr sz="2400" dirty="0">
                <a:latin typeface="Calibri" pitchFamily="34" charset="0"/>
              </a:rPr>
              <a:t>. </a:t>
            </a:r>
          </a:p>
          <a:p>
            <a:pPr algn="ctr" eaLnBrk="1">
              <a:spcBef>
                <a:spcPts val="700"/>
              </a:spcBef>
              <a:buFont typeface="Arial" pitchFamily="34" charset="0"/>
              <a:buNone/>
            </a:pPr>
            <a:r>
              <a:rPr sz="2800" b="1" dirty="0" err="1">
                <a:latin typeface="Calibri" pitchFamily="34" charset="0"/>
              </a:rPr>
              <a:t>Результаты</a:t>
            </a:r>
            <a:r>
              <a:rPr sz="2800" b="1" dirty="0">
                <a:latin typeface="Calibri" pitchFamily="34" charset="0"/>
              </a:rPr>
              <a:t> </a:t>
            </a:r>
            <a:r>
              <a:rPr sz="2800" b="1" dirty="0" err="1">
                <a:latin typeface="Calibri" pitchFamily="34" charset="0"/>
              </a:rPr>
              <a:t>исследования</a:t>
            </a:r>
            <a:r>
              <a:rPr sz="2800" b="1" dirty="0">
                <a:latin typeface="Calibri" pitchFamily="34" charset="0"/>
              </a:rPr>
              <a:t>:</a:t>
            </a:r>
          </a:p>
          <a:p>
            <a:pPr eaLnBrk="1"/>
            <a:r>
              <a:rPr sz="2400" b="1" dirty="0" err="1">
                <a:latin typeface="Calibri" pitchFamily="34" charset="0"/>
              </a:rPr>
              <a:t>Агглютинация</a:t>
            </a:r>
            <a:r>
              <a:rPr sz="2400" b="1" dirty="0">
                <a:latin typeface="Calibri" pitchFamily="34" charset="0"/>
              </a:rPr>
              <a:t> в  </a:t>
            </a:r>
            <a:r>
              <a:rPr sz="2400" b="1" dirty="0" err="1">
                <a:latin typeface="Calibri" pitchFamily="34" charset="0"/>
              </a:rPr>
              <a:t>геле</a:t>
            </a:r>
            <a:r>
              <a:rPr sz="2400" dirty="0">
                <a:latin typeface="Calibri" pitchFamily="34" charset="0"/>
              </a:rPr>
              <a:t> – </a:t>
            </a:r>
            <a:r>
              <a:rPr sz="2400" b="1" dirty="0">
                <a:latin typeface="Calibri" pitchFamily="34" charset="0"/>
              </a:rPr>
              <a:t>О, </a:t>
            </a:r>
            <a:r>
              <a:rPr lang="en-US" sz="2400" b="1" dirty="0">
                <a:latin typeface="Calibri" pitchFamily="34" charset="0"/>
              </a:rPr>
              <a:t>DVI</a:t>
            </a:r>
            <a:r>
              <a:rPr sz="2400" b="1" dirty="0">
                <a:latin typeface="Calibri" pitchFamily="34" charset="0"/>
              </a:rPr>
              <a:t> </a:t>
            </a:r>
            <a:r>
              <a:rPr sz="2400" b="1" dirty="0" err="1">
                <a:latin typeface="Calibri" pitchFamily="34" charset="0"/>
              </a:rPr>
              <a:t>отриц</a:t>
            </a:r>
            <a:r>
              <a:rPr sz="2400" b="1" dirty="0">
                <a:latin typeface="Calibri" pitchFamily="34" charset="0"/>
              </a:rPr>
              <a:t>.; </a:t>
            </a:r>
            <a:r>
              <a:rPr sz="2400" b="1" dirty="0" err="1">
                <a:latin typeface="Calibri" pitchFamily="34" charset="0"/>
              </a:rPr>
              <a:t>Фенотип</a:t>
            </a:r>
            <a:r>
              <a:rPr sz="2400" dirty="0">
                <a:latin typeface="Calibri" pitchFamily="34" charset="0"/>
              </a:rPr>
              <a:t>: </a:t>
            </a:r>
            <a:r>
              <a:rPr sz="2400" b="1" dirty="0" err="1">
                <a:latin typeface="Calibri" pitchFamily="34" charset="0"/>
              </a:rPr>
              <a:t>С</a:t>
            </a:r>
            <a:r>
              <a:rPr lang="en-US" sz="2400" b="1" dirty="0" err="1">
                <a:latin typeface="Calibri" pitchFamily="34" charset="0"/>
              </a:rPr>
              <a:t>c</a:t>
            </a:r>
            <a:r>
              <a:rPr sz="2400" b="1" dirty="0" err="1">
                <a:latin typeface="Calibri" pitchFamily="34" charset="0"/>
              </a:rPr>
              <a:t>ееК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>
                <a:latin typeface="Calibri" pitchFamily="34" charset="0"/>
              </a:rPr>
              <a:t>k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Kp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 err="1">
                <a:latin typeface="Calibri" pitchFamily="34" charset="0"/>
              </a:rPr>
              <a:t>Kp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Jk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Jk</a:t>
            </a:r>
            <a:r>
              <a:rPr lang="en-US" b="1" baseline="30000" dirty="0" err="1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+</a:t>
            </a:r>
            <a:r>
              <a:rPr sz="2400" b="1" dirty="0">
                <a:latin typeface="Calibri" pitchFamily="34" charset="0"/>
              </a:rPr>
              <a:t>, </a:t>
            </a:r>
            <a:r>
              <a:rPr lang="en-US" sz="2400" b="1" dirty="0">
                <a:latin typeface="Calibri" pitchFamily="34" charset="0"/>
              </a:rPr>
              <a:t>P</a:t>
            </a:r>
            <a:r>
              <a:rPr sz="2400" b="1" dirty="0">
                <a:latin typeface="Calibri" pitchFamily="34" charset="0"/>
              </a:rPr>
              <a:t>1+, </a:t>
            </a:r>
            <a:r>
              <a:rPr lang="en-US" sz="2400" b="1" dirty="0">
                <a:latin typeface="Calibri" pitchFamily="34" charset="0"/>
              </a:rPr>
              <a:t>Le</a:t>
            </a:r>
            <a:r>
              <a:rPr lang="en-US" sz="2400" b="1" baseline="30000" dirty="0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 err="1">
                <a:latin typeface="Calibri" pitchFamily="34" charset="0"/>
              </a:rPr>
              <a:t>Le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Lu</a:t>
            </a:r>
            <a:r>
              <a:rPr lang="en-US" sz="2400" b="1" baseline="30000" dirty="0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 err="1">
                <a:latin typeface="Calibri" pitchFamily="34" charset="0"/>
              </a:rPr>
              <a:t>Lu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M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N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>
                <a:latin typeface="Calibri" pitchFamily="34" charset="0"/>
              </a:rPr>
              <a:t>S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s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Fy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Fy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sz="2400" dirty="0">
                <a:latin typeface="Calibri" pitchFamily="34" charset="0"/>
              </a:rPr>
              <a:t>+  </a:t>
            </a:r>
            <a:r>
              <a:rPr sz="2800" b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sz="2800" b="1" dirty="0" err="1">
                <a:solidFill>
                  <a:srgbClr val="C00000"/>
                </a:solidFill>
                <a:latin typeface="Calibri" pitchFamily="34" charset="0"/>
              </a:rPr>
              <a:t>несовпадение</a:t>
            </a:r>
            <a:r>
              <a:rPr sz="28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libri" pitchFamily="34" charset="0"/>
              </a:rPr>
              <a:t>по</a:t>
            </a:r>
            <a:r>
              <a:rPr sz="28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34" charset="0"/>
              </a:rPr>
              <a:t>Jk</a:t>
            </a:r>
            <a:r>
              <a:rPr lang="en-US" sz="2800" b="1" baseline="30000" dirty="0" err="1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sz="2800" b="1" dirty="0">
                <a:solidFill>
                  <a:srgbClr val="C00000"/>
                </a:solidFill>
                <a:latin typeface="Calibri" pitchFamily="34" charset="0"/>
              </a:rPr>
              <a:t>)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sz="2800" b="1" dirty="0">
              <a:solidFill>
                <a:srgbClr val="E46C0A"/>
              </a:solidFill>
              <a:latin typeface="Calibri" pitchFamily="34" charset="0"/>
            </a:endParaRPr>
          </a:p>
          <a:p>
            <a:pPr eaLnBrk="1"/>
            <a:r>
              <a:rPr sz="2400" b="1" dirty="0" err="1">
                <a:latin typeface="Calibri" pitchFamily="34" charset="0"/>
              </a:rPr>
              <a:t>Типирование</a:t>
            </a:r>
            <a:r>
              <a:rPr sz="2400" b="1" dirty="0">
                <a:latin typeface="Calibri" pitchFamily="34" charset="0"/>
              </a:rPr>
              <a:t> ПЦР:  </a:t>
            </a:r>
            <a:r>
              <a:rPr lang="en-US" sz="2400" b="1" dirty="0">
                <a:latin typeface="Calibri" pitchFamily="34" charset="0"/>
              </a:rPr>
              <a:t>D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>
                <a:latin typeface="Calibri" pitchFamily="34" charset="0"/>
              </a:rPr>
              <a:t>C</a:t>
            </a:r>
            <a:r>
              <a:rPr sz="2400" b="1" dirty="0">
                <a:latin typeface="Calibri" pitchFamily="34" charset="0"/>
              </a:rPr>
              <a:t>+, </a:t>
            </a:r>
            <a:r>
              <a:rPr sz="2400" b="1" dirty="0" err="1">
                <a:latin typeface="Calibri" pitchFamily="34" charset="0"/>
              </a:rPr>
              <a:t>С</a:t>
            </a:r>
            <a:r>
              <a:rPr lang="en-US" sz="2400" b="1" baseline="30000" dirty="0" err="1">
                <a:latin typeface="Calibri" pitchFamily="34" charset="0"/>
              </a:rPr>
              <a:t>w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>
                <a:latin typeface="Calibri" pitchFamily="34" charset="0"/>
              </a:rPr>
              <a:t>E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>
                <a:latin typeface="Calibri" pitchFamily="34" charset="0"/>
              </a:rPr>
              <a:t>c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e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K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>
                <a:latin typeface="Calibri" pitchFamily="34" charset="0"/>
              </a:rPr>
              <a:t>k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Jk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b="1" dirty="0" err="1">
                <a:solidFill>
                  <a:srgbClr val="C00000"/>
                </a:solidFill>
                <a:latin typeface="Calibri" pitchFamily="34" charset="0"/>
              </a:rPr>
              <a:t>Jk</a:t>
            </a:r>
            <a:r>
              <a:rPr lang="en-US" b="1" baseline="30000" dirty="0" err="1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+</a:t>
            </a:r>
            <a:r>
              <a:rPr sz="2400" b="1" dirty="0">
                <a:latin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</a:rPr>
              <a:t>Fy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Fy</a:t>
            </a:r>
            <a:r>
              <a:rPr lang="en-US" sz="2400" b="1" baseline="30000" dirty="0" err="1">
                <a:latin typeface="Calibri" pitchFamily="34" charset="0"/>
              </a:rPr>
              <a:t>b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M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N</a:t>
            </a:r>
            <a:r>
              <a:rPr sz="2400" b="1" dirty="0">
                <a:latin typeface="Calibri" pitchFamily="34" charset="0"/>
              </a:rPr>
              <a:t>-, </a:t>
            </a:r>
            <a:r>
              <a:rPr lang="en-US" sz="2400" b="1" dirty="0">
                <a:latin typeface="Calibri" pitchFamily="34" charset="0"/>
              </a:rPr>
              <a:t>S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s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 err="1">
                <a:latin typeface="Calibri" pitchFamily="34" charset="0"/>
              </a:rPr>
              <a:t>Do</a:t>
            </a:r>
            <a:r>
              <a:rPr lang="en-US" sz="2400" b="1" baseline="30000" dirty="0" err="1">
                <a:latin typeface="Calibri" pitchFamily="34" charset="0"/>
              </a:rPr>
              <a:t>a</a:t>
            </a:r>
            <a:r>
              <a:rPr sz="2400" b="1" dirty="0">
                <a:latin typeface="Calibri" pitchFamily="34" charset="0"/>
              </a:rPr>
              <a:t>+, </a:t>
            </a:r>
            <a:r>
              <a:rPr lang="en-US" sz="2400" b="1" dirty="0">
                <a:latin typeface="Calibri" pitchFamily="34" charset="0"/>
              </a:rPr>
              <a:t>Do</a:t>
            </a:r>
            <a:r>
              <a:rPr lang="en-US" sz="2400" b="1" baseline="30000" dirty="0">
                <a:latin typeface="Calibri" pitchFamily="34" charset="0"/>
              </a:rPr>
              <a:t>b</a:t>
            </a:r>
            <a:r>
              <a:rPr sz="2400" b="1" dirty="0">
                <a:latin typeface="Calibri" pitchFamily="34" charset="0"/>
              </a:rPr>
              <a:t>-.</a:t>
            </a:r>
          </a:p>
          <a:p>
            <a:pPr eaLnBrk="1">
              <a:spcBef>
                <a:spcPts val="600"/>
              </a:spcBef>
            </a:pPr>
            <a:r>
              <a:rPr sz="2400" b="1" dirty="0" err="1">
                <a:latin typeface="Calibri" pitchFamily="34" charset="0"/>
              </a:rPr>
              <a:t>Типирование</a:t>
            </a:r>
            <a:r>
              <a:rPr sz="2400" b="1" dirty="0">
                <a:latin typeface="Calibri" pitchFamily="34" charset="0"/>
              </a:rPr>
              <a:t> ПЦР:</a:t>
            </a:r>
            <a:r>
              <a:rPr lang="en-US" sz="2400" b="1" dirty="0">
                <a:latin typeface="Calibri" pitchFamily="34" charset="0"/>
              </a:rPr>
              <a:t> D weak</a:t>
            </a:r>
            <a:r>
              <a:rPr sz="2400" b="1" dirty="0">
                <a:latin typeface="Calibri" pitchFamily="34" charset="0"/>
              </a:rPr>
              <a:t>/</a:t>
            </a:r>
            <a:r>
              <a:rPr lang="en-US" sz="2400" b="1" dirty="0">
                <a:latin typeface="Calibri" pitchFamily="34" charset="0"/>
              </a:rPr>
              <a:t>variant</a:t>
            </a:r>
            <a:r>
              <a:rPr sz="2400" b="1" dirty="0">
                <a:latin typeface="Calibri" pitchFamily="34" charset="0"/>
              </a:rPr>
              <a:t> – </a:t>
            </a:r>
            <a:r>
              <a:rPr sz="2400" b="1" dirty="0" err="1">
                <a:latin typeface="Calibri" pitchFamily="34" charset="0"/>
              </a:rPr>
              <a:t>отрицательный</a:t>
            </a:r>
            <a:endParaRPr sz="2400" b="1" dirty="0">
              <a:latin typeface="Calibri" pitchFamily="34" charset="0"/>
            </a:endParaRPr>
          </a:p>
          <a:p>
            <a:pPr eaLnBrk="1">
              <a:buFont typeface="Arial" pitchFamily="34" charset="0"/>
              <a:buNone/>
            </a:pPr>
            <a:r>
              <a:rPr sz="2800" b="1" dirty="0" err="1">
                <a:latin typeface="Calibri" pitchFamily="34" charset="0"/>
              </a:rPr>
              <a:t>Заключение</a:t>
            </a:r>
            <a:r>
              <a:rPr sz="2800" b="1" dirty="0">
                <a:latin typeface="Calibri" pitchFamily="34" charset="0"/>
              </a:rPr>
              <a:t>:  </a:t>
            </a:r>
            <a:r>
              <a:rPr lang="en-US" sz="2800" b="1" dirty="0">
                <a:latin typeface="Calibri" pitchFamily="34" charset="0"/>
              </a:rPr>
              <a:t>Rh</a:t>
            </a:r>
            <a:r>
              <a:rPr sz="2800" b="1" dirty="0">
                <a:latin typeface="Calibri" pitchFamily="34" charset="0"/>
              </a:rPr>
              <a:t> -</a:t>
            </a:r>
            <a:r>
              <a:rPr sz="2800" b="1" dirty="0" err="1">
                <a:latin typeface="Calibri" pitchFamily="34" charset="0"/>
              </a:rPr>
              <a:t>принадлежность</a:t>
            </a:r>
            <a:r>
              <a:rPr sz="2800" b="1" dirty="0">
                <a:latin typeface="Calibri" pitchFamily="34" charset="0"/>
              </a:rPr>
              <a:t> </a:t>
            </a:r>
            <a:r>
              <a:rPr sz="2800" b="1" dirty="0" err="1">
                <a:latin typeface="Calibri" pitchFamily="34" charset="0"/>
              </a:rPr>
              <a:t>отрицательная</a:t>
            </a:r>
            <a:r>
              <a:rPr sz="2800" b="1" dirty="0">
                <a:latin typeface="Calibri" pitchFamily="34" charset="0"/>
              </a:rPr>
              <a:t>. </a:t>
            </a:r>
            <a:r>
              <a:rPr b="1" i="1" u="sng" dirty="0" err="1">
                <a:solidFill>
                  <a:srgbClr val="C00000"/>
                </a:solidFill>
                <a:latin typeface="Calibri" pitchFamily="34" charset="0"/>
              </a:rPr>
              <a:t>несовпадение</a:t>
            </a:r>
            <a:r>
              <a:rPr b="1" i="1" u="sng" dirty="0">
                <a:solidFill>
                  <a:srgbClr val="C00000"/>
                </a:solidFill>
                <a:latin typeface="Calibri" pitchFamily="34" charset="0"/>
              </a:rPr>
              <a:t> с </a:t>
            </a:r>
            <a:r>
              <a:rPr b="1" i="1" u="sng" dirty="0" err="1">
                <a:solidFill>
                  <a:srgbClr val="C00000"/>
                </a:solidFill>
                <a:latin typeface="Calibri" pitchFamily="34" charset="0"/>
              </a:rPr>
              <a:t>результатами</a:t>
            </a:r>
            <a:r>
              <a:rPr b="1" i="1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b="1" i="1" u="sng" dirty="0" err="1">
                <a:solidFill>
                  <a:srgbClr val="C00000"/>
                </a:solidFill>
                <a:latin typeface="Calibri" pitchFamily="34" charset="0"/>
              </a:rPr>
              <a:t>по</a:t>
            </a:r>
            <a:r>
              <a:rPr b="1" i="1" u="sng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  <a:latin typeface="Calibri" pitchFamily="34" charset="0"/>
              </a:rPr>
              <a:t>Jk</a:t>
            </a:r>
            <a:r>
              <a:rPr lang="en-US" b="1" i="1" u="sng" baseline="30000" dirty="0" err="1">
                <a:solidFill>
                  <a:srgbClr val="C00000"/>
                </a:solidFill>
                <a:latin typeface="Calibri" pitchFamily="34" charset="0"/>
              </a:rPr>
              <a:t>b</a:t>
            </a:r>
            <a:endParaRPr b="1" dirty="0">
              <a:solidFill>
                <a:srgbClr val="C00000"/>
              </a:solidFill>
              <a:latin typeface="Calibri" pitchFamily="34" charset="0"/>
            </a:endParaRPr>
          </a:p>
          <a:p>
            <a:pPr eaLnBrk="1">
              <a:spcBef>
                <a:spcPts val="600"/>
              </a:spcBef>
            </a:pPr>
            <a:endParaRPr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 noGrp="1"/>
          </p:cNvSpPr>
          <p:nvPr>
            <p:ph type="title"/>
          </p:nvPr>
        </p:nvSpPr>
        <p:spPr>
          <a:xfrm>
            <a:off x="571500" y="142875"/>
            <a:ext cx="8229600" cy="725488"/>
          </a:xfrm>
        </p:spPr>
        <p:txBody>
          <a:bodyPr>
            <a:normAutofit fontScale="90000"/>
          </a:bodyPr>
          <a:lstStyle/>
          <a:p>
            <a:pPr eaLnBrk="1"/>
            <a:r>
              <a:rPr b="1">
                <a:latin typeface="Calibri" pitchFamily="34" charset="0"/>
              </a:rPr>
              <a:t>Донор А.</a:t>
            </a:r>
          </a:p>
        </p:txBody>
      </p:sp>
      <p:sp>
        <p:nvSpPr>
          <p:cNvPr id="16387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071563"/>
            <a:ext cx="8507413" cy="5526087"/>
          </a:xfrm>
          <a:solidFill>
            <a:srgbClr val="C6D9F1"/>
          </a:solidFill>
        </p:spPr>
        <p:txBody>
          <a:bodyPr/>
          <a:lstStyle/>
          <a:p>
            <a:pPr eaLnBrk="1"/>
            <a:r>
              <a:rPr b="1">
                <a:latin typeface="Calibri" pitchFamily="34" charset="0"/>
              </a:rPr>
              <a:t>Образец  крови направлен </a:t>
            </a:r>
            <a:r>
              <a:rPr b="1" i="1">
                <a:latin typeface="Calibri" pitchFamily="34" charset="0"/>
              </a:rPr>
              <a:t>для уточнения наличия </a:t>
            </a:r>
            <a:r>
              <a:rPr b="1" i="1">
                <a:solidFill>
                  <a:srgbClr val="C00000"/>
                </a:solidFill>
                <a:latin typeface="Calibri" pitchFamily="34" charset="0"/>
              </a:rPr>
              <a:t>антигена Е</a:t>
            </a:r>
            <a:r>
              <a:rPr b="1" i="1">
                <a:latin typeface="Calibri" pitchFamily="34" charset="0"/>
              </a:rPr>
              <a:t> (расхождения в результатах типирования на двух анализаторах разных фирм).</a:t>
            </a:r>
          </a:p>
          <a:p>
            <a:pPr eaLnBrk="1"/>
            <a:endParaRPr b="1" i="1">
              <a:latin typeface="Calibri" pitchFamily="34" charset="0"/>
            </a:endParaRPr>
          </a:p>
          <a:p>
            <a:pPr eaLnBrk="1"/>
            <a:r>
              <a:rPr>
                <a:latin typeface="Calibri" pitchFamily="34" charset="0"/>
              </a:rPr>
              <a:t>ПЦР типирование</a:t>
            </a:r>
            <a:r>
              <a:rPr lang="en-US">
                <a:latin typeface="Calibri" pitchFamily="34" charset="0"/>
              </a:rPr>
              <a:t>:</a:t>
            </a:r>
            <a:r>
              <a:rPr lang="en-US" b="1">
                <a:latin typeface="Calibri" pitchFamily="34" charset="0"/>
              </a:rPr>
              <a:t> D+, C-, </a:t>
            </a:r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E+</a:t>
            </a:r>
            <a:r>
              <a:rPr lang="en-US" b="1">
                <a:latin typeface="Calibri" pitchFamily="34" charset="0"/>
              </a:rPr>
              <a:t>, c+, e+, K-, k+, Jk</a:t>
            </a:r>
            <a:r>
              <a:rPr lang="en-US" b="1" baseline="30000">
                <a:latin typeface="Calibri" pitchFamily="34" charset="0"/>
              </a:rPr>
              <a:t>a</a:t>
            </a:r>
            <a:r>
              <a:rPr lang="en-US" b="1">
                <a:latin typeface="Calibri" pitchFamily="34" charset="0"/>
              </a:rPr>
              <a:t>+, Jk</a:t>
            </a:r>
            <a:r>
              <a:rPr lang="en-US" b="1" baseline="30000">
                <a:latin typeface="Calibri" pitchFamily="34" charset="0"/>
              </a:rPr>
              <a:t>b</a:t>
            </a:r>
            <a:r>
              <a:rPr lang="en-US" b="1">
                <a:latin typeface="Calibri" pitchFamily="34" charset="0"/>
              </a:rPr>
              <a:t>+, Fy</a:t>
            </a:r>
            <a:r>
              <a:rPr lang="en-US" b="1" baseline="30000">
                <a:latin typeface="Calibri" pitchFamily="34" charset="0"/>
              </a:rPr>
              <a:t>a</a:t>
            </a:r>
            <a:r>
              <a:rPr lang="en-US" b="1">
                <a:latin typeface="Calibri" pitchFamily="34" charset="0"/>
              </a:rPr>
              <a:t>-, Fy</a:t>
            </a:r>
            <a:r>
              <a:rPr lang="en-US" b="1" baseline="30000">
                <a:latin typeface="Calibri" pitchFamily="34" charset="0"/>
              </a:rPr>
              <a:t>b</a:t>
            </a:r>
            <a:r>
              <a:rPr lang="en-US" b="1">
                <a:latin typeface="Calibri" pitchFamily="34" charset="0"/>
              </a:rPr>
              <a:t>+, M+, N+, S-, s+, Dombrock a-b+</a:t>
            </a:r>
            <a:endParaRPr>
              <a:latin typeface="Calibri" pitchFamily="34" charset="0"/>
            </a:endParaRPr>
          </a:p>
          <a:p>
            <a:pPr algn="ctr" eaLnBrk="1">
              <a:spcBef>
                <a:spcPts val="900"/>
              </a:spcBef>
              <a:buFont typeface="Arial" pitchFamily="34" charset="0"/>
              <a:buNone/>
            </a:pPr>
            <a:r>
              <a:rPr sz="3600" b="1">
                <a:latin typeface="Calibri" pitchFamily="34" charset="0"/>
              </a:rPr>
              <a:t>Заключение:</a:t>
            </a:r>
            <a:r>
              <a:rPr sz="3600">
                <a:latin typeface="Calibri" pitchFamily="34" charset="0"/>
              </a:rPr>
              <a:t>  Фенотип </a:t>
            </a:r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ccDE</a:t>
            </a:r>
            <a:r>
              <a:rPr sz="3600" b="1">
                <a:solidFill>
                  <a:srgbClr val="C00000"/>
                </a:solidFill>
                <a:latin typeface="Calibri" pitchFamily="34" charset="0"/>
              </a:rPr>
              <a:t>еК</a:t>
            </a:r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-</a:t>
            </a:r>
            <a:endParaRPr sz="3600">
              <a:solidFill>
                <a:srgbClr val="C00000"/>
              </a:solidFill>
              <a:latin typeface="Calibri" pitchFamily="34" charset="0"/>
            </a:endParaRPr>
          </a:p>
          <a:p>
            <a:pPr eaLnBrk="1">
              <a:spcBef>
                <a:spcPts val="600"/>
              </a:spcBef>
              <a:buFont typeface="Arial" pitchFamily="34" charset="0"/>
              <a:buNone/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 </a:t>
            </a:r>
            <a:endParaRPr sz="2400">
              <a:solidFill>
                <a:srgbClr val="C00000"/>
              </a:solidFill>
              <a:latin typeface="Calibri" pitchFamily="34" charset="0"/>
            </a:endParaRPr>
          </a:p>
          <a:p>
            <a:pPr eaLnBrk="1">
              <a:spcBef>
                <a:spcPts val="600"/>
              </a:spcBef>
            </a:pPr>
            <a:endParaRPr sz="2400" b="1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sz="3600" b="1">
                <a:latin typeface="Calibri" pitchFamily="34" charset="0"/>
              </a:rPr>
              <a:t>Больная Б.</a:t>
            </a:r>
            <a:br>
              <a:rPr sz="3600" b="1">
                <a:latin typeface="Calibri" pitchFamily="34" charset="0"/>
              </a:rPr>
            </a:br>
            <a:endParaRPr sz="3600" b="1">
              <a:latin typeface="Calibri" pitchFamily="34" charset="0"/>
            </a:endParaRPr>
          </a:p>
        </p:txBody>
      </p:sp>
      <p:sp>
        <p:nvSpPr>
          <p:cNvPr id="17411" name="Содержимое 2"/>
          <p:cNvSpPr txBox="1">
            <a:spLocks noGrp="1"/>
          </p:cNvSpPr>
          <p:nvPr>
            <p:ph idx="1"/>
          </p:nvPr>
        </p:nvSpPr>
        <p:spPr>
          <a:xfrm>
            <a:off x="250825" y="836613"/>
            <a:ext cx="8569325" cy="5832475"/>
          </a:xfrm>
          <a:solidFill>
            <a:srgbClr val="B9CDE5"/>
          </a:solidFill>
        </p:spPr>
        <p:txBody>
          <a:bodyPr>
            <a:normAutofit/>
          </a:bodyPr>
          <a:lstStyle/>
          <a:p>
            <a:pPr eaLnBrk="1" hangingPunct="1">
              <a:spcBef>
                <a:spcPts val="700"/>
              </a:spcBef>
            </a:pPr>
            <a:r>
              <a:rPr b="1" dirty="0" err="1">
                <a:latin typeface="Calibri" pitchFamily="34" charset="0"/>
              </a:rPr>
              <a:t>Серологически</a:t>
            </a:r>
            <a:r>
              <a:rPr b="1" dirty="0">
                <a:latin typeface="Calibri" pitchFamily="34" charset="0"/>
              </a:rPr>
              <a:t>  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О, </a:t>
            </a:r>
            <a:r>
              <a:rPr b="1" dirty="0" err="1">
                <a:solidFill>
                  <a:srgbClr val="C00000"/>
                </a:solidFill>
                <a:latin typeface="Calibri" pitchFamily="34" charset="0"/>
              </a:rPr>
              <a:t>химеризм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alibri" pitchFamily="34" charset="0"/>
              </a:rPr>
              <a:t>по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b="1" dirty="0">
                <a:latin typeface="Calibri" pitchFamily="34" charset="0"/>
              </a:rPr>
              <a:t>.  </a:t>
            </a:r>
            <a:r>
              <a:rPr b="1" dirty="0" err="1">
                <a:latin typeface="Calibri" pitchFamily="34" charset="0"/>
              </a:rPr>
              <a:t>Направлена</a:t>
            </a:r>
            <a:r>
              <a:rPr b="1" dirty="0">
                <a:latin typeface="Calibri" pitchFamily="34" charset="0"/>
              </a:rPr>
              <a:t> </a:t>
            </a:r>
            <a:r>
              <a:rPr b="1" dirty="0" err="1">
                <a:latin typeface="Calibri" pitchFamily="34" charset="0"/>
              </a:rPr>
              <a:t>для</a:t>
            </a:r>
            <a:r>
              <a:rPr b="1" dirty="0">
                <a:latin typeface="Calibri" pitchFamily="34" charset="0"/>
              </a:rPr>
              <a:t> </a:t>
            </a:r>
            <a:r>
              <a:rPr b="1" i="1" dirty="0" err="1">
                <a:latin typeface="Calibri" pitchFamily="34" charset="0"/>
              </a:rPr>
              <a:t>уточнения</a:t>
            </a:r>
            <a:r>
              <a:rPr b="1" i="1" dirty="0">
                <a:latin typeface="Calibri" pitchFamily="34" charset="0"/>
              </a:rPr>
              <a:t> </a:t>
            </a:r>
            <a:r>
              <a:rPr b="1" i="1" dirty="0" err="1">
                <a:latin typeface="Calibri" pitchFamily="34" charset="0"/>
              </a:rPr>
              <a:t>резус-принадлежности</a:t>
            </a:r>
            <a:r>
              <a:rPr b="1" i="1" dirty="0">
                <a:latin typeface="Calibri" pitchFamily="34" charset="0"/>
              </a:rPr>
              <a:t>. </a:t>
            </a:r>
            <a:r>
              <a:rPr b="1" i="1" dirty="0" err="1">
                <a:latin typeface="Calibri" pitchFamily="34" charset="0"/>
              </a:rPr>
              <a:t>Трансфузии</a:t>
            </a:r>
            <a:r>
              <a:rPr b="1" i="1" dirty="0">
                <a:latin typeface="Calibri" pitchFamily="34" charset="0"/>
              </a:rPr>
              <a:t>?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dirty="0">
                <a:latin typeface="Calibri" pitchFamily="34" charset="0"/>
              </a:rPr>
              <a:t> </a:t>
            </a:r>
            <a:r>
              <a:rPr b="1" dirty="0" err="1">
                <a:latin typeface="Calibri" pitchFamily="34" charset="0"/>
              </a:rPr>
              <a:t>Результаты</a:t>
            </a:r>
            <a:r>
              <a:rPr b="1" dirty="0">
                <a:latin typeface="Calibri" pitchFamily="34" charset="0"/>
              </a:rPr>
              <a:t> </a:t>
            </a:r>
            <a:r>
              <a:rPr b="1" dirty="0" err="1">
                <a:latin typeface="Calibri" pitchFamily="34" charset="0"/>
              </a:rPr>
              <a:t>исследования</a:t>
            </a:r>
            <a:r>
              <a:rPr b="1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</a:pPr>
            <a:r>
              <a:rPr b="1" dirty="0">
                <a:latin typeface="Calibri" pitchFamily="34" charset="0"/>
              </a:rPr>
              <a:t> </a:t>
            </a:r>
            <a:r>
              <a:rPr b="1" dirty="0" err="1">
                <a:latin typeface="Calibri" pitchFamily="34" charset="0"/>
              </a:rPr>
              <a:t>Типирование</a:t>
            </a:r>
            <a:r>
              <a:rPr b="1" dirty="0">
                <a:latin typeface="Calibri" pitchFamily="34" charset="0"/>
              </a:rPr>
              <a:t> ПЦР</a:t>
            </a:r>
            <a:r>
              <a:rPr b="1" dirty="0">
                <a:solidFill>
                  <a:srgbClr val="FF0000"/>
                </a:solidFill>
                <a:latin typeface="Calibri" pitchFamily="34" charset="0"/>
              </a:rPr>
              <a:t>: 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+</a:t>
            </a:r>
            <a:r>
              <a:rPr b="1" dirty="0">
                <a:latin typeface="Calibri" pitchFamily="34" charset="0"/>
              </a:rPr>
              <a:t>, </a:t>
            </a:r>
            <a:r>
              <a:rPr lang="en-US" b="1" dirty="0">
                <a:latin typeface="Calibri" pitchFamily="34" charset="0"/>
              </a:rPr>
              <a:t>C</a:t>
            </a:r>
            <a:r>
              <a:rPr b="1" dirty="0">
                <a:latin typeface="Calibri" pitchFamily="34" charset="0"/>
              </a:rPr>
              <a:t>-, </a:t>
            </a:r>
            <a:r>
              <a:rPr lang="en-US" b="1" dirty="0">
                <a:latin typeface="Calibri" pitchFamily="34" charset="0"/>
              </a:rPr>
              <a:t>E</a:t>
            </a:r>
            <a:r>
              <a:rPr b="1" dirty="0">
                <a:latin typeface="Calibri" pitchFamily="34" charset="0"/>
              </a:rPr>
              <a:t>-, </a:t>
            </a:r>
            <a:r>
              <a:rPr lang="en-US" b="1" dirty="0">
                <a:latin typeface="Calibri" pitchFamily="34" charset="0"/>
              </a:rPr>
              <a:t>c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>
                <a:latin typeface="Calibri" pitchFamily="34" charset="0"/>
              </a:rPr>
              <a:t>e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>
                <a:latin typeface="Calibri" pitchFamily="34" charset="0"/>
              </a:rPr>
              <a:t>K</a:t>
            </a:r>
            <a:r>
              <a:rPr b="1" dirty="0">
                <a:latin typeface="Calibri" pitchFamily="34" charset="0"/>
              </a:rPr>
              <a:t>-, </a:t>
            </a:r>
            <a:r>
              <a:rPr lang="en-US" b="1" dirty="0">
                <a:latin typeface="Calibri" pitchFamily="34" charset="0"/>
              </a:rPr>
              <a:t>k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 err="1">
                <a:latin typeface="Calibri" pitchFamily="34" charset="0"/>
              </a:rPr>
              <a:t>Jk</a:t>
            </a:r>
            <a:r>
              <a:rPr lang="en-US" b="1" baseline="30000" dirty="0" err="1">
                <a:latin typeface="Calibri" pitchFamily="34" charset="0"/>
              </a:rPr>
              <a:t>a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 err="1">
                <a:latin typeface="Calibri" pitchFamily="34" charset="0"/>
              </a:rPr>
              <a:t>Jk</a:t>
            </a:r>
            <a:r>
              <a:rPr lang="en-US" b="1" baseline="30000" dirty="0" err="1">
                <a:latin typeface="Calibri" pitchFamily="34" charset="0"/>
              </a:rPr>
              <a:t>b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 err="1">
                <a:latin typeface="Calibri" pitchFamily="34" charset="0"/>
              </a:rPr>
              <a:t>Fy</a:t>
            </a:r>
            <a:r>
              <a:rPr lang="en-US" b="1" baseline="30000" dirty="0" err="1">
                <a:latin typeface="Calibri" pitchFamily="34" charset="0"/>
              </a:rPr>
              <a:t>a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 err="1">
                <a:latin typeface="Calibri" pitchFamily="34" charset="0"/>
              </a:rPr>
              <a:t>Fy</a:t>
            </a:r>
            <a:r>
              <a:rPr lang="en-US" b="1" baseline="30000" dirty="0" err="1">
                <a:latin typeface="Calibri" pitchFamily="34" charset="0"/>
              </a:rPr>
              <a:t>b</a:t>
            </a:r>
            <a:r>
              <a:rPr b="1" dirty="0">
                <a:latin typeface="Calibri" pitchFamily="34" charset="0"/>
              </a:rPr>
              <a:t>-, </a:t>
            </a:r>
            <a:r>
              <a:rPr lang="en-US" b="1" dirty="0">
                <a:latin typeface="Calibri" pitchFamily="34" charset="0"/>
              </a:rPr>
              <a:t>M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>
                <a:latin typeface="Calibri" pitchFamily="34" charset="0"/>
              </a:rPr>
              <a:t>N</a:t>
            </a:r>
            <a:r>
              <a:rPr b="1" dirty="0">
                <a:latin typeface="Calibri" pitchFamily="34" charset="0"/>
              </a:rPr>
              <a:t>+, </a:t>
            </a:r>
            <a:r>
              <a:rPr lang="en-US" b="1" dirty="0" err="1">
                <a:latin typeface="Calibri" pitchFamily="34" charset="0"/>
              </a:rPr>
              <a:t>Dombrock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a</a:t>
            </a:r>
            <a:r>
              <a:rPr b="1" dirty="0" err="1">
                <a:latin typeface="Calibri" pitchFamily="34" charset="0"/>
              </a:rPr>
              <a:t>+</a:t>
            </a:r>
            <a:r>
              <a:rPr lang="en-US" b="1" dirty="0" err="1">
                <a:latin typeface="Calibri" pitchFamily="34" charset="0"/>
              </a:rPr>
              <a:t>b</a:t>
            </a:r>
            <a:r>
              <a:rPr b="1" dirty="0">
                <a:latin typeface="Calibri" pitchFamily="34" charset="0"/>
              </a:rPr>
              <a:t>+</a:t>
            </a:r>
          </a:p>
          <a:p>
            <a:pPr eaLnBrk="1" hangingPunct="1"/>
            <a:r>
              <a:rPr b="1" dirty="0" err="1">
                <a:latin typeface="Calibri" pitchFamily="34" charset="0"/>
              </a:rPr>
              <a:t>Типирование</a:t>
            </a:r>
            <a:r>
              <a:rPr b="1" dirty="0">
                <a:latin typeface="Calibri" pitchFamily="34" charset="0"/>
              </a:rPr>
              <a:t> ПЦР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D weak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variant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b="1" dirty="0" err="1">
                <a:solidFill>
                  <a:srgbClr val="C00000"/>
                </a:solidFill>
                <a:latin typeface="Calibri" pitchFamily="34" charset="0"/>
              </a:rPr>
              <a:t>не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b="1" dirty="0" err="1">
                <a:solidFill>
                  <a:srgbClr val="C00000"/>
                </a:solidFill>
                <a:latin typeface="Calibri" pitchFamily="34" charset="0"/>
              </a:rPr>
              <a:t>выявлен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 (</a:t>
            </a:r>
            <a:r>
              <a:rPr b="1" dirty="0" err="1">
                <a:solidFill>
                  <a:srgbClr val="C00000"/>
                </a:solidFill>
                <a:latin typeface="Calibri" pitchFamily="34" charset="0"/>
              </a:rPr>
              <a:t>отрицательный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).</a:t>
            </a:r>
          </a:p>
          <a:p>
            <a:pPr eaLnBrk="1" hangingPunct="1">
              <a:spcBef>
                <a:spcPts val="700"/>
              </a:spcBef>
              <a:buFont typeface="Arial" pitchFamily="34" charset="0"/>
              <a:buNone/>
            </a:pPr>
            <a:r>
              <a:rPr b="1" dirty="0">
                <a:latin typeface="Calibri" pitchFamily="34" charset="0"/>
              </a:rPr>
              <a:t> </a:t>
            </a:r>
            <a:r>
              <a:rPr b="1" dirty="0" err="1">
                <a:latin typeface="Calibri" pitchFamily="34" charset="0"/>
              </a:rPr>
              <a:t>Заключение</a:t>
            </a:r>
            <a:r>
              <a:rPr b="1" dirty="0">
                <a:latin typeface="Calibri" pitchFamily="34" charset="0"/>
              </a:rPr>
              <a:t>: 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Rh</a:t>
            </a:r>
            <a:r>
              <a:rPr b="1" dirty="0">
                <a:solidFill>
                  <a:srgbClr val="C00000"/>
                </a:solidFill>
                <a:latin typeface="Calibri" pitchFamily="34" charset="0"/>
              </a:rPr>
              <a:t> +</a:t>
            </a:r>
            <a:r>
              <a:rPr b="1" dirty="0">
                <a:latin typeface="Calibri" pitchFamily="34" charset="0"/>
              </a:rPr>
              <a:t> (</a:t>
            </a:r>
            <a:r>
              <a:rPr b="1" dirty="0" err="1">
                <a:latin typeface="Calibri" pitchFamily="34" charset="0"/>
              </a:rPr>
              <a:t>резус-принадлежность</a:t>
            </a:r>
            <a:r>
              <a:rPr b="1" dirty="0">
                <a:latin typeface="Calibri" pitchFamily="34" charset="0"/>
              </a:rPr>
              <a:t> </a:t>
            </a:r>
            <a:r>
              <a:rPr b="1" dirty="0" err="1">
                <a:latin typeface="Calibri" pitchFamily="34" charset="0"/>
              </a:rPr>
              <a:t>положительная</a:t>
            </a:r>
            <a:r>
              <a:rPr b="1" dirty="0">
                <a:latin typeface="Calibri" pitchFamily="34" charset="0"/>
              </a:rPr>
              <a:t>).</a:t>
            </a:r>
          </a:p>
          <a:p>
            <a:pPr eaLnBrk="1" hangingPunct="1">
              <a:spcBef>
                <a:spcPts val="600"/>
              </a:spcBef>
            </a:pPr>
            <a:endParaRPr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A71C3-9481-46FF-9B96-3AB16F26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960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Благодарю за внимание</a:t>
            </a:r>
          </a:p>
        </p:txBody>
      </p:sp>
      <p:pic>
        <p:nvPicPr>
          <p:cNvPr id="4" name="Picture 6" descr="https://www.ummatyshop.fr/wp-content/uploads/2016/05/L%E2%80%99immunisation-rh%C3%A9sus-foeto-maternelle-Rh-D.jpg">
            <a:extLst>
              <a:ext uri="{FF2B5EF4-FFF2-40B4-BE49-F238E27FC236}">
                <a16:creationId xmlns:a16="http://schemas.microsoft.com/office/drawing/2014/main" id="{B417A627-7B6D-417C-8A1F-BDB4569D9A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607"/>
            <a:ext cx="9144000" cy="54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41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873A1-6F07-43BB-9B34-84CEDC63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5205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Антигены эритроцитов(продолжение)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995FE69-4DE3-4D10-BA38-77A59EFB5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769052"/>
              </p:ext>
            </p:extLst>
          </p:nvPr>
        </p:nvGraphicFramePr>
        <p:xfrm>
          <a:off x="1115616" y="908720"/>
          <a:ext cx="7272809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585">
                  <a:extLst>
                    <a:ext uri="{9D8B030D-6E8A-4147-A177-3AD203B41FA5}">
                      <a16:colId xmlns:a16="http://schemas.microsoft.com/office/drawing/2014/main" val="1271981871"/>
                    </a:ext>
                  </a:extLst>
                </a:gridCol>
                <a:gridCol w="2095585">
                  <a:extLst>
                    <a:ext uri="{9D8B030D-6E8A-4147-A177-3AD203B41FA5}">
                      <a16:colId xmlns:a16="http://schemas.microsoft.com/office/drawing/2014/main" val="1727202675"/>
                    </a:ext>
                  </a:extLst>
                </a:gridCol>
                <a:gridCol w="1355608">
                  <a:extLst>
                    <a:ext uri="{9D8B030D-6E8A-4147-A177-3AD203B41FA5}">
                      <a16:colId xmlns:a16="http://schemas.microsoft.com/office/drawing/2014/main" val="559851200"/>
                    </a:ext>
                  </a:extLst>
                </a:gridCol>
                <a:gridCol w="1726031">
                  <a:extLst>
                    <a:ext uri="{9D8B030D-6E8A-4147-A177-3AD203B41FA5}">
                      <a16:colId xmlns:a16="http://schemas.microsoft.com/office/drawing/2014/main" val="2484950953"/>
                    </a:ext>
                  </a:extLst>
                </a:gridCol>
              </a:tblGrid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Yt(Cartwright)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YT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87909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Xg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XG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451357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Scianna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SC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48081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Dombrock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DO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86085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Colton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CO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88359"/>
                  </a:ext>
                </a:extLst>
              </a:tr>
              <a:tr h="53048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Landsteiner-Wiener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LW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89493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Chido-Rodgers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CH/RG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66723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Hh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H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26894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Kx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XK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13817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Gebrich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GE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020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1192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Cromer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CROM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021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93394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Knops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KN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022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70287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Indian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IN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023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9097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Ok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OK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024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5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44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2F65A-208D-48CB-99F2-AAF974D2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623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Продолжение таб.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CC4AA-4EE8-41ED-BF8A-5CE708B32254}"/>
              </a:ext>
            </a:extLst>
          </p:cNvPr>
          <p:cNvSpPr txBox="1"/>
          <p:nvPr/>
        </p:nvSpPr>
        <p:spPr>
          <a:xfrm>
            <a:off x="683568" y="4725140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Kanno</a:t>
            </a:r>
            <a:r>
              <a:rPr lang="ru-RU" dirty="0"/>
              <a:t>                                          </a:t>
            </a:r>
            <a:r>
              <a:rPr lang="fi-FI" dirty="0"/>
              <a:t> KANNO</a:t>
            </a:r>
            <a:r>
              <a:rPr lang="ru-RU" dirty="0"/>
              <a:t> </a:t>
            </a:r>
            <a:r>
              <a:rPr lang="fi-FI" dirty="0"/>
              <a:t> </a:t>
            </a:r>
            <a:r>
              <a:rPr lang="ru-RU" dirty="0"/>
              <a:t>                          0</a:t>
            </a:r>
            <a:r>
              <a:rPr lang="fi-FI" dirty="0"/>
              <a:t>37</a:t>
            </a:r>
            <a:r>
              <a:rPr lang="ru-RU" dirty="0"/>
              <a:t>                          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D0B83-2288-4D9F-A6F0-44ED9674B1C4}"/>
              </a:ext>
            </a:extLst>
          </p:cNvPr>
          <p:cNvSpPr txBox="1"/>
          <p:nvPr/>
        </p:nvSpPr>
        <p:spPr>
          <a:xfrm>
            <a:off x="683568" y="5094472"/>
            <a:ext cx="7848872" cy="17851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SID</a:t>
            </a:r>
            <a:r>
              <a:rPr lang="ru-RU" dirty="0"/>
              <a:t>                                                   </a:t>
            </a:r>
            <a:r>
              <a:rPr lang="en-US" dirty="0"/>
              <a:t>SID</a:t>
            </a:r>
            <a:r>
              <a:rPr lang="ru-RU" dirty="0"/>
              <a:t>                                </a:t>
            </a:r>
            <a:r>
              <a:rPr lang="en-US" dirty="0"/>
              <a:t>038 </a:t>
            </a:r>
            <a:r>
              <a:rPr lang="ru-RU" dirty="0"/>
              <a:t>                           1</a:t>
            </a:r>
          </a:p>
          <a:p>
            <a:r>
              <a:rPr lang="en-US" dirty="0"/>
              <a:t>CTL2 </a:t>
            </a:r>
            <a:r>
              <a:rPr lang="ru-RU" dirty="0"/>
              <a:t>                                               </a:t>
            </a:r>
            <a:r>
              <a:rPr lang="en-US" dirty="0"/>
              <a:t>CTL2 </a:t>
            </a:r>
            <a:r>
              <a:rPr lang="ru-RU" dirty="0"/>
              <a:t>                             </a:t>
            </a:r>
            <a:r>
              <a:rPr lang="en-US" dirty="0"/>
              <a:t>039 </a:t>
            </a:r>
            <a:r>
              <a:rPr lang="ru-RU" dirty="0"/>
              <a:t>                           2</a:t>
            </a:r>
          </a:p>
          <a:p>
            <a:r>
              <a:rPr lang="en-US" dirty="0"/>
              <a:t>PEL</a:t>
            </a:r>
            <a:r>
              <a:rPr lang="ru-RU" dirty="0"/>
              <a:t>                </a:t>
            </a:r>
            <a:r>
              <a:rPr lang="en-US" dirty="0"/>
              <a:t> </a:t>
            </a:r>
            <a:r>
              <a:rPr lang="ru-RU" dirty="0"/>
              <a:t>                                 </a:t>
            </a:r>
            <a:r>
              <a:rPr lang="en-US" dirty="0"/>
              <a:t>PEL</a:t>
            </a:r>
            <a:r>
              <a:rPr lang="ru-RU" dirty="0"/>
              <a:t>                                 </a:t>
            </a:r>
            <a:r>
              <a:rPr lang="en-US" dirty="0"/>
              <a:t>040</a:t>
            </a:r>
            <a:r>
              <a:rPr lang="ru-RU" dirty="0"/>
              <a:t>                           1</a:t>
            </a:r>
          </a:p>
          <a:p>
            <a:r>
              <a:rPr lang="en-US" dirty="0"/>
              <a:t>MAM </a:t>
            </a:r>
            <a:r>
              <a:rPr lang="ru-RU" dirty="0"/>
              <a:t>                                              </a:t>
            </a:r>
            <a:r>
              <a:rPr lang="en-US" dirty="0"/>
              <a:t>MAM</a:t>
            </a:r>
            <a:r>
              <a:rPr lang="ru-RU" dirty="0"/>
              <a:t>                            </a:t>
            </a:r>
            <a:r>
              <a:rPr lang="en-US" dirty="0"/>
              <a:t>041</a:t>
            </a:r>
            <a:r>
              <a:rPr lang="ru-RU" dirty="0"/>
              <a:t>                            1</a:t>
            </a:r>
          </a:p>
          <a:p>
            <a:r>
              <a:rPr lang="en-US" dirty="0"/>
              <a:t>EMM</a:t>
            </a:r>
            <a:r>
              <a:rPr lang="ru-RU" dirty="0"/>
              <a:t>       </a:t>
            </a:r>
            <a:r>
              <a:rPr lang="en-US" dirty="0"/>
              <a:t> </a:t>
            </a:r>
            <a:r>
              <a:rPr lang="ru-RU" dirty="0"/>
              <a:t>                                       </a:t>
            </a:r>
            <a:r>
              <a:rPr lang="en-US" dirty="0"/>
              <a:t>EMM</a:t>
            </a:r>
            <a:r>
              <a:rPr lang="ru-RU" dirty="0"/>
              <a:t>                            </a:t>
            </a:r>
            <a:r>
              <a:rPr lang="en-US" dirty="0"/>
              <a:t> 042</a:t>
            </a:r>
            <a:r>
              <a:rPr lang="ru-RU" dirty="0"/>
              <a:t>                            1</a:t>
            </a:r>
          </a:p>
          <a:p>
            <a:r>
              <a:rPr lang="en-US" dirty="0"/>
              <a:t>ABCC1 </a:t>
            </a:r>
            <a:r>
              <a:rPr lang="ru-RU" dirty="0"/>
              <a:t>                                            </a:t>
            </a:r>
            <a:r>
              <a:rPr lang="en-US" dirty="0"/>
              <a:t>ABCC1</a:t>
            </a:r>
            <a:r>
              <a:rPr lang="ru-RU" dirty="0"/>
              <a:t>                           </a:t>
            </a:r>
            <a:r>
              <a:rPr lang="en-US" dirty="0"/>
              <a:t>043</a:t>
            </a:r>
            <a:r>
              <a:rPr lang="ru-RU" dirty="0"/>
              <a:t>                            1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5DB3D9D-CE89-4DAC-93F2-C9976494C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875300"/>
              </p:ext>
            </p:extLst>
          </p:nvPr>
        </p:nvGraphicFramePr>
        <p:xfrm>
          <a:off x="683568" y="855512"/>
          <a:ext cx="7848872" cy="4120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571">
                  <a:extLst>
                    <a:ext uri="{9D8B030D-6E8A-4147-A177-3AD203B41FA5}">
                      <a16:colId xmlns:a16="http://schemas.microsoft.com/office/drawing/2014/main" val="4087978189"/>
                    </a:ext>
                  </a:extLst>
                </a:gridCol>
                <a:gridCol w="2261571">
                  <a:extLst>
                    <a:ext uri="{9D8B030D-6E8A-4147-A177-3AD203B41FA5}">
                      <a16:colId xmlns:a16="http://schemas.microsoft.com/office/drawing/2014/main" val="410001984"/>
                    </a:ext>
                  </a:extLst>
                </a:gridCol>
                <a:gridCol w="1462983">
                  <a:extLst>
                    <a:ext uri="{9D8B030D-6E8A-4147-A177-3AD203B41FA5}">
                      <a16:colId xmlns:a16="http://schemas.microsoft.com/office/drawing/2014/main" val="2999060321"/>
                    </a:ext>
                  </a:extLst>
                </a:gridCol>
                <a:gridCol w="1862747">
                  <a:extLst>
                    <a:ext uri="{9D8B030D-6E8A-4147-A177-3AD203B41FA5}">
                      <a16:colId xmlns:a16="http://schemas.microsoft.com/office/drawing/2014/main" val="1121436209"/>
                    </a:ext>
                  </a:extLst>
                </a:gridCol>
              </a:tblGrid>
              <a:tr h="322469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Raph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RAPH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5925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JMH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JMH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690697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I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I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027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69643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Globoside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GLOB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028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46172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</a:rPr>
                        <a:t>G</a:t>
                      </a:r>
                      <a:r>
                        <a:rPr lang="en-US" sz="2000" cap="all" dirty="0" err="1">
                          <a:effectLst/>
                        </a:rPr>
                        <a:t>i</a:t>
                      </a:r>
                      <a:r>
                        <a:rPr lang="en-US" sz="2000" dirty="0" err="1">
                          <a:effectLst/>
                        </a:rPr>
                        <a:t>L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GIL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029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892102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RHAG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RHAG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82690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FORS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FORS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031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42147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JR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JR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032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37839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LAN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LAN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033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44503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VEL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VEL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34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440530"/>
                  </a:ext>
                </a:extLst>
              </a:tr>
              <a:tr h="572934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CD59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CD59 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50847"/>
                  </a:ext>
                </a:extLst>
              </a:tr>
              <a:tr h="322469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AUG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AUG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36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3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3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693128" y="1312863"/>
            <a:ext cx="7886700" cy="53213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800" b="1"/>
              <a:t>В последние годы в медицинскую практику перед трансфузией внедрен обязательный скрининг аллоантител и расширенное типирование антигенов системы Rh:  C, с, Е, е;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800" b="1"/>
              <a:t> Улучшено качества иммуногематологического исследования благодаря использованию автоматизированных систем тестирования и обработки данных. 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3200" b="1">
                <a:solidFill>
                  <a:srgbClr val="740000"/>
                </a:solidFill>
              </a:rPr>
              <a:t>Риски, связанные с переливанием компонентов донорской крови снизились, однако еще существуют.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0825"/>
          </a:xfrm>
          <a:noFill/>
        </p:spPr>
        <p:txBody>
          <a:bodyPr rtlCol="0">
            <a:normAutofit fontScale="90000"/>
          </a:bodyPr>
          <a:lstStyle/>
          <a:p>
            <a:pPr algn="ctr" defTabSz="718377" eaLnBrk="1" fontAlgn="auto" hangingPunct="1">
              <a:spcAft>
                <a:spcPts val="0"/>
              </a:spcAft>
              <a:defRPr/>
            </a:pPr>
            <a:br>
              <a:rPr lang="ru-RU" sz="3600" b="1" dirty="0"/>
            </a:br>
            <a:r>
              <a:rPr lang="ru-RU" sz="31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  <a:t>Иммуногематологические  исследования, проводимые с использованием серологических методов, не позволяют получить достоверный результат в следующих случаях:</a:t>
            </a:r>
            <a:br>
              <a:rPr lang="ru-RU" sz="3100" b="1" dirty="0">
                <a:solidFill>
                  <a:srgbClr val="740000"/>
                </a:solidFill>
                <a:latin typeface="Arial" pitchFamily="34" charset="0"/>
                <a:cs typeface="Arial" pitchFamily="34" charset="0"/>
              </a:rPr>
            </a:br>
            <a:endParaRPr lang="ru-RU" sz="3100" b="1" dirty="0">
              <a:solidFill>
                <a:srgbClr val="74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1" cy="54991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–  определение  группы  крови,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резус-принадлежности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фенотипа других антигенов эритроцитов у больных, получавших гемотрансфузию в течение последних 3 месяцев из-за  одновременного присутствия в кровотоке эритроцитов донора (химеры);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снижение экспрессии антигенов АВО, D и активности анти-А, анти-В антител при гематологических и онкологических  заболеваниях;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наличие  вариантных форм антигена D;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присутствие у пациентов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аутоантител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которые маскируют присутствие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аллоантител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а также  затрудняют подбор совместимого донора из-за  неспецифических реакций со многими образцами крови доноров (лекарственные, бактериальные, прививочные).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93F52-6341-4177-ADF0-691BABD63D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Преимущества </a:t>
            </a:r>
            <a:r>
              <a:rPr lang="ru-RU" b="1" dirty="0" err="1"/>
              <a:t>генотипирования</a:t>
            </a:r>
            <a:br>
              <a:rPr lang="ru-RU" b="1" dirty="0"/>
            </a:br>
            <a:r>
              <a:rPr lang="ru-RU" b="1" dirty="0"/>
              <a:t>при  подборе крови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C754CC-BAEF-49CE-8B97-200F00342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504031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000" b="1" dirty="0"/>
              <a:t>Больные, имеющие недавние трансфузии, которым  </a:t>
            </a:r>
            <a:r>
              <a:rPr lang="ru-RU" sz="7000" b="1" dirty="0" err="1"/>
              <a:t>серотипирование</a:t>
            </a:r>
            <a:r>
              <a:rPr lang="ru-RU" sz="7000" b="1" dirty="0"/>
              <a:t> неэффективно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7000" b="1" dirty="0"/>
              <a:t>Больные с положительным прямым </a:t>
            </a:r>
            <a:r>
              <a:rPr lang="ru-RU" sz="7000" b="1" dirty="0" err="1"/>
              <a:t>антиглобулиновым</a:t>
            </a:r>
            <a:r>
              <a:rPr lang="ru-RU" sz="7000" b="1" dirty="0"/>
              <a:t> тестом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7000" b="1" dirty="0"/>
              <a:t>Больные с множественными антителами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 </a:t>
            </a: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ED704E09-F3DC-48ED-B778-835DA56C6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825" y="1600200"/>
            <a:ext cx="4067175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000" b="1" dirty="0"/>
              <a:t>Доноры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dirty="0"/>
              <a:t> </a:t>
            </a:r>
            <a:r>
              <a:rPr lang="ru-RU" sz="7000" b="1" dirty="0"/>
              <a:t>с  вариантными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000" b="1" dirty="0"/>
              <a:t>антигенами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000" b="1" dirty="0"/>
              <a:t>  эритроцитов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/>
              <a:t>Генотипирование</a:t>
            </a:r>
            <a:endParaRPr lang="ru-RU" b="1" dirty="0"/>
          </a:p>
        </p:txBody>
      </p:sp>
      <p:sp>
        <p:nvSpPr>
          <p:cNvPr id="3891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 marL="363538" indent="-363538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/>
              <a:t>Генотипирование плода для диагностики ГБН и тромбоцитопении новорожденных</a:t>
            </a:r>
            <a:endParaRPr lang="en-GB" sz="4000" b="1" i="1" dirty="0"/>
          </a:p>
          <a:p>
            <a:pPr marL="363538" indent="-363538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/>
              <a:t>Тестирование зигот для панели тест-эритроцитов</a:t>
            </a:r>
          </a:p>
          <a:p>
            <a:pPr marL="363538" indent="-363538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/>
              <a:t>Идентификация  антигенов  для которых отсутствуют реактивы для  серологического типирования</a:t>
            </a:r>
            <a:endParaRPr lang="en-GB" sz="40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1796</Words>
  <Application>Microsoft Office PowerPoint</Application>
  <PresentationFormat>Экран (4:3)</PresentationFormat>
  <Paragraphs>394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Comic Sans MS</vt:lpstr>
      <vt:lpstr>Times New Roman</vt:lpstr>
      <vt:lpstr>Тема Office</vt:lpstr>
      <vt:lpstr> Применение генотипирования в иммуногематологии </vt:lpstr>
      <vt:lpstr>Презентация PowerPoint</vt:lpstr>
      <vt:lpstr>Системы антигенов эритроцитов</vt:lpstr>
      <vt:lpstr>Антигены эритроцитов(продолжение)</vt:lpstr>
      <vt:lpstr>Продолжение таб.</vt:lpstr>
      <vt:lpstr>Презентация PowerPoint</vt:lpstr>
      <vt:lpstr> Иммуногематологические  исследования, проводимые с использованием серологических методов, не позволяют получить достоверный результат в следующих случаях: </vt:lpstr>
      <vt:lpstr>Преимущества генотипирования при  подборе крови</vt:lpstr>
      <vt:lpstr>Генотипирование</vt:lpstr>
      <vt:lpstr>Применение генотипирования при  выявлении антигенов эритроцитов</vt:lpstr>
      <vt:lpstr>Презентация PowerPoint</vt:lpstr>
      <vt:lpstr>Презентация PowerPoint</vt:lpstr>
      <vt:lpstr>Генотипирование  для  антигенов эритроцитов позволяет</vt:lpstr>
      <vt:lpstr>Типирование  антигенов эритроцитов</vt:lpstr>
      <vt:lpstr>В Канаде генотипированы  10555 образцов крови доноров.   База данных используется для подбора крови сенсибилизированным больным Vox.Sang.2009,97,61-68.</vt:lpstr>
      <vt:lpstr>Генотипирование  антигена D</vt:lpstr>
      <vt:lpstr>Презентация PowerPoint</vt:lpstr>
      <vt:lpstr>Презентация PowerPoint</vt:lpstr>
      <vt:lpstr>Формирование вариантных антигенов D</vt:lpstr>
      <vt:lpstr>Гибридные гены, кодирующие  D partial антиген</vt:lpstr>
      <vt:lpstr>Частота встречаемости D вариантов в Германии ( Transf.Med. Rev 2008) </vt:lpstr>
      <vt:lpstr>Презентация PowerPoint</vt:lpstr>
      <vt:lpstr>Антиген  D</vt:lpstr>
      <vt:lpstr>Системы  для генотипирования</vt:lpstr>
      <vt:lpstr>Презентация PowerPoint</vt:lpstr>
      <vt:lpstr>FluVista Inno-train </vt:lpstr>
      <vt:lpstr>Генотипирование  (Inno-Train Германия) </vt:lpstr>
      <vt:lpstr>Характер агглютинации эритроцитов пациентов при серологических исследованиях антигена D в ID-картах (BioRad</vt:lpstr>
      <vt:lpstr>Результат определения фенотипа  антигенов эритроцитов агглютинацией в геле Пациент Ф. </vt:lpstr>
      <vt:lpstr>Презентация PowerPoint</vt:lpstr>
      <vt:lpstr>Презентация PowerPoint</vt:lpstr>
      <vt:lpstr>Типирование  Dweak </vt:lpstr>
      <vt:lpstr>Презентация PowerPoint</vt:lpstr>
      <vt:lpstr>Донор Щ.</vt:lpstr>
      <vt:lpstr>Больной К. </vt:lpstr>
      <vt:lpstr>Донор П.</vt:lpstr>
      <vt:lpstr>Донор А.</vt:lpstr>
      <vt:lpstr>Больная Б. 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Целесообразность генотипрования</dc:title>
  <dc:creator>RePack by SPecialiST</dc:creator>
  <cp:lastModifiedBy>Natalia Popova</cp:lastModifiedBy>
  <cp:revision>109</cp:revision>
  <cp:lastPrinted>2021-10-13T12:08:27Z</cp:lastPrinted>
  <dcterms:created xsi:type="dcterms:W3CDTF">2021-04-28T10:09:09Z</dcterms:created>
  <dcterms:modified xsi:type="dcterms:W3CDTF">2021-10-25T07:54:19Z</dcterms:modified>
</cp:coreProperties>
</file>